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0"/>
  </p:notesMasterIdLst>
  <p:handoutMasterIdLst>
    <p:handoutMasterId r:id="rId151"/>
  </p:handoutMasterIdLst>
  <p:sldIdLst>
    <p:sldId id="2597" r:id="rId2"/>
    <p:sldId id="2591" r:id="rId3"/>
    <p:sldId id="2596" r:id="rId4"/>
    <p:sldId id="826" r:id="rId5"/>
    <p:sldId id="2593" r:id="rId6"/>
    <p:sldId id="2515" r:id="rId7"/>
    <p:sldId id="2530" r:id="rId8"/>
    <p:sldId id="266" r:id="rId9"/>
    <p:sldId id="2500" r:id="rId10"/>
    <p:sldId id="829" r:id="rId11"/>
    <p:sldId id="268" r:id="rId12"/>
    <p:sldId id="2516" r:id="rId13"/>
    <p:sldId id="2598" r:id="rId14"/>
    <p:sldId id="2599" r:id="rId15"/>
    <p:sldId id="2517" r:id="rId16"/>
    <p:sldId id="2538" r:id="rId17"/>
    <p:sldId id="2600" r:id="rId18"/>
    <p:sldId id="2594" r:id="rId19"/>
    <p:sldId id="2501" r:id="rId20"/>
    <p:sldId id="256" r:id="rId21"/>
    <p:sldId id="513" r:id="rId22"/>
    <p:sldId id="2562" r:id="rId23"/>
    <p:sldId id="2531" r:id="rId24"/>
    <p:sldId id="2551" r:id="rId25"/>
    <p:sldId id="306" r:id="rId26"/>
    <p:sldId id="308" r:id="rId27"/>
    <p:sldId id="309" r:id="rId28"/>
    <p:sldId id="310" r:id="rId29"/>
    <p:sldId id="312" r:id="rId30"/>
    <p:sldId id="314" r:id="rId31"/>
    <p:sldId id="315" r:id="rId32"/>
    <p:sldId id="316" r:id="rId33"/>
    <p:sldId id="318" r:id="rId34"/>
    <p:sldId id="320" r:id="rId35"/>
    <p:sldId id="2532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32" r:id="rId44"/>
    <p:sldId id="333" r:id="rId45"/>
    <p:sldId id="334" r:id="rId46"/>
    <p:sldId id="335" r:id="rId47"/>
    <p:sldId id="336" r:id="rId48"/>
    <p:sldId id="337" r:id="rId49"/>
    <p:sldId id="338" r:id="rId50"/>
    <p:sldId id="339" r:id="rId51"/>
    <p:sldId id="340" r:id="rId52"/>
    <p:sldId id="341" r:id="rId53"/>
    <p:sldId id="342" r:id="rId54"/>
    <p:sldId id="343" r:id="rId55"/>
    <p:sldId id="344" r:id="rId56"/>
    <p:sldId id="345" r:id="rId57"/>
    <p:sldId id="2521" r:id="rId58"/>
    <p:sldId id="2563" r:id="rId59"/>
    <p:sldId id="2543" r:id="rId60"/>
    <p:sldId id="849" r:id="rId61"/>
    <p:sldId id="2507" r:id="rId62"/>
    <p:sldId id="2509" r:id="rId63"/>
    <p:sldId id="2585" r:id="rId64"/>
    <p:sldId id="2523" r:id="rId65"/>
    <p:sldId id="363" r:id="rId66"/>
    <p:sldId id="2536" r:id="rId67"/>
    <p:sldId id="2586" r:id="rId68"/>
    <p:sldId id="2541" r:id="rId69"/>
    <p:sldId id="2540" r:id="rId70"/>
    <p:sldId id="2564" r:id="rId71"/>
    <p:sldId id="2545" r:id="rId72"/>
    <p:sldId id="2576" r:id="rId73"/>
    <p:sldId id="2587" r:id="rId74"/>
    <p:sldId id="2546" r:id="rId75"/>
    <p:sldId id="2547" r:id="rId76"/>
    <p:sldId id="840" r:id="rId77"/>
    <p:sldId id="863" r:id="rId78"/>
    <p:sldId id="2525" r:id="rId79"/>
    <p:sldId id="841" r:id="rId80"/>
    <p:sldId id="857" r:id="rId81"/>
    <p:sldId id="2526" r:id="rId82"/>
    <p:sldId id="862" r:id="rId83"/>
    <p:sldId id="2527" r:id="rId84"/>
    <p:sldId id="864" r:id="rId85"/>
    <p:sldId id="515" r:id="rId86"/>
    <p:sldId id="2528" r:id="rId87"/>
    <p:sldId id="847" r:id="rId88"/>
    <p:sldId id="2529" r:id="rId89"/>
    <p:sldId id="402" r:id="rId90"/>
    <p:sldId id="403" r:id="rId91"/>
    <p:sldId id="858" r:id="rId92"/>
    <p:sldId id="408" r:id="rId93"/>
    <p:sldId id="865" r:id="rId94"/>
    <p:sldId id="860" r:id="rId95"/>
    <p:sldId id="869" r:id="rId96"/>
    <p:sldId id="843" r:id="rId97"/>
    <p:sldId id="818" r:id="rId98"/>
    <p:sldId id="2565" r:id="rId99"/>
    <p:sldId id="2550" r:id="rId100"/>
    <p:sldId id="2572" r:id="rId101"/>
    <p:sldId id="412" r:id="rId102"/>
    <p:sldId id="2537" r:id="rId103"/>
    <p:sldId id="414" r:id="rId104"/>
    <p:sldId id="2578" r:id="rId105"/>
    <p:sldId id="416" r:id="rId106"/>
    <p:sldId id="417" r:id="rId107"/>
    <p:sldId id="418" r:id="rId108"/>
    <p:sldId id="420" r:id="rId109"/>
    <p:sldId id="421" r:id="rId110"/>
    <p:sldId id="2566" r:id="rId111"/>
    <p:sldId id="2579" r:id="rId112"/>
    <p:sldId id="2580" r:id="rId113"/>
    <p:sldId id="2581" r:id="rId114"/>
    <p:sldId id="428" r:id="rId115"/>
    <p:sldId id="2582" r:id="rId116"/>
    <p:sldId id="429" r:id="rId117"/>
    <p:sldId id="430" r:id="rId118"/>
    <p:sldId id="432" r:id="rId119"/>
    <p:sldId id="2567" r:id="rId120"/>
    <p:sldId id="2575" r:id="rId121"/>
    <p:sldId id="438" r:id="rId122"/>
    <p:sldId id="439" r:id="rId123"/>
    <p:sldId id="440" r:id="rId124"/>
    <p:sldId id="441" r:id="rId125"/>
    <p:sldId id="442" r:id="rId126"/>
    <p:sldId id="443" r:id="rId127"/>
    <p:sldId id="444" r:id="rId128"/>
    <p:sldId id="445" r:id="rId129"/>
    <p:sldId id="446" r:id="rId130"/>
    <p:sldId id="447" r:id="rId131"/>
    <p:sldId id="448" r:id="rId132"/>
    <p:sldId id="449" r:id="rId133"/>
    <p:sldId id="450" r:id="rId134"/>
    <p:sldId id="451" r:id="rId135"/>
    <p:sldId id="532" r:id="rId136"/>
    <p:sldId id="533" r:id="rId137"/>
    <p:sldId id="531" r:id="rId138"/>
    <p:sldId id="455" r:id="rId139"/>
    <p:sldId id="2568" r:id="rId140"/>
    <p:sldId id="2601" r:id="rId141"/>
    <p:sldId id="2557" r:id="rId142"/>
    <p:sldId id="2583" r:id="rId143"/>
    <p:sldId id="471" r:id="rId144"/>
    <p:sldId id="475" r:id="rId145"/>
    <p:sldId id="2569" r:id="rId146"/>
    <p:sldId id="478" r:id="rId147"/>
    <p:sldId id="2590" r:id="rId148"/>
    <p:sldId id="2602" r:id="rId1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1">
          <p15:clr>
            <a:srgbClr val="A4A3A4"/>
          </p15:clr>
        </p15:guide>
        <p15:guide id="2" pos="23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0001"/>
    <a:srgbClr val="EA9400"/>
    <a:srgbClr val="CE0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50"/>
    <p:restoredTop sz="85335"/>
  </p:normalViewPr>
  <p:slideViewPr>
    <p:cSldViewPr snapToGrid="0">
      <p:cViewPr>
        <p:scale>
          <a:sx n="97" d="100"/>
          <a:sy n="97" d="100"/>
        </p:scale>
        <p:origin x="80" y="144"/>
      </p:cViewPr>
      <p:guideLst>
        <p:guide orient="horz" pos="2201"/>
        <p:guide pos="234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notesMaster" Target="notesMasters/notesMaster1.xml"/><Relationship Id="rId155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handoutMaster" Target="handoutMasters/handout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34B7E-0B2B-5E49-A918-8AFD6AA366B5}" type="datetime1">
              <a:rPr lang="en-IL"/>
              <a:t>18/10/2022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E8FCF-8D2F-D148-9A99-80B9EBB50B13}" type="slidenum">
              <a:r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8962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D1C280-96A2-4249-BF83-22F270A3397E}" type="datetime1">
              <a:rPr lang="en-IL"/>
              <a:t>18/10/2022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E89ABF-3EF1-3E41-BA86-851DA49508B5}" type="slidenum">
              <a:r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885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24791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IL" smtClean="0"/>
              <a:t>23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95023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IL" smtClean="0"/>
              <a:t>24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48529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IL" smtClean="0"/>
              <a:t>79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565377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first time that the mapping is not platform agnostic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3938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IL" smtClean="0"/>
              <a:t>99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567320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IL" smtClean="0"/>
              <a:t>100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306299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537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383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69427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7548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IL" smtClean="0"/>
              <a:t>140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375588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335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5406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383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Nothing stops a good idea, even if it takes 10 or 100 years </a:t>
            </a:r>
          </a:p>
          <a:p>
            <a:r>
              <a:rPr lang="en-US" dirty="0"/>
              <a:t>VM is</a:t>
            </a:r>
            <a:r>
              <a:rPr lang="en-US" baseline="0" dirty="0"/>
              <a:t> a mission critical program.  That’s why efficiency is critical </a:t>
            </a:r>
          </a:p>
          <a:p>
            <a:r>
              <a:rPr lang="en-US" baseline="0" dirty="0"/>
              <a:t>That’s why VM optimization is important</a:t>
            </a:r>
          </a:p>
          <a:p>
            <a:r>
              <a:rPr lang="en-US" baseline="0" dirty="0"/>
              <a:t>Stack is not only solution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uk-UA"/>
              <a:t>146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254963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14621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403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719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875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IL" smtClean="0"/>
              <a:t>13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78717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IL" smtClean="0"/>
              <a:t>14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73017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IL" smtClean="0"/>
              <a:t>19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4440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t header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79700" y="2672252"/>
            <a:ext cx="7086600" cy="580147"/>
          </a:xfrm>
        </p:spPr>
        <p:txBody>
          <a:bodyPr>
            <a:normAutofit/>
          </a:bodyPr>
          <a:lstStyle>
            <a:lvl1pPr marL="0" indent="0" algn="ctr">
              <a:spcBef>
                <a:spcPts val="2200"/>
              </a:spcBef>
              <a:buNone/>
              <a:defRPr sz="2200" baseline="0">
                <a:latin typeface="Avenir Medium"/>
                <a:cs typeface="Avenir Medium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 Week I, Unit J: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/>
          <a:srcRect l="63357" t="5251" r="3343" b="10503"/>
          <a:stretch/>
        </p:blipFill>
        <p:spPr>
          <a:xfrm>
            <a:off x="8923507" y="0"/>
            <a:ext cx="3268493" cy="10413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l="37755" t="5251" r="32968" b="10503"/>
          <a:stretch/>
        </p:blipFill>
        <p:spPr>
          <a:xfrm>
            <a:off x="-1" y="0"/>
            <a:ext cx="8995589" cy="1041399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4207030" y="4706446"/>
            <a:ext cx="393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120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Noam Nisan and Shimon Schocken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2117841" y="3256456"/>
            <a:ext cx="8210317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Unit</a:t>
            </a:r>
          </a:p>
        </p:txBody>
      </p:sp>
      <p:sp>
        <p:nvSpPr>
          <p:cNvPr id="8" name="Footer Placeholder 7"/>
          <p:cNvSpPr txBox="1">
            <a:spLocks/>
          </p:cNvSpPr>
          <p:nvPr userDrawn="1"/>
        </p:nvSpPr>
        <p:spPr>
          <a:xfrm>
            <a:off x="123555" y="116462"/>
            <a:ext cx="4473178" cy="8484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FF6600"/>
                </a:solidFill>
              </a:rPr>
              <a:t>From Nand to Tetris</a:t>
            </a:r>
          </a:p>
          <a:p>
            <a:pPr>
              <a:spcBef>
                <a:spcPts val="300"/>
              </a:spcBef>
            </a:pPr>
            <a:r>
              <a:rPr lang="en-US" sz="1600" i="1" dirty="0">
                <a:solidFill>
                  <a:srgbClr val="FF6600"/>
                </a:solidFill>
              </a:rPr>
              <a:t>Building</a:t>
            </a:r>
            <a:r>
              <a:rPr lang="en-US" sz="1600" i="1" baseline="0" dirty="0">
                <a:solidFill>
                  <a:srgbClr val="FF6600"/>
                </a:solidFill>
              </a:rPr>
              <a:t> a Modern Computer from First Principles</a:t>
            </a:r>
            <a:endParaRPr lang="en-US" sz="1600" i="1" dirty="0">
              <a:solidFill>
                <a:srgbClr val="FF6600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8680824" y="6394824"/>
            <a:ext cx="27342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779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83002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3509035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805985"/>
            <a:ext cx="7821807" cy="36291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502222" y="1090409"/>
            <a:ext cx="4143403" cy="52276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811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de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10515600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5039522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789704"/>
            <a:ext cx="10571311" cy="52572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73800" y="1052513"/>
            <a:ext cx="5089525" cy="5326062"/>
          </a:xfr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44000" tIns="93600" rIns="144000" bIns="93600">
            <a:normAutofit/>
          </a:bodyPr>
          <a:lstStyle>
            <a:lvl1pPr marL="0" indent="0">
              <a:spcBef>
                <a:spcPts val="200"/>
              </a:spcBef>
              <a:buNone/>
              <a:defRPr sz="1400">
                <a:latin typeface="Consolas"/>
                <a:cs typeface="Consola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8380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83002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3509035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805985"/>
            <a:ext cx="7821807" cy="36291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34142" y="1080945"/>
            <a:ext cx="4019086" cy="5326062"/>
          </a:xfr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44000" tIns="93600" rIns="144000" bIns="93600">
            <a:normAutofit/>
          </a:bodyPr>
          <a:lstStyle>
            <a:lvl1pPr marL="0" indent="0">
              <a:spcBef>
                <a:spcPts val="200"/>
              </a:spcBef>
              <a:buNone/>
              <a:defRPr sz="1400">
                <a:latin typeface="Consolas"/>
                <a:cs typeface="Consola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28657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10515600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789704"/>
            <a:ext cx="10571311" cy="52572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6278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830409"/>
            <a:ext cx="7813666" cy="11867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121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t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68976" y="1961562"/>
            <a:ext cx="3466297" cy="580147"/>
          </a:xfrm>
        </p:spPr>
        <p:txBody>
          <a:bodyPr>
            <a:normAutofit/>
          </a:bodyPr>
          <a:lstStyle>
            <a:lvl1pPr marL="0" indent="0" algn="ctr">
              <a:spcBef>
                <a:spcPts val="2200"/>
              </a:spcBef>
              <a:buNone/>
              <a:defRPr sz="2200" baseline="0">
                <a:latin typeface="Avenir Medium"/>
                <a:cs typeface="Avenir Medium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 Chapter 2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0" y="0"/>
            <a:ext cx="8634431" cy="1041399"/>
            <a:chOff x="0" y="0"/>
            <a:chExt cx="8634431" cy="1041399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"/>
            <a:srcRect l="63357" t="5251" r="3343" b="10503"/>
            <a:stretch/>
          </p:blipFill>
          <p:spPr>
            <a:xfrm>
              <a:off x="5365938" y="0"/>
              <a:ext cx="3268493" cy="104139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 userDrawn="1"/>
          </p:nvPicPr>
          <p:blipFill rotWithShape="1">
            <a:blip r:embed="rId2"/>
            <a:srcRect l="37755" t="5251" r="32968" b="10503"/>
            <a:stretch/>
          </p:blipFill>
          <p:spPr>
            <a:xfrm>
              <a:off x="0" y="0"/>
              <a:ext cx="5438114" cy="1041399"/>
            </a:xfrm>
            <a:prstGeom prst="rect">
              <a:avLst/>
            </a:prstGeom>
          </p:spPr>
        </p:pic>
      </p:grpSp>
      <p:sp>
        <p:nvSpPr>
          <p:cNvPr id="14" name="Footer Placeholder 7"/>
          <p:cNvSpPr txBox="1">
            <a:spLocks/>
          </p:cNvSpPr>
          <p:nvPr userDrawn="1"/>
        </p:nvSpPr>
        <p:spPr>
          <a:xfrm>
            <a:off x="123555" y="116462"/>
            <a:ext cx="4473178" cy="8484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FF6600"/>
                </a:solidFill>
              </a:rPr>
              <a:t>From Nand to Tetris</a:t>
            </a:r>
          </a:p>
          <a:p>
            <a:pPr>
              <a:spcBef>
                <a:spcPts val="300"/>
              </a:spcBef>
            </a:pPr>
            <a:r>
              <a:rPr lang="en-US" sz="1600" i="1" dirty="0">
                <a:solidFill>
                  <a:srgbClr val="FF6600"/>
                </a:solidFill>
              </a:rPr>
              <a:t>Building</a:t>
            </a:r>
            <a:r>
              <a:rPr lang="en-US" sz="1600" i="1" baseline="0" dirty="0">
                <a:solidFill>
                  <a:srgbClr val="FF6600"/>
                </a:solidFill>
              </a:rPr>
              <a:t> a Modern Computer from First Principles</a:t>
            </a:r>
            <a:endParaRPr lang="en-US" sz="1600" i="1" dirty="0">
              <a:solidFill>
                <a:srgbClr val="FF6600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373021" y="3943628"/>
            <a:ext cx="5852504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800" kern="120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These slides</a:t>
            </a:r>
            <a:r>
              <a:rPr lang="en-US" sz="1800" kern="1200" baseline="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 support chapter 7 of the book</a:t>
            </a:r>
          </a:p>
          <a:p>
            <a:pPr algn="ctr">
              <a:spcBef>
                <a:spcPts val="600"/>
              </a:spcBef>
            </a:pPr>
            <a:r>
              <a:rPr lang="en-US" sz="1800" i="1" u="sng" kern="1200" baseline="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The Elements of Computing Systems</a:t>
            </a:r>
            <a:r>
              <a:rPr lang="en-US" sz="1800" i="1" kern="1200" baseline="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 </a:t>
            </a:r>
          </a:p>
          <a:p>
            <a:pPr algn="ctr">
              <a:spcBef>
                <a:spcPts val="600"/>
              </a:spcBef>
            </a:pPr>
            <a:r>
              <a:rPr lang="en-US" sz="1800" kern="1200" baseline="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By </a:t>
            </a:r>
            <a:r>
              <a:rPr lang="en-US" sz="1800" kern="120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Noam Nisan and Shimon Schocken</a:t>
            </a:r>
          </a:p>
          <a:p>
            <a:pPr algn="ctr">
              <a:spcBef>
                <a:spcPts val="600"/>
              </a:spcBef>
            </a:pPr>
            <a:r>
              <a:rPr lang="en-US" sz="1800" kern="120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MIT Press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855586" y="2642252"/>
            <a:ext cx="6893078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Unit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680824" y="6394824"/>
            <a:ext cx="27342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78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t end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65400" y="1745093"/>
            <a:ext cx="7086600" cy="580147"/>
          </a:xfrm>
        </p:spPr>
        <p:txBody>
          <a:bodyPr>
            <a:normAutofit/>
          </a:bodyPr>
          <a:lstStyle>
            <a:lvl1pPr marL="0" indent="0" algn="ctr">
              <a:spcBef>
                <a:spcPts val="2200"/>
              </a:spcBef>
              <a:buNone/>
              <a:defRPr sz="2200" baseline="0">
                <a:solidFill>
                  <a:srgbClr val="7F7F7F"/>
                </a:solidFill>
                <a:latin typeface="Avenir Medium"/>
                <a:cs typeface="Avenir Medium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 Week I, Unit J: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/>
          <a:srcRect l="63357" t="5251" r="3343" b="10503"/>
          <a:stretch/>
        </p:blipFill>
        <p:spPr>
          <a:xfrm>
            <a:off x="8923507" y="0"/>
            <a:ext cx="3268493" cy="10413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l="37755" t="5251" r="32968" b="10503"/>
          <a:stretch/>
        </p:blipFill>
        <p:spPr>
          <a:xfrm>
            <a:off x="-1" y="0"/>
            <a:ext cx="8995589" cy="1041399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2003541" y="2396086"/>
            <a:ext cx="8210317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rgbClr val="7F7F7F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Unit</a:t>
            </a:r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2003541" y="4570577"/>
            <a:ext cx="8210317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Next Unit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5268835" y="3946251"/>
            <a:ext cx="1679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u="sng" dirty="0"/>
              <a:t>Coming Up:</a:t>
            </a:r>
          </a:p>
        </p:txBody>
      </p:sp>
      <p:sp>
        <p:nvSpPr>
          <p:cNvPr id="10" name="Footer Placeholder 7"/>
          <p:cNvSpPr txBox="1">
            <a:spLocks/>
          </p:cNvSpPr>
          <p:nvPr userDrawn="1"/>
        </p:nvSpPr>
        <p:spPr>
          <a:xfrm>
            <a:off x="123555" y="116462"/>
            <a:ext cx="4473178" cy="8484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FF6600"/>
                </a:solidFill>
              </a:rPr>
              <a:t>From Nand to Tetris</a:t>
            </a:r>
          </a:p>
          <a:p>
            <a:pPr>
              <a:spcBef>
                <a:spcPts val="300"/>
              </a:spcBef>
            </a:pPr>
            <a:r>
              <a:rPr lang="en-US" sz="1600" i="1" dirty="0">
                <a:solidFill>
                  <a:srgbClr val="FF6600"/>
                </a:solidFill>
              </a:rPr>
              <a:t>Building</a:t>
            </a:r>
            <a:r>
              <a:rPr lang="en-US" sz="1600" i="1" baseline="0" dirty="0">
                <a:solidFill>
                  <a:srgbClr val="FF6600"/>
                </a:solidFill>
              </a:rPr>
              <a:t> a Modern Computer from First Principles</a:t>
            </a:r>
            <a:endParaRPr lang="en-US" sz="1600" i="1" dirty="0">
              <a:solidFill>
                <a:srgbClr val="FF6600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8680824" y="6394824"/>
            <a:ext cx="27342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967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t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79700" y="1982808"/>
            <a:ext cx="3214304" cy="580147"/>
          </a:xfrm>
        </p:spPr>
        <p:txBody>
          <a:bodyPr>
            <a:normAutofit/>
          </a:bodyPr>
          <a:lstStyle>
            <a:lvl1pPr marL="0" indent="0" algn="ctr">
              <a:spcBef>
                <a:spcPts val="2200"/>
              </a:spcBef>
              <a:buNone/>
              <a:defRPr sz="2200" baseline="0">
                <a:solidFill>
                  <a:srgbClr val="7F7F7F"/>
                </a:solidFill>
                <a:latin typeface="Avenir Medium"/>
                <a:cs typeface="Avenir Medium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 Week i, Unit i-j: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1290600" y="2469358"/>
            <a:ext cx="6023049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rgbClr val="7F7F7F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Unit</a:t>
            </a:r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1314992" y="4595001"/>
            <a:ext cx="5974266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Next Unit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454458" y="3962533"/>
            <a:ext cx="1695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u="sng" dirty="0"/>
              <a:t>Coming Up: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8634431" cy="1041399"/>
            <a:chOff x="0" y="0"/>
            <a:chExt cx="8634431" cy="1041399"/>
          </a:xfrm>
        </p:grpSpPr>
        <p:pic>
          <p:nvPicPr>
            <p:cNvPr id="17" name="Picture 16"/>
            <p:cNvPicPr>
              <a:picLocks noChangeAspect="1"/>
            </p:cNvPicPr>
            <p:nvPr userDrawn="1"/>
          </p:nvPicPr>
          <p:blipFill rotWithShape="1">
            <a:blip r:embed="rId2"/>
            <a:srcRect l="63357" t="5251" r="3343" b="10503"/>
            <a:stretch/>
          </p:blipFill>
          <p:spPr>
            <a:xfrm>
              <a:off x="5365938" y="0"/>
              <a:ext cx="3268493" cy="104139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2"/>
            <a:srcRect l="37755" t="5251" r="32968" b="10503"/>
            <a:stretch/>
          </p:blipFill>
          <p:spPr>
            <a:xfrm>
              <a:off x="0" y="0"/>
              <a:ext cx="5438114" cy="1041399"/>
            </a:xfrm>
            <a:prstGeom prst="rect">
              <a:avLst/>
            </a:prstGeom>
          </p:spPr>
        </p:pic>
      </p:grpSp>
      <p:sp>
        <p:nvSpPr>
          <p:cNvPr id="10" name="Footer Placeholder 7"/>
          <p:cNvSpPr txBox="1">
            <a:spLocks/>
          </p:cNvSpPr>
          <p:nvPr userDrawn="1"/>
        </p:nvSpPr>
        <p:spPr>
          <a:xfrm>
            <a:off x="123555" y="116462"/>
            <a:ext cx="4473178" cy="8484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FF6600"/>
                </a:solidFill>
              </a:rPr>
              <a:t>From Nand to Tetris</a:t>
            </a:r>
          </a:p>
          <a:p>
            <a:pPr>
              <a:spcBef>
                <a:spcPts val="300"/>
              </a:spcBef>
            </a:pPr>
            <a:r>
              <a:rPr lang="en-US" sz="1600" i="1" dirty="0">
                <a:solidFill>
                  <a:srgbClr val="FF6600"/>
                </a:solidFill>
              </a:rPr>
              <a:t>Building</a:t>
            </a:r>
            <a:r>
              <a:rPr lang="en-US" sz="1600" i="1" baseline="0" dirty="0">
                <a:solidFill>
                  <a:srgbClr val="FF6600"/>
                </a:solidFill>
              </a:rPr>
              <a:t> a Modern Computer from First Principles</a:t>
            </a:r>
            <a:endParaRPr lang="en-US" sz="1600" i="1" dirty="0">
              <a:solidFill>
                <a:srgbClr val="FF6600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680824" y="6394824"/>
            <a:ext cx="27342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594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10515600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10515600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789704"/>
            <a:ext cx="10571311" cy="52572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6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7774861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830409"/>
            <a:ext cx="7813666" cy="11867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54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10515600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5039522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789704"/>
            <a:ext cx="10571311" cy="52572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339164" y="1086087"/>
            <a:ext cx="5039522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31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83002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0" y="1031383"/>
            <a:ext cx="3745121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805985"/>
            <a:ext cx="7829948" cy="36291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873806" y="1061664"/>
            <a:ext cx="3747398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176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10515600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5039522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789704"/>
            <a:ext cx="10571311" cy="52572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342063" y="1098550"/>
            <a:ext cx="5006975" cy="52276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114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36849"/>
            <a:ext cx="10515600" cy="725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18630"/>
            <a:ext cx="10515600" cy="5002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23813" y="6509000"/>
            <a:ext cx="11197483" cy="307777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Nand to Tetris / www.nand2tetris.org</a:t>
            </a:r>
            <a:r>
              <a:rPr lang="en-US" sz="1400" baseline="0" dirty="0">
                <a:solidFill>
                  <a:schemeClr val="bg1">
                    <a:lumMod val="50000"/>
                  </a:schemeClr>
                </a:solidFill>
              </a:rPr>
              <a:t> / Chapter 7 /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Copyright</a:t>
            </a:r>
            <a:r>
              <a:rPr lang="en-US" sz="1400" baseline="0" dirty="0">
                <a:solidFill>
                  <a:schemeClr val="bg1">
                    <a:lumMod val="50000"/>
                  </a:schemeClr>
                </a:solidFill>
              </a:rPr>
              <a:t> © Noam Nisan and Shimon Schocken                                                               Slide </a:t>
            </a:r>
            <a:fld id="{08E9334E-AA4E-1C44-B6C7-D333BCD3AF3D}" type="slidenum">
              <a:rPr sz="1400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‹#›</a:t>
            </a:fld>
            <a:endParaRPr lang="en-US" sz="1400" kern="1200" baseline="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34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2" r:id="rId2"/>
    <p:sldLayoutId id="2147483667" r:id="rId3"/>
    <p:sldLayoutId id="2147483674" r:id="rId4"/>
    <p:sldLayoutId id="2147483650" r:id="rId5"/>
    <p:sldLayoutId id="2147483669" r:id="rId6"/>
    <p:sldLayoutId id="2147483670" r:id="rId7"/>
    <p:sldLayoutId id="2147483671" r:id="rId8"/>
    <p:sldLayoutId id="2147483677" r:id="rId9"/>
    <p:sldLayoutId id="2147483678" r:id="rId10"/>
    <p:sldLayoutId id="2147483681" r:id="rId11"/>
    <p:sldLayoutId id="2147483682" r:id="rId12"/>
    <p:sldLayoutId id="2147483675" r:id="rId13"/>
    <p:sldLayoutId id="2147483676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Times New Roman"/>
          <a:ea typeface="+mj-ea"/>
          <a:cs typeface="Times New Roman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17550" indent="-260350" algn="l" defTabSz="914400" rtl="0" eaLnBrk="1" latinLnBrk="0" hangingPunct="1">
        <a:lnSpc>
          <a:spcPct val="90000"/>
        </a:lnSpc>
        <a:spcBef>
          <a:spcPts val="1000"/>
        </a:spcBef>
        <a:buSzPct val="50000"/>
        <a:buFont typeface="Wingdings" charset="2"/>
        <a:buChar char="q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e5s6Z6RAto_akneU1MhLeHlcdAgU38nvuXbZdKE9luWbMt0A/viewform" TargetMode="External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e5s6Z6RAto_akneU1MhLeHlcdAgU38nvuXbZdKE9luWbMt0A/viewform" TargetMode="External"/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838199" y="997962"/>
            <a:ext cx="8061101" cy="45378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9525" lvl="1">
              <a:spcBef>
                <a:spcPts val="1200"/>
              </a:spcBef>
            </a:pPr>
            <a:r>
              <a:rPr lang="en-US" sz="1800" u="sng" dirty="0">
                <a:latin typeface="Times New Roman"/>
                <a:cs typeface="Times New Roman"/>
              </a:rPr>
              <a:t>The slides </a:t>
            </a:r>
            <a:r>
              <a:rPr lang="en-US" u="sng" dirty="0">
                <a:latin typeface="Times New Roman"/>
                <a:cs typeface="Times New Roman"/>
              </a:rPr>
              <a:t>in this PPT file </a:t>
            </a:r>
            <a:r>
              <a:rPr lang="en-US" sz="1800" u="sng" dirty="0">
                <a:latin typeface="Times New Roman"/>
                <a:cs typeface="Times New Roman"/>
              </a:rPr>
              <a:t>cover two sections:</a:t>
            </a:r>
            <a:endParaRPr lang="en-US" i="1" dirty="0">
              <a:latin typeface="Times New Roman"/>
              <a:cs typeface="Times New Roman"/>
            </a:endParaRPr>
          </a:p>
          <a:p>
            <a:pPr marL="295275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/>
                <a:cs typeface="Times New Roman"/>
              </a:rPr>
              <a:t>Nand to Tetris, Part II</a:t>
            </a:r>
            <a:r>
              <a:rPr lang="en-US" sz="1800" dirty="0">
                <a:latin typeface="Times New Roman"/>
                <a:cs typeface="Times New Roman"/>
              </a:rPr>
              <a:t>:  A short introduction / overview to the second part of the book / course (chapters 7-12), in which we build the software hierarchy</a:t>
            </a:r>
            <a:endParaRPr lang="en-US" dirty="0">
              <a:latin typeface="Times New Roman"/>
              <a:cs typeface="Times New Roman"/>
            </a:endParaRPr>
          </a:p>
          <a:p>
            <a:pPr marL="295275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/>
                <a:cs typeface="Times New Roman"/>
              </a:rPr>
              <a:t>Chapter 7</a:t>
            </a:r>
            <a:r>
              <a:rPr lang="en-US" sz="1800" dirty="0">
                <a:latin typeface="Times New Roman"/>
                <a:cs typeface="Times New Roman"/>
              </a:rPr>
              <a:t>, Virtual Machine, Part I</a:t>
            </a:r>
            <a:endParaRPr lang="en-US" dirty="0">
              <a:latin typeface="Times New Roman"/>
              <a:cs typeface="Times New Roman"/>
            </a:endParaRPr>
          </a:p>
          <a:p>
            <a:pPr marL="9525" lvl="1">
              <a:spcBef>
                <a:spcPts val="1200"/>
              </a:spcBef>
            </a:pPr>
            <a:r>
              <a:rPr lang="en-US" sz="1800" dirty="0">
                <a:latin typeface="Times New Roman"/>
                <a:cs typeface="Times New Roman"/>
              </a:rPr>
              <a:t>We normally cover both sections in the same lecture.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Note to Instructors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75011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Box 3">
            <a:extLst>
              <a:ext uri="{FF2B5EF4-FFF2-40B4-BE49-F238E27FC236}">
                <a16:creationId xmlns:a16="http://schemas.microsoft.com/office/drawing/2014/main" id="{D1BB2D0A-6CA3-0E66-16A1-6F4122BB82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063" y="3787643"/>
            <a:ext cx="4348245" cy="257125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3600" tIns="144000" rIns="93600" bIns="972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lnSpc>
                <a:spcPct val="50000"/>
              </a:lnSpc>
              <a:spcBef>
                <a:spcPts val="600"/>
              </a:spcBef>
              <a:defRPr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/** Represents a 2D point (API) */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Consolas"/>
                <a:cs typeface="Consolas"/>
              </a:rPr>
              <a:t>class Point </a:t>
            </a:r>
            <a:r>
              <a:rPr lang="en-US" sz="1100" dirty="0">
                <a:latin typeface="Consolas"/>
                <a:cs typeface="Consolas"/>
              </a:rPr>
              <a:t>{</a:t>
            </a:r>
            <a:endParaRPr lang="en-US" sz="1200" dirty="0">
              <a:solidFill>
                <a:srgbClr val="008000"/>
              </a:solidFill>
              <a:latin typeface="Times New Roman"/>
              <a:cs typeface="Times New Roman"/>
            </a:endParaRPr>
          </a:p>
          <a:p>
            <a:pPr algn="just">
              <a:spcBef>
                <a:spcPts val="600"/>
              </a:spcBef>
              <a:defRPr/>
            </a:pP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/** Constructs a new point with the given coordinates */</a:t>
            </a:r>
          </a:p>
          <a:p>
            <a:pPr algn="just">
              <a:defRPr/>
            </a:pPr>
            <a:r>
              <a:rPr lang="en-US" sz="1200" dirty="0">
                <a:latin typeface="Consolas"/>
                <a:cs typeface="Consolas"/>
              </a:rPr>
              <a:t>   </a:t>
            </a:r>
            <a:r>
              <a:rPr lang="en-US" sz="1100" dirty="0">
                <a:latin typeface="Consolas"/>
                <a:cs typeface="Consolas"/>
              </a:rPr>
              <a:t>constructor Point new(int ax, int ay)</a:t>
            </a:r>
            <a:endParaRPr lang="en-US" sz="1200" dirty="0">
              <a:solidFill>
                <a:srgbClr val="008000"/>
              </a:solidFill>
              <a:latin typeface="Consolas"/>
              <a:cs typeface="Consolas"/>
            </a:endParaRPr>
          </a:p>
          <a:p>
            <a:pPr algn="just">
              <a:spcBef>
                <a:spcPts val="600"/>
              </a:spcBef>
              <a:defRPr/>
            </a:pP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/** Returns the point which is this point plus the other point */</a:t>
            </a:r>
          </a:p>
          <a:p>
            <a:pPr algn="just">
              <a:defRPr/>
            </a:pPr>
            <a:r>
              <a:rPr lang="en-US" sz="1200" dirty="0">
                <a:latin typeface="Consolas"/>
                <a:cs typeface="Consolas"/>
              </a:rPr>
              <a:t>   </a:t>
            </a:r>
            <a:r>
              <a:rPr lang="en-US" sz="1100" dirty="0">
                <a:latin typeface="Consolas"/>
                <a:cs typeface="Consolas"/>
              </a:rPr>
              <a:t>method Point plus(Point other)</a:t>
            </a:r>
            <a:endParaRPr lang="en-US" sz="1200" dirty="0">
              <a:solidFill>
                <a:srgbClr val="008000"/>
              </a:solidFill>
              <a:latin typeface="Consolas"/>
              <a:cs typeface="Consolas"/>
            </a:endParaRPr>
          </a:p>
          <a:p>
            <a:pPr algn="just">
              <a:spcBef>
                <a:spcPts val="600"/>
              </a:spcBef>
              <a:defRPr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 /** Cartesian distance between this and the other point */</a:t>
            </a:r>
          </a:p>
          <a:p>
            <a:pPr algn="just">
              <a:defRPr/>
            </a:pPr>
            <a:r>
              <a:rPr lang="en-US" sz="1100" dirty="0">
                <a:latin typeface="Consolas"/>
                <a:cs typeface="Consolas"/>
              </a:rPr>
              <a:t>   method int distance(Point other) </a:t>
            </a:r>
          </a:p>
          <a:p>
            <a:pPr algn="just">
              <a:spcBef>
                <a:spcPts val="600"/>
              </a:spcBef>
              <a:defRPr/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  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/** Prints this point as "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(x,y)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" */</a:t>
            </a:r>
            <a:endParaRPr lang="en-US" sz="1200" dirty="0">
              <a:solidFill>
                <a:srgbClr val="008000"/>
              </a:solidFill>
              <a:latin typeface="Times New Roman"/>
              <a:cs typeface="Times New Roman"/>
            </a:endParaRPr>
          </a:p>
          <a:p>
            <a:pPr algn="just">
              <a:defRPr/>
            </a:pPr>
            <a:r>
              <a:rPr lang="en-US" sz="1200" dirty="0">
                <a:latin typeface="Consolas"/>
                <a:cs typeface="Consolas"/>
              </a:rPr>
              <a:t>   </a:t>
            </a:r>
            <a:r>
              <a:rPr lang="en-US" sz="1100" dirty="0">
                <a:latin typeface="Consolas"/>
                <a:cs typeface="Consolas"/>
              </a:rPr>
              <a:t>method void print()</a:t>
            </a:r>
          </a:p>
          <a:p>
            <a:pPr algn="just">
              <a:defRPr/>
            </a:pPr>
            <a:r>
              <a:rPr lang="en-US" sz="1100" dirty="0">
                <a:latin typeface="Consolas"/>
                <a:cs typeface="Consolas"/>
              </a:rPr>
              <a:t>   ...</a:t>
            </a:r>
          </a:p>
          <a:p>
            <a:pPr algn="just">
              <a:defRPr/>
            </a:pPr>
            <a:r>
              <a:rPr lang="en-US" sz="1100" dirty="0">
                <a:latin typeface="Consolas"/>
                <a:cs typeface="Consolas"/>
              </a:rPr>
              <a:t>}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language</a:t>
            </a: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813064" y="947729"/>
            <a:ext cx="3434846" cy="270987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3600" tIns="190800" rIns="9360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/** Constructs and manipulates Point objects */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100" dirty="0">
                <a:latin typeface="Consolas"/>
                <a:cs typeface="Consolas"/>
              </a:rPr>
              <a:t>Main {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function void main() {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 var Point p1, p2, p3;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 let p1 = Point.new(1,2);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 let p2 = Point.new(3,4);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 let p3 = p1.plus(p2); 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 do p3.print(); 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 do Output.println();                    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 do Output.printInt(p1.distance(p3));  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 return;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}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}</a:t>
            </a:r>
            <a:endParaRPr lang="en-US" sz="1200" dirty="0">
              <a:latin typeface="Consolas"/>
              <a:cs typeface="Consolas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/>
          <a:srcRect t="9778" r="60982" b="56018"/>
          <a:stretch/>
        </p:blipFill>
        <p:spPr>
          <a:xfrm>
            <a:off x="5161308" y="254000"/>
            <a:ext cx="3169891" cy="3186947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28517" y="5402510"/>
            <a:ext cx="130994" cy="264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484007" y="4011223"/>
            <a:ext cx="1792713" cy="7558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300"/>
              </a:spcBef>
            </a:pPr>
            <a:r>
              <a:rPr lang="en-US" dirty="0">
                <a:solidFill>
                  <a:schemeClr val="bg1"/>
                </a:solidFill>
              </a:rPr>
              <a:t>(4,6)</a:t>
            </a:r>
            <a:endParaRPr lang="he-IL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</a:pPr>
            <a:r>
              <a:rPr lang="he-IL" dirty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DACD4BD-9CD6-66E1-41E0-50D7E268BBE3}"/>
              </a:ext>
            </a:extLst>
          </p:cNvPr>
          <p:cNvGrpSpPr/>
          <p:nvPr/>
        </p:nvGrpSpPr>
        <p:grpSpPr>
          <a:xfrm>
            <a:off x="5179144" y="3816940"/>
            <a:ext cx="3620356" cy="2703373"/>
            <a:chOff x="5179144" y="3816940"/>
            <a:chExt cx="3620356" cy="270337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842A826-4F76-B196-A38D-C61D36A9CDB5}"/>
                </a:ext>
              </a:extLst>
            </p:cNvPr>
            <p:cNvGrpSpPr/>
            <p:nvPr/>
          </p:nvGrpSpPr>
          <p:grpSpPr>
            <a:xfrm>
              <a:off x="5179144" y="3816940"/>
              <a:ext cx="3620356" cy="2703373"/>
              <a:chOff x="4922723" y="4216399"/>
              <a:chExt cx="3620356" cy="2703373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DD3EEB-A9D4-C698-8F4B-C7FF237C8463}"/>
                  </a:ext>
                </a:extLst>
              </p:cNvPr>
              <p:cNvSpPr txBox="1"/>
              <p:nvPr/>
            </p:nvSpPr>
            <p:spPr>
              <a:xfrm>
                <a:off x="5061056" y="5731175"/>
                <a:ext cx="130994" cy="2646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2327A2E-04C4-EBA0-E837-330081138C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836929">
                <a:off x="7007562" y="6065633"/>
                <a:ext cx="1535517" cy="854139"/>
              </a:xfrm>
              <a:prstGeom prst="rect">
                <a:avLst/>
              </a:prstGeom>
            </p:spPr>
          </p:pic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E0565A8-1435-7C22-839C-ED4EB7A5DA45}"/>
                  </a:ext>
                </a:extLst>
              </p:cNvPr>
              <p:cNvGrpSpPr/>
              <p:nvPr/>
            </p:nvGrpSpPr>
            <p:grpSpPr>
              <a:xfrm>
                <a:off x="6099226" y="4216399"/>
                <a:ext cx="2028774" cy="1888201"/>
                <a:chOff x="6099226" y="4084321"/>
                <a:chExt cx="2242134" cy="2020280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6F1C8010-82F8-8FF6-2844-D85CCA79CF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99226" y="4084321"/>
                  <a:ext cx="2242134" cy="2020280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8F031CA7-8B51-A64F-5F63-31F8E9E5A3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6917" t="1254" r="36106" b="94671"/>
                <a:stretch/>
              </p:blipFill>
              <p:spPr>
                <a:xfrm>
                  <a:off x="6174899" y="4142562"/>
                  <a:ext cx="1983581" cy="61653"/>
                </a:xfrm>
                <a:prstGeom prst="rect">
                  <a:avLst/>
                </a:prstGeom>
              </p:spPr>
            </p:pic>
          </p:grp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ACE0E85-187B-E32F-BA55-EAAA67830F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22723" y="5771580"/>
                <a:ext cx="1120403" cy="909373"/>
              </a:xfrm>
              <a:prstGeom prst="rect">
                <a:avLst/>
              </a:prstGeom>
            </p:spPr>
          </p:pic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532744A-F20B-9901-9878-C1B5EB6EF9F8}"/>
                  </a:ext>
                </a:extLst>
              </p:cNvPr>
              <p:cNvSpPr/>
              <p:nvPr/>
            </p:nvSpPr>
            <p:spPr>
              <a:xfrm>
                <a:off x="5801722" y="6156964"/>
                <a:ext cx="70279" cy="8548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0C3A63C-5A9F-A8A5-0F0F-52880F1F3CDF}"/>
                  </a:ext>
                </a:extLst>
              </p:cNvPr>
              <p:cNvSpPr/>
              <p:nvPr/>
            </p:nvSpPr>
            <p:spPr>
              <a:xfrm>
                <a:off x="5754873" y="6271047"/>
                <a:ext cx="70279" cy="8548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" name="Curved Connector 13">
                <a:extLst>
                  <a:ext uri="{FF2B5EF4-FFF2-40B4-BE49-F238E27FC236}">
                    <a16:creationId xmlns:a16="http://schemas.microsoft.com/office/drawing/2014/main" id="{5EEDAA97-9940-174E-C147-C7378C48E102}"/>
                  </a:ext>
                </a:extLst>
              </p:cNvPr>
              <p:cNvCxnSpPr/>
              <p:nvPr/>
            </p:nvCxnSpPr>
            <p:spPr>
              <a:xfrm rot="10800000">
                <a:off x="5793452" y="6307181"/>
                <a:ext cx="1373824" cy="283785"/>
              </a:xfrm>
              <a:prstGeom prst="curvedConnector3">
                <a:avLst/>
              </a:prstGeom>
              <a:ln w="349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urved Connector 14">
                <a:extLst>
                  <a:ext uri="{FF2B5EF4-FFF2-40B4-BE49-F238E27FC236}">
                    <a16:creationId xmlns:a16="http://schemas.microsoft.com/office/drawing/2014/main" id="{D7C682FA-FBBE-6534-6381-CF6DA9FC4874}"/>
                  </a:ext>
                </a:extLst>
              </p:cNvPr>
              <p:cNvCxnSpPr/>
              <p:nvPr/>
            </p:nvCxnSpPr>
            <p:spPr>
              <a:xfrm flipV="1">
                <a:off x="5842456" y="5808320"/>
                <a:ext cx="1088531" cy="391388"/>
              </a:xfrm>
              <a:prstGeom prst="curvedConnector3">
                <a:avLst>
                  <a:gd name="adj1" fmla="val 50000"/>
                </a:avLst>
              </a:prstGeom>
              <a:ln w="349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BFC401-2157-0BFC-9081-5C4B02AB3CAA}"/>
                </a:ext>
              </a:extLst>
            </p:cNvPr>
            <p:cNvSpPr txBox="1"/>
            <p:nvPr/>
          </p:nvSpPr>
          <p:spPr>
            <a:xfrm>
              <a:off x="6484007" y="4011223"/>
              <a:ext cx="1792713" cy="75588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spcBef>
                  <a:spcPts val="300"/>
                </a:spcBef>
              </a:pPr>
              <a:r>
                <a:rPr lang="en-US" dirty="0">
                  <a:solidFill>
                    <a:schemeClr val="bg1"/>
                  </a:solidFill>
                </a:rPr>
                <a:t>(4,6)</a:t>
              </a:r>
              <a:endParaRPr lang="he-IL" dirty="0">
                <a:solidFill>
                  <a:schemeClr val="bg1"/>
                </a:solidFill>
              </a:endParaRPr>
            </a:p>
            <a:p>
              <a:pPr>
                <a:spcBef>
                  <a:spcPts val="300"/>
                </a:spcBef>
              </a:pPr>
              <a:r>
                <a:rPr lang="he-IL" dirty="0">
                  <a:solidFill>
                    <a:schemeClr val="bg1"/>
                  </a:solidFill>
                </a:rPr>
                <a:t>5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60C597E9-044C-B012-D572-2E5B572057AE}"/>
              </a:ext>
            </a:extLst>
          </p:cNvPr>
          <p:cNvSpPr/>
          <p:nvPr/>
        </p:nvSpPr>
        <p:spPr>
          <a:xfrm>
            <a:off x="3711342" y="3442799"/>
            <a:ext cx="1180837" cy="577278"/>
          </a:xfrm>
          <a:prstGeom prst="wedgeRoundRectCallout">
            <a:avLst>
              <a:gd name="adj1" fmla="val -35800"/>
              <a:gd name="adj2" fmla="val 2010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>
              <a:spcBef>
                <a:spcPts val="432"/>
              </a:spcBef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Written in the Jack language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Left Arrow 17">
            <a:extLst>
              <a:ext uri="{FF2B5EF4-FFF2-40B4-BE49-F238E27FC236}">
                <a16:creationId xmlns:a16="http://schemas.microsoft.com/office/drawing/2014/main" id="{11242268-0408-0BA3-4658-AF70CA2451DA}"/>
              </a:ext>
            </a:extLst>
          </p:cNvPr>
          <p:cNvSpPr/>
          <p:nvPr/>
        </p:nvSpPr>
        <p:spPr>
          <a:xfrm rot="10800000">
            <a:off x="173027" y="4888198"/>
            <a:ext cx="801454" cy="512900"/>
          </a:xfrm>
          <a:prstGeom prst="lef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8431B5EB-8C94-F3C8-E635-6A26A8494F41}"/>
              </a:ext>
            </a:extLst>
          </p:cNvPr>
          <p:cNvSpPr>
            <a:spLocks noChangeArrowheads="1"/>
          </p:cNvSpPr>
          <p:nvPr/>
        </p:nvSpPr>
        <p:spPr bwMode="auto">
          <a:xfrm rot="18534161">
            <a:off x="6252584" y="1302691"/>
            <a:ext cx="942369" cy="27512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distance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83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7">
            <a:extLst>
              <a:ext uri="{FF2B5EF4-FFF2-40B4-BE49-F238E27FC236}">
                <a16:creationId xmlns:a16="http://schemas.microsoft.com/office/drawing/2014/main" id="{56462FE1-BB48-390D-2CA1-7C2362D4E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1035" y="3648042"/>
            <a:ext cx="95038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assembler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997935-8654-4C46-CD0F-F0DF696DC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653" y="4426416"/>
            <a:ext cx="1569692" cy="126538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F651643-FAB1-A2BA-3AFE-4030BCEDB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VM implementations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EFBEB13-08ED-D78D-D53A-E964C374E46B}"/>
              </a:ext>
            </a:extLst>
          </p:cNvPr>
          <p:cNvSpPr/>
          <p:nvPr/>
        </p:nvSpPr>
        <p:spPr>
          <a:xfrm>
            <a:off x="564292" y="1055138"/>
            <a:ext cx="8073191" cy="22828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19" name="Line 128">
            <a:extLst>
              <a:ext uri="{FF2B5EF4-FFF2-40B4-BE49-F238E27FC236}">
                <a16:creationId xmlns:a16="http://schemas.microsoft.com/office/drawing/2014/main" id="{C5894E57-A7AB-61D8-93B4-49D6E7C99EA8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9969" y="2447901"/>
            <a:ext cx="1123660" cy="441"/>
          </a:xfrm>
          <a:prstGeom prst="line">
            <a:avLst/>
          </a:prstGeom>
          <a:noFill/>
          <a:ln w="31750">
            <a:solidFill>
              <a:srgbClr val="9B000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9577AD-A2ED-E027-D3CD-1F37832174FC}"/>
              </a:ext>
            </a:extLst>
          </p:cNvPr>
          <p:cNvGrpSpPr/>
          <p:nvPr/>
        </p:nvGrpSpPr>
        <p:grpSpPr>
          <a:xfrm>
            <a:off x="768259" y="1260863"/>
            <a:ext cx="1031791" cy="771296"/>
            <a:chOff x="506028" y="1375166"/>
            <a:chExt cx="1031791" cy="771296"/>
          </a:xfrm>
        </p:grpSpPr>
        <p:sp>
          <p:nvSpPr>
            <p:cNvPr id="21" name="Freeform 98">
              <a:extLst>
                <a:ext uri="{FF2B5EF4-FFF2-40B4-BE49-F238E27FC236}">
                  <a16:creationId xmlns:a16="http://schemas.microsoft.com/office/drawing/2014/main" id="{7A5A6AEA-18E8-9E97-DD33-020EED6EF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028" y="1375166"/>
              <a:ext cx="1031791" cy="771296"/>
            </a:xfrm>
            <a:custGeom>
              <a:avLst/>
              <a:gdLst>
                <a:gd name="T0" fmla="*/ 106363 w 748"/>
                <a:gd name="T1" fmla="*/ 304800 h 445"/>
                <a:gd name="T2" fmla="*/ 7938 w 748"/>
                <a:gd name="T3" fmla="*/ 333375 h 445"/>
                <a:gd name="T4" fmla="*/ 122238 w 748"/>
                <a:gd name="T5" fmla="*/ 373062 h 445"/>
                <a:gd name="T6" fmla="*/ 28575 w 748"/>
                <a:gd name="T7" fmla="*/ 458787 h 445"/>
                <a:gd name="T8" fmla="*/ 153988 w 748"/>
                <a:gd name="T9" fmla="*/ 498475 h 445"/>
                <a:gd name="T10" fmla="*/ 84138 w 748"/>
                <a:gd name="T11" fmla="*/ 581025 h 445"/>
                <a:gd name="T12" fmla="*/ 241300 w 748"/>
                <a:gd name="T13" fmla="*/ 596900 h 445"/>
                <a:gd name="T14" fmla="*/ 265113 w 748"/>
                <a:gd name="T15" fmla="*/ 693737 h 445"/>
                <a:gd name="T16" fmla="*/ 400050 w 748"/>
                <a:gd name="T17" fmla="*/ 657225 h 445"/>
                <a:gd name="T18" fmla="*/ 501650 w 748"/>
                <a:gd name="T19" fmla="*/ 706437 h 445"/>
                <a:gd name="T20" fmla="*/ 576263 w 748"/>
                <a:gd name="T21" fmla="*/ 658812 h 445"/>
                <a:gd name="T22" fmla="*/ 655638 w 748"/>
                <a:gd name="T23" fmla="*/ 706437 h 445"/>
                <a:gd name="T24" fmla="*/ 727075 w 748"/>
                <a:gd name="T25" fmla="*/ 649287 h 445"/>
                <a:gd name="T26" fmla="*/ 830263 w 748"/>
                <a:gd name="T27" fmla="*/ 688975 h 445"/>
                <a:gd name="T28" fmla="*/ 923925 w 748"/>
                <a:gd name="T29" fmla="*/ 612775 h 445"/>
                <a:gd name="T30" fmla="*/ 1093788 w 748"/>
                <a:gd name="T31" fmla="*/ 636587 h 445"/>
                <a:gd name="T32" fmla="*/ 1050925 w 748"/>
                <a:gd name="T33" fmla="*/ 547687 h 445"/>
                <a:gd name="T34" fmla="*/ 1166813 w 748"/>
                <a:gd name="T35" fmla="*/ 536575 h 445"/>
                <a:gd name="T36" fmla="*/ 1087438 w 748"/>
                <a:gd name="T37" fmla="*/ 434975 h 445"/>
                <a:gd name="T38" fmla="*/ 1187450 w 748"/>
                <a:gd name="T39" fmla="*/ 381000 h 445"/>
                <a:gd name="T40" fmla="*/ 1058863 w 748"/>
                <a:gd name="T41" fmla="*/ 317500 h 445"/>
                <a:gd name="T42" fmla="*/ 1130300 w 748"/>
                <a:gd name="T43" fmla="*/ 228600 h 445"/>
                <a:gd name="T44" fmla="*/ 995363 w 748"/>
                <a:gd name="T45" fmla="*/ 223837 h 445"/>
                <a:gd name="T46" fmla="*/ 1050925 w 748"/>
                <a:gd name="T47" fmla="*/ 122237 h 445"/>
                <a:gd name="T48" fmla="*/ 882650 w 748"/>
                <a:gd name="T49" fmla="*/ 134937 h 445"/>
                <a:gd name="T50" fmla="*/ 871538 w 748"/>
                <a:gd name="T51" fmla="*/ 30162 h 445"/>
                <a:gd name="T52" fmla="*/ 700088 w 748"/>
                <a:gd name="T53" fmla="*/ 77787 h 445"/>
                <a:gd name="T54" fmla="*/ 638175 w 748"/>
                <a:gd name="T55" fmla="*/ 0 h 445"/>
                <a:gd name="T56" fmla="*/ 528638 w 748"/>
                <a:gd name="T57" fmla="*/ 69850 h 445"/>
                <a:gd name="T58" fmla="*/ 423863 w 748"/>
                <a:gd name="T59" fmla="*/ 0 h 445"/>
                <a:gd name="T60" fmla="*/ 358775 w 748"/>
                <a:gd name="T61" fmla="*/ 106362 h 445"/>
                <a:gd name="T62" fmla="*/ 241300 w 748"/>
                <a:gd name="T63" fmla="*/ 49212 h 445"/>
                <a:gd name="T64" fmla="*/ 246063 w 748"/>
                <a:gd name="T65" fmla="*/ 142875 h 445"/>
                <a:gd name="T66" fmla="*/ 98425 w 748"/>
                <a:gd name="T67" fmla="*/ 114300 h 445"/>
                <a:gd name="T68" fmla="*/ 134938 w 748"/>
                <a:gd name="T69" fmla="*/ 211137 h 445"/>
                <a:gd name="T70" fmla="*/ 0 w 748"/>
                <a:gd name="T71" fmla="*/ 204787 h 445"/>
                <a:gd name="T72" fmla="*/ 106363 w 748"/>
                <a:gd name="T73" fmla="*/ 304800 h 44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748" h="445">
                  <a:moveTo>
                    <a:pt x="67" y="192"/>
                  </a:moveTo>
                  <a:lnTo>
                    <a:pt x="5" y="210"/>
                  </a:lnTo>
                  <a:lnTo>
                    <a:pt x="77" y="235"/>
                  </a:lnTo>
                  <a:lnTo>
                    <a:pt x="18" y="289"/>
                  </a:lnTo>
                  <a:lnTo>
                    <a:pt x="97" y="314"/>
                  </a:lnTo>
                  <a:lnTo>
                    <a:pt x="53" y="366"/>
                  </a:lnTo>
                  <a:lnTo>
                    <a:pt x="152" y="376"/>
                  </a:lnTo>
                  <a:lnTo>
                    <a:pt x="167" y="437"/>
                  </a:lnTo>
                  <a:lnTo>
                    <a:pt x="252" y="414"/>
                  </a:lnTo>
                  <a:lnTo>
                    <a:pt x="316" y="445"/>
                  </a:lnTo>
                  <a:lnTo>
                    <a:pt x="363" y="415"/>
                  </a:lnTo>
                  <a:lnTo>
                    <a:pt x="413" y="445"/>
                  </a:lnTo>
                  <a:lnTo>
                    <a:pt x="458" y="409"/>
                  </a:lnTo>
                  <a:lnTo>
                    <a:pt x="523" y="434"/>
                  </a:lnTo>
                  <a:lnTo>
                    <a:pt x="582" y="386"/>
                  </a:lnTo>
                  <a:lnTo>
                    <a:pt x="689" y="401"/>
                  </a:lnTo>
                  <a:lnTo>
                    <a:pt x="662" y="345"/>
                  </a:lnTo>
                  <a:lnTo>
                    <a:pt x="735" y="338"/>
                  </a:lnTo>
                  <a:lnTo>
                    <a:pt x="685" y="274"/>
                  </a:lnTo>
                  <a:lnTo>
                    <a:pt x="748" y="240"/>
                  </a:lnTo>
                  <a:lnTo>
                    <a:pt x="667" y="200"/>
                  </a:lnTo>
                  <a:lnTo>
                    <a:pt x="712" y="144"/>
                  </a:lnTo>
                  <a:lnTo>
                    <a:pt x="627" y="141"/>
                  </a:lnTo>
                  <a:lnTo>
                    <a:pt x="662" y="77"/>
                  </a:lnTo>
                  <a:lnTo>
                    <a:pt x="556" y="85"/>
                  </a:lnTo>
                  <a:lnTo>
                    <a:pt x="549" y="19"/>
                  </a:lnTo>
                  <a:lnTo>
                    <a:pt x="441" y="49"/>
                  </a:lnTo>
                  <a:lnTo>
                    <a:pt x="402" y="0"/>
                  </a:lnTo>
                  <a:lnTo>
                    <a:pt x="333" y="44"/>
                  </a:lnTo>
                  <a:lnTo>
                    <a:pt x="267" y="0"/>
                  </a:lnTo>
                  <a:lnTo>
                    <a:pt x="226" y="67"/>
                  </a:lnTo>
                  <a:lnTo>
                    <a:pt x="152" y="31"/>
                  </a:lnTo>
                  <a:lnTo>
                    <a:pt x="155" y="90"/>
                  </a:lnTo>
                  <a:lnTo>
                    <a:pt x="62" y="72"/>
                  </a:lnTo>
                  <a:lnTo>
                    <a:pt x="85" y="133"/>
                  </a:lnTo>
                  <a:lnTo>
                    <a:pt x="0" y="129"/>
                  </a:lnTo>
                  <a:lnTo>
                    <a:pt x="67" y="192"/>
                  </a:lnTo>
                  <a:close/>
                </a:path>
              </a:pathLst>
            </a:custGeom>
            <a:solidFill>
              <a:srgbClr val="FFFF00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00" dirty="0"/>
            </a:p>
          </p:txBody>
        </p:sp>
        <p:sp>
          <p:nvSpPr>
            <p:cNvPr id="22" name="Rectangle 99">
              <a:extLst>
                <a:ext uri="{FF2B5EF4-FFF2-40B4-BE49-F238E27FC236}">
                  <a16:creationId xmlns:a16="http://schemas.microsoft.com/office/drawing/2014/main" id="{8055EC06-4D15-35A2-91C9-E8C69ED0DF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135" y="1547770"/>
              <a:ext cx="512961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human</a:t>
              </a:r>
              <a:endParaRPr lang="en-US" sz="1400" dirty="0"/>
            </a:p>
          </p:txBody>
        </p:sp>
        <p:sp>
          <p:nvSpPr>
            <p:cNvPr id="23" name="Rectangle 100">
              <a:extLst>
                <a:ext uri="{FF2B5EF4-FFF2-40B4-BE49-F238E27FC236}">
                  <a16:creationId xmlns:a16="http://schemas.microsoft.com/office/drawing/2014/main" id="{CC7994A7-BED8-86CA-F2E5-037212723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802" y="1763456"/>
              <a:ext cx="58342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thought</a:t>
              </a:r>
              <a:endParaRPr lang="en-US" sz="1400" dirty="0"/>
            </a:p>
          </p:txBody>
        </p:sp>
      </p:grpSp>
      <p:sp>
        <p:nvSpPr>
          <p:cNvPr id="24" name="Line 126">
            <a:extLst>
              <a:ext uri="{FF2B5EF4-FFF2-40B4-BE49-F238E27FC236}">
                <a16:creationId xmlns:a16="http://schemas.microsoft.com/office/drawing/2014/main" id="{6B9DAFBA-3007-6D24-6652-6EFF848A1BDC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1575" y="2070731"/>
            <a:ext cx="1243478" cy="4878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25" name="Line 124">
            <a:extLst>
              <a:ext uri="{FF2B5EF4-FFF2-40B4-BE49-F238E27FC236}">
                <a16:creationId xmlns:a16="http://schemas.microsoft.com/office/drawing/2014/main" id="{90413871-0F97-74A5-F3AD-65FED73EB0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52219" y="1687120"/>
            <a:ext cx="1003985" cy="3985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3612EF-9CDC-06C6-4D41-C2774F48A8F6}"/>
              </a:ext>
            </a:extLst>
          </p:cNvPr>
          <p:cNvSpPr txBox="1"/>
          <p:nvPr/>
        </p:nvSpPr>
        <p:spPr>
          <a:xfrm>
            <a:off x="9466729" y="1741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/>
          </a:p>
        </p:txBody>
      </p:sp>
      <p:sp>
        <p:nvSpPr>
          <p:cNvPr id="27" name="Text Box 111">
            <a:extLst>
              <a:ext uri="{FF2B5EF4-FFF2-40B4-BE49-F238E27FC236}">
                <a16:creationId xmlns:a16="http://schemas.microsoft.com/office/drawing/2014/main" id="{EBBBA5D2-B654-3FD1-47DD-ECE5F9A26F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5053" y="1878748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28" name="Text Box 110">
            <a:extLst>
              <a:ext uri="{FF2B5EF4-FFF2-40B4-BE49-F238E27FC236}">
                <a16:creationId xmlns:a16="http://schemas.microsoft.com/office/drawing/2014/main" id="{B785ACBA-FE1B-57E4-7C52-EBB551986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5053" y="2214154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VM code</a:t>
            </a:r>
          </a:p>
        </p:txBody>
      </p:sp>
      <p:sp>
        <p:nvSpPr>
          <p:cNvPr id="29" name="Text Box 111">
            <a:extLst>
              <a:ext uri="{FF2B5EF4-FFF2-40B4-BE49-F238E27FC236}">
                <a16:creationId xmlns:a16="http://schemas.microsoft.com/office/drawing/2014/main" id="{50422285-1E5C-40AE-579B-294431BD4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940" y="2258994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31" name="Text Box 110">
            <a:extLst>
              <a:ext uri="{FF2B5EF4-FFF2-40B4-BE49-F238E27FC236}">
                <a16:creationId xmlns:a16="http://schemas.microsoft.com/office/drawing/2014/main" id="{6E014A7B-2103-C68A-C308-291CC005D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940" y="2594400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machine language</a:t>
            </a:r>
          </a:p>
        </p:txBody>
      </p:sp>
      <p:sp>
        <p:nvSpPr>
          <p:cNvPr id="32" name="Rectangle 65">
            <a:extLst>
              <a:ext uri="{FF2B5EF4-FFF2-40B4-BE49-F238E27FC236}">
                <a16:creationId xmlns:a16="http://schemas.microsoft.com/office/drawing/2014/main" id="{1193D173-8B4E-9FEB-75E6-5B9E519B4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129" y="1236882"/>
            <a:ext cx="191238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hierarchy</a:t>
            </a:r>
          </a:p>
        </p:txBody>
      </p:sp>
      <p:sp>
        <p:nvSpPr>
          <p:cNvPr id="33" name="Rectangle 102">
            <a:extLst>
              <a:ext uri="{FF2B5EF4-FFF2-40B4-BE49-F238E27FC236}">
                <a16:creationId xmlns:a16="http://schemas.microsoft.com/office/drawing/2014/main" id="{5A9B5846-5EBF-DE69-6F9D-B947E0850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9645" y="1766025"/>
            <a:ext cx="8048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</a:p>
        </p:txBody>
      </p:sp>
      <p:sp>
        <p:nvSpPr>
          <p:cNvPr id="34" name="Rectangle 125">
            <a:extLst>
              <a:ext uri="{FF2B5EF4-FFF2-40B4-BE49-F238E27FC236}">
                <a16:creationId xmlns:a16="http://schemas.microsoft.com/office/drawing/2014/main" id="{A23F8B50-26DC-FFB4-0E6E-A4609DD1E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8959" y="2127435"/>
            <a:ext cx="8048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compiler</a:t>
            </a:r>
          </a:p>
        </p:txBody>
      </p:sp>
      <p:sp>
        <p:nvSpPr>
          <p:cNvPr id="36" name="Text Box 111">
            <a:extLst>
              <a:ext uri="{FF2B5EF4-FFF2-40B4-BE49-F238E27FC236}">
                <a16:creationId xmlns:a16="http://schemas.microsoft.com/office/drawing/2014/main" id="{5050E36A-BD31-90A9-633C-BAF9799F1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743" y="1526929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2F7B861-B374-4956-B50F-6BDF695E467E}"/>
              </a:ext>
            </a:extLst>
          </p:cNvPr>
          <p:cNvGrpSpPr/>
          <p:nvPr/>
        </p:nvGrpSpPr>
        <p:grpSpPr>
          <a:xfrm>
            <a:off x="2742293" y="1978425"/>
            <a:ext cx="1060456" cy="607162"/>
            <a:chOff x="2607287" y="2101540"/>
            <a:chExt cx="1060456" cy="607162"/>
          </a:xfrm>
        </p:grpSpPr>
        <p:sp>
          <p:nvSpPr>
            <p:cNvPr id="38" name="Text Box 111">
              <a:extLst>
                <a:ext uri="{FF2B5EF4-FFF2-40B4-BE49-F238E27FC236}">
                  <a16:creationId xmlns:a16="http://schemas.microsoft.com/office/drawing/2014/main" id="{DE19AD56-3205-0EFD-3322-9B7CC49E8D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7287" y="2101540"/>
              <a:ext cx="1060055" cy="161639"/>
            </a:xfrm>
            <a:prstGeom prst="rect">
              <a:avLst/>
            </a:prstGeom>
            <a:solidFill>
              <a:srgbClr val="FFD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0" name="Text Box 110">
              <a:extLst>
                <a:ext uri="{FF2B5EF4-FFF2-40B4-BE49-F238E27FC236}">
                  <a16:creationId xmlns:a16="http://schemas.microsoft.com/office/drawing/2014/main" id="{8F68A5E2-8617-3B8C-4B3E-6A8B5215A4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7688" y="2259127"/>
              <a:ext cx="1060055" cy="44957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rIns="0" bIns="46800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41" name="Rectangle 127">
              <a:extLst>
                <a:ext uri="{FF2B5EF4-FFF2-40B4-BE49-F238E27FC236}">
                  <a16:creationId xmlns:a16="http://schemas.microsoft.com/office/drawing/2014/main" id="{71B6A648-E899-4ACC-C67F-185C6AE9A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2865" y="2477890"/>
              <a:ext cx="410416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2" name="Text Box 110">
            <a:extLst>
              <a:ext uri="{FF2B5EF4-FFF2-40B4-BE49-F238E27FC236}">
                <a16:creationId xmlns:a16="http://schemas.microsoft.com/office/drawing/2014/main" id="{C5E43984-9833-23DB-FBB2-4FFDBAC1F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743" y="1862335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dirty="0">
                <a:solidFill>
                  <a:srgbClr val="000000"/>
                </a:solidFill>
              </a:rPr>
              <a:t>high-level</a:t>
            </a:r>
            <a:br>
              <a:rPr lang="en-US" sz="1100" dirty="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language</a:t>
            </a:r>
          </a:p>
        </p:txBody>
      </p:sp>
      <p:sp>
        <p:nvSpPr>
          <p:cNvPr id="9" name="Line 136">
            <a:extLst>
              <a:ext uri="{FF2B5EF4-FFF2-40B4-BE49-F238E27FC236}">
                <a16:creationId xmlns:a16="http://schemas.microsoft.com/office/drawing/2014/main" id="{64924349-A1A6-B927-F8B5-98246A1C3176}"/>
              </a:ext>
            </a:extLst>
          </p:cNvPr>
          <p:cNvSpPr>
            <a:spLocks noChangeShapeType="1"/>
          </p:cNvSpPr>
          <p:nvPr/>
        </p:nvSpPr>
        <p:spPr bwMode="auto">
          <a:xfrm>
            <a:off x="7835550" y="3132642"/>
            <a:ext cx="38450" cy="1293774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FDEDE4-066D-472D-FA37-5EAABC3FC578}"/>
              </a:ext>
            </a:extLst>
          </p:cNvPr>
          <p:cNvSpPr txBox="1"/>
          <p:nvPr/>
        </p:nvSpPr>
        <p:spPr>
          <a:xfrm>
            <a:off x="11128075" y="37848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/>
          </a:p>
        </p:txBody>
      </p:sp>
      <p:sp>
        <p:nvSpPr>
          <p:cNvPr id="12" name="Rectangle 127">
            <a:extLst>
              <a:ext uri="{FF2B5EF4-FFF2-40B4-BE49-F238E27FC236}">
                <a16:creationId xmlns:a16="http://schemas.microsoft.com/office/drawing/2014/main" id="{313BEC3C-9D4E-2272-2499-1FC2EDACD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416" y="2512983"/>
            <a:ext cx="94669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VM translator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8" name="Rectangle 127">
            <a:extLst>
              <a:ext uri="{FF2B5EF4-FFF2-40B4-BE49-F238E27FC236}">
                <a16:creationId xmlns:a16="http://schemas.microsoft.com/office/drawing/2014/main" id="{6173ECC9-B359-F3EE-7C78-63DD399431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7812" y="3527006"/>
            <a:ext cx="94669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VM emulator</a:t>
            </a:r>
            <a:endParaRPr lang="en-US" sz="1400" dirty="0">
              <a:latin typeface="Arial"/>
              <a:cs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F4A8B2-41DA-32B3-1AB0-9787CABC04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66" t="61743" r="70287" b="27945"/>
          <a:stretch/>
        </p:blipFill>
        <p:spPr>
          <a:xfrm>
            <a:off x="5257072" y="4453421"/>
            <a:ext cx="1420945" cy="1008885"/>
          </a:xfrm>
          <a:prstGeom prst="rect">
            <a:avLst/>
          </a:prstGeom>
        </p:spPr>
      </p:pic>
      <p:sp>
        <p:nvSpPr>
          <p:cNvPr id="6" name="Line 128">
            <a:extLst>
              <a:ext uri="{FF2B5EF4-FFF2-40B4-BE49-F238E27FC236}">
                <a16:creationId xmlns:a16="http://schemas.microsoft.com/office/drawing/2014/main" id="{47805502-B06C-09D3-C544-7EAF6E36C6FE}"/>
              </a:ext>
            </a:extLst>
          </p:cNvPr>
          <p:cNvSpPr>
            <a:spLocks noChangeShapeType="1"/>
          </p:cNvSpPr>
          <p:nvPr/>
        </p:nvSpPr>
        <p:spPr bwMode="auto">
          <a:xfrm>
            <a:off x="5765473" y="2682088"/>
            <a:ext cx="38450" cy="1718730"/>
          </a:xfrm>
          <a:prstGeom prst="line">
            <a:avLst/>
          </a:prstGeom>
          <a:noFill/>
          <a:ln w="31750">
            <a:solidFill>
              <a:srgbClr val="9B000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8649F9-D635-F994-8B3C-AB7620872056}"/>
              </a:ext>
            </a:extLst>
          </p:cNvPr>
          <p:cNvSpPr txBox="1"/>
          <p:nvPr/>
        </p:nvSpPr>
        <p:spPr>
          <a:xfrm>
            <a:off x="829862" y="3648042"/>
            <a:ext cx="4864064" cy="27777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1200"/>
              </a:spcBef>
              <a:tabLst>
                <a:tab pos="357188" algn="l"/>
              </a:tabLst>
            </a:pPr>
            <a:r>
              <a:rPr lang="en-US" dirty="0">
                <a:latin typeface="Times New Roman"/>
                <a:cs typeface="Times New Roman"/>
              </a:rPr>
              <a:t>The VM abstraction can be implemented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in several ways, like:</a:t>
            </a:r>
          </a:p>
          <a:p>
            <a:pPr>
              <a:spcBef>
                <a:spcPts val="1200"/>
              </a:spcBef>
              <a:tabLst>
                <a:tab pos="357188" algn="l"/>
              </a:tabLst>
            </a:pPr>
            <a:r>
              <a:rPr lang="en-US" u="sng" dirty="0">
                <a:latin typeface="Times New Roman"/>
                <a:cs typeface="Times New Roman"/>
              </a:rPr>
              <a:t>VM translator</a:t>
            </a:r>
            <a:r>
              <a:rPr lang="en-US" dirty="0">
                <a:latin typeface="Times New Roman"/>
                <a:cs typeface="Times New Roman"/>
              </a:rPr>
              <a:t>: Translates VM commands into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the machine language of a target platform</a:t>
            </a:r>
          </a:p>
          <a:p>
            <a:pPr>
              <a:spcBef>
                <a:spcPts val="1200"/>
              </a:spcBef>
              <a:tabLst>
                <a:tab pos="357188" algn="l"/>
              </a:tabLst>
            </a:pPr>
            <a:r>
              <a:rPr lang="en-US" u="sng" dirty="0">
                <a:latin typeface="Times New Roman"/>
                <a:cs typeface="Times New Roman"/>
              </a:rPr>
              <a:t>VM emulator</a:t>
            </a:r>
            <a:r>
              <a:rPr lang="en-US" dirty="0">
                <a:latin typeface="Times New Roman"/>
                <a:cs typeface="Times New Roman"/>
              </a:rPr>
              <a:t>: Uses a high-level language to execute VM commands.</a:t>
            </a:r>
          </a:p>
          <a:p>
            <a:pPr>
              <a:spcBef>
                <a:spcPts val="1200"/>
              </a:spcBef>
              <a:tabLst>
                <a:tab pos="357188" algn="l"/>
              </a:tabLst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0435890E-83E0-BA64-7108-004FF33E4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662" y="5095311"/>
            <a:ext cx="457200" cy="304800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259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805613" y="985642"/>
            <a:ext cx="7830904" cy="5521702"/>
            <a:chOff x="805613" y="985642"/>
            <a:chExt cx="7830904" cy="552170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/>
            <a:srcRect t="2346"/>
            <a:stretch/>
          </p:blipFill>
          <p:spPr>
            <a:xfrm>
              <a:off x="805613" y="985642"/>
              <a:ext cx="7830904" cy="5521702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4"/>
            <a:srcRect l="43284" t="15188" r="19997"/>
            <a:stretch/>
          </p:blipFill>
          <p:spPr>
            <a:xfrm>
              <a:off x="6842968" y="2056574"/>
              <a:ext cx="1450103" cy="142895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VM emulator</a:t>
            </a:r>
          </a:p>
        </p:txBody>
      </p:sp>
      <p:sp>
        <p:nvSpPr>
          <p:cNvPr id="20" name="Rounded Rectangular Callout 19"/>
          <p:cNvSpPr/>
          <p:nvPr/>
        </p:nvSpPr>
        <p:spPr>
          <a:xfrm>
            <a:off x="2047204" y="3857259"/>
            <a:ext cx="540235" cy="445432"/>
          </a:xfrm>
          <a:prstGeom prst="wedgeRoundRectCallout">
            <a:avLst>
              <a:gd name="adj1" fmla="val -65044"/>
              <a:gd name="adj2" fmla="val -11881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ts val="1380"/>
              </a:lnSpc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VM code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02113" y="995119"/>
            <a:ext cx="4311642" cy="1535316"/>
            <a:chOff x="702113" y="995119"/>
            <a:chExt cx="4311642" cy="1535316"/>
          </a:xfrm>
        </p:grpSpPr>
        <p:sp>
          <p:nvSpPr>
            <p:cNvPr id="14" name="Rounded Rectangle 13"/>
            <p:cNvSpPr/>
            <p:nvPr/>
          </p:nvSpPr>
          <p:spPr>
            <a:xfrm>
              <a:off x="702113" y="995119"/>
              <a:ext cx="4311642" cy="616024"/>
            </a:xfrm>
            <a:prstGeom prst="roundRect">
              <a:avLst>
                <a:gd name="adj" fmla="val 10853"/>
              </a:avLst>
            </a:prstGeom>
            <a:noFill/>
            <a:ln w="25400">
              <a:solidFill>
                <a:srgbClr val="00009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ounded Rectangular Callout 14"/>
            <p:cNvSpPr/>
            <p:nvPr/>
          </p:nvSpPr>
          <p:spPr>
            <a:xfrm>
              <a:off x="1403471" y="1962566"/>
              <a:ext cx="852244" cy="567869"/>
            </a:xfrm>
            <a:prstGeom prst="wedgeRoundRectCallout">
              <a:avLst>
                <a:gd name="adj1" fmla="val -16025"/>
                <a:gd name="adj2" fmla="val -11279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lnSpc>
                  <a:spcPts val="138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execution controls</a:t>
              </a:r>
            </a:p>
          </p:txBody>
        </p:sp>
      </p:grpSp>
      <p:sp>
        <p:nvSpPr>
          <p:cNvPr id="17" name="Rounded Rectangular Callout 16"/>
          <p:cNvSpPr/>
          <p:nvPr/>
        </p:nvSpPr>
        <p:spPr>
          <a:xfrm>
            <a:off x="5034973" y="2037621"/>
            <a:ext cx="1789039" cy="1336297"/>
          </a:xfrm>
          <a:prstGeom prst="wedgeRoundRectCallout">
            <a:avLst>
              <a:gd name="adj1" fmla="val -44410"/>
              <a:gd name="adj2" fmla="val -1339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marL="85725">
              <a:lnSpc>
                <a:spcPts val="1380"/>
              </a:lnSpc>
              <a:spcBef>
                <a:spcPts val="600"/>
              </a:spcBef>
            </a:pPr>
            <a:r>
              <a:rPr lang="en-US" sz="1400" u="sng" dirty="0">
                <a:solidFill>
                  <a:srgbClr val="000000"/>
                </a:solidFill>
                <a:latin typeface="Times New Roman"/>
                <a:cs typeface="Times New Roman"/>
              </a:rPr>
              <a:t>Multi-purpose pane:</a:t>
            </a:r>
          </a:p>
          <a:p>
            <a:pPr marL="265113" indent="-179388">
              <a:lnSpc>
                <a:spcPts val="1380"/>
              </a:lnSpc>
              <a:spcBef>
                <a:spcPts val="600"/>
              </a:spcBef>
              <a:buFont typeface="Arial"/>
              <a:buChar char="•"/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Program output</a:t>
            </a:r>
          </a:p>
        </p:txBody>
      </p:sp>
    </p:spTree>
    <p:extLst>
      <p:ext uri="{BB962C8B-B14F-4D97-AF65-F5344CB8AC3E}">
        <p14:creationId xmlns:p14="http://schemas.microsoft.com/office/powerpoint/2010/main" val="147823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7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805613" y="985642"/>
            <a:ext cx="7830904" cy="5521702"/>
            <a:chOff x="805613" y="985642"/>
            <a:chExt cx="7830904" cy="552170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/>
            <a:srcRect t="2346"/>
            <a:stretch/>
          </p:blipFill>
          <p:spPr>
            <a:xfrm>
              <a:off x="805613" y="985642"/>
              <a:ext cx="7830904" cy="5521702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4"/>
            <a:srcRect l="43284" t="15188" r="19997"/>
            <a:stretch/>
          </p:blipFill>
          <p:spPr>
            <a:xfrm>
              <a:off x="6842968" y="2056574"/>
              <a:ext cx="1450103" cy="142895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VM emulator</a:t>
            </a:r>
          </a:p>
        </p:txBody>
      </p:sp>
      <p:sp>
        <p:nvSpPr>
          <p:cNvPr id="20" name="Rounded Rectangular Callout 19"/>
          <p:cNvSpPr/>
          <p:nvPr/>
        </p:nvSpPr>
        <p:spPr>
          <a:xfrm>
            <a:off x="2047204" y="3857259"/>
            <a:ext cx="540235" cy="445432"/>
          </a:xfrm>
          <a:prstGeom prst="wedgeRoundRectCallout">
            <a:avLst>
              <a:gd name="adj1" fmla="val -65044"/>
              <a:gd name="adj2" fmla="val -11881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ts val="1380"/>
              </a:lnSpc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VM code</a:t>
            </a:r>
          </a:p>
        </p:txBody>
      </p:sp>
      <p:sp>
        <p:nvSpPr>
          <p:cNvPr id="23" name="Rounded Rectangular Callout 22"/>
          <p:cNvSpPr/>
          <p:nvPr/>
        </p:nvSpPr>
        <p:spPr>
          <a:xfrm>
            <a:off x="2076392" y="4720456"/>
            <a:ext cx="540235" cy="445432"/>
          </a:xfrm>
          <a:prstGeom prst="wedgeRoundRectCallout">
            <a:avLst>
              <a:gd name="adj1" fmla="val -128202"/>
              <a:gd name="adj2" fmla="val -8477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ts val="1380"/>
              </a:lnSpc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stack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2871773" y="1715392"/>
            <a:ext cx="2813393" cy="4568052"/>
            <a:chOff x="2871773" y="1715392"/>
            <a:chExt cx="2813393" cy="4568052"/>
          </a:xfrm>
        </p:grpSpPr>
        <p:sp>
          <p:nvSpPr>
            <p:cNvPr id="5" name="Rounded Rectangle 4"/>
            <p:cNvSpPr/>
            <p:nvPr/>
          </p:nvSpPr>
          <p:spPr>
            <a:xfrm>
              <a:off x="2871773" y="1715392"/>
              <a:ext cx="1743914" cy="4568052"/>
            </a:xfrm>
            <a:prstGeom prst="roundRect">
              <a:avLst>
                <a:gd name="adj" fmla="val 10853"/>
              </a:avLst>
            </a:prstGeom>
            <a:noFill/>
            <a:ln w="25400">
              <a:solidFill>
                <a:srgbClr val="00009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ounded Rectangular Callout 24"/>
            <p:cNvSpPr/>
            <p:nvPr/>
          </p:nvSpPr>
          <p:spPr>
            <a:xfrm>
              <a:off x="4870833" y="5295771"/>
              <a:ext cx="814333" cy="576587"/>
            </a:xfrm>
            <a:prstGeom prst="wedgeRoundRectCallout">
              <a:avLst>
                <a:gd name="adj1" fmla="val -111046"/>
                <a:gd name="adj2" fmla="val -3359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lnSpc>
                  <a:spcPts val="138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memory segments</a:t>
              </a:r>
            </a:p>
          </p:txBody>
        </p:sp>
      </p:grpSp>
      <p:sp>
        <p:nvSpPr>
          <p:cNvPr id="26" name="Rounded Rectangular Callout 25"/>
          <p:cNvSpPr/>
          <p:nvPr/>
        </p:nvSpPr>
        <p:spPr>
          <a:xfrm>
            <a:off x="5034973" y="2037621"/>
            <a:ext cx="1789039" cy="1336297"/>
          </a:xfrm>
          <a:prstGeom prst="wedgeRoundRectCallout">
            <a:avLst>
              <a:gd name="adj1" fmla="val -44410"/>
              <a:gd name="adj2" fmla="val -1339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marL="85725">
              <a:lnSpc>
                <a:spcPts val="1380"/>
              </a:lnSpc>
              <a:spcBef>
                <a:spcPts val="600"/>
              </a:spcBef>
            </a:pPr>
            <a:r>
              <a:rPr lang="en-US" sz="1400" u="sng" dirty="0">
                <a:solidFill>
                  <a:srgbClr val="000000"/>
                </a:solidFill>
                <a:latin typeface="Times New Roman"/>
                <a:cs typeface="Times New Roman"/>
              </a:rPr>
              <a:t>Multi-purpose pane:</a:t>
            </a:r>
          </a:p>
          <a:p>
            <a:pPr marL="265113" indent="-179388">
              <a:lnSpc>
                <a:spcPts val="1380"/>
              </a:lnSpc>
              <a:spcBef>
                <a:spcPts val="600"/>
              </a:spcBef>
              <a:buFont typeface="Arial"/>
              <a:buChar char="•"/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Program output</a:t>
            </a:r>
          </a:p>
          <a:p>
            <a:pPr marL="265113" indent="-179388">
              <a:lnSpc>
                <a:spcPts val="1380"/>
              </a:lnSpc>
              <a:spcBef>
                <a:spcPts val="600"/>
              </a:spcBef>
              <a:buFont typeface="Arial"/>
              <a:buChar char="•"/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Test script</a:t>
            </a:r>
          </a:p>
          <a:p>
            <a:pPr marL="265113" indent="-179388">
              <a:lnSpc>
                <a:spcPts val="1380"/>
              </a:lnSpc>
              <a:spcBef>
                <a:spcPts val="600"/>
              </a:spcBef>
              <a:buFont typeface="Arial"/>
              <a:buChar char="•"/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Output file</a:t>
            </a:r>
          </a:p>
          <a:p>
            <a:pPr marL="265113" indent="-179388">
              <a:lnSpc>
                <a:spcPts val="1380"/>
              </a:lnSpc>
              <a:spcBef>
                <a:spcPts val="600"/>
              </a:spcBef>
              <a:buFont typeface="Arial"/>
              <a:buChar char="•"/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Compare file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702113" y="995119"/>
            <a:ext cx="4311642" cy="1535316"/>
            <a:chOff x="702113" y="995119"/>
            <a:chExt cx="4311642" cy="1535316"/>
          </a:xfrm>
        </p:grpSpPr>
        <p:sp>
          <p:nvSpPr>
            <p:cNvPr id="19" name="Rounded Rectangle 18"/>
            <p:cNvSpPr/>
            <p:nvPr/>
          </p:nvSpPr>
          <p:spPr>
            <a:xfrm>
              <a:off x="702113" y="995119"/>
              <a:ext cx="4311642" cy="616024"/>
            </a:xfrm>
            <a:prstGeom prst="roundRect">
              <a:avLst>
                <a:gd name="adj" fmla="val 10853"/>
              </a:avLst>
            </a:prstGeom>
            <a:noFill/>
            <a:ln w="25400">
              <a:solidFill>
                <a:srgbClr val="00009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ounded Rectangular Callout 20"/>
            <p:cNvSpPr/>
            <p:nvPr/>
          </p:nvSpPr>
          <p:spPr>
            <a:xfrm>
              <a:off x="1403471" y="1962566"/>
              <a:ext cx="852244" cy="567869"/>
            </a:xfrm>
            <a:prstGeom prst="wedgeRoundRectCallout">
              <a:avLst>
                <a:gd name="adj1" fmla="val -16025"/>
                <a:gd name="adj2" fmla="val -11279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lnSpc>
                  <a:spcPts val="138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execution controls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922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Emulating a VM program: Example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10182" y="1014564"/>
            <a:ext cx="2254040" cy="2980202"/>
            <a:chOff x="810182" y="1014564"/>
            <a:chExt cx="2254040" cy="2980202"/>
          </a:xfrm>
        </p:grpSpPr>
        <p:sp>
          <p:nvSpPr>
            <p:cNvPr id="19" name="Text Box 3"/>
            <p:cNvSpPr txBox="1">
              <a:spLocks noChangeArrowheads="1"/>
            </p:cNvSpPr>
            <p:nvPr/>
          </p:nvSpPr>
          <p:spPr bwMode="auto">
            <a:xfrm>
              <a:off x="897339" y="1323859"/>
              <a:ext cx="1809319" cy="267090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190800" rIns="93600" bIns="19080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>
                <a:spcBef>
                  <a:spcPts val="300"/>
                </a:spcBef>
                <a:defRPr/>
              </a:pPr>
              <a:r>
                <a:rPr lang="en-US" sz="1100" b="1" dirty="0">
                  <a:solidFill>
                    <a:srgbClr val="A70000"/>
                  </a:solidFill>
                  <a:latin typeface="Consolas"/>
                  <a:cs typeface="Consolas"/>
                </a:rPr>
                <a:t>  </a:t>
              </a:r>
            </a:p>
            <a:p>
              <a:pPr algn="just">
                <a:spcBef>
                  <a:spcPts val="300"/>
                </a:spcBef>
                <a:defRPr/>
              </a:pPr>
              <a:r>
                <a:rPr lang="en-US" sz="1100" dirty="0">
                  <a:latin typeface="Consolas"/>
                  <a:cs typeface="Consolas"/>
                </a:rPr>
                <a:t>...</a:t>
              </a:r>
            </a:p>
            <a:p>
              <a:pPr algn="just">
                <a:spcBef>
                  <a:spcPts val="300"/>
                </a:spcBef>
                <a:defRPr/>
              </a:pPr>
              <a:r>
                <a:rPr lang="en-US" sz="1100" dirty="0">
                  <a:latin typeface="Consolas"/>
                  <a:cs typeface="Consolas"/>
                </a:rPr>
                <a:t>push constant 10</a:t>
              </a:r>
            </a:p>
            <a:p>
              <a:pPr algn="just">
                <a:spcBef>
                  <a:spcPts val="300"/>
                </a:spcBef>
                <a:defRPr/>
              </a:pPr>
              <a:r>
                <a:rPr lang="en-US" sz="1100" dirty="0">
                  <a:latin typeface="Consolas"/>
                  <a:cs typeface="Consolas"/>
                </a:rPr>
                <a:t>pop local 0</a:t>
              </a:r>
            </a:p>
            <a:p>
              <a:pPr algn="just">
                <a:spcBef>
                  <a:spcPts val="300"/>
                </a:spcBef>
                <a:defRPr/>
              </a:pPr>
              <a:r>
                <a:rPr lang="en-US" sz="1100" dirty="0">
                  <a:latin typeface="Consolas"/>
                  <a:cs typeface="Consolas"/>
                </a:rPr>
                <a:t>push constant 21</a:t>
              </a:r>
            </a:p>
            <a:p>
              <a:pPr algn="just">
                <a:spcBef>
                  <a:spcPts val="300"/>
                </a:spcBef>
                <a:defRPr/>
              </a:pPr>
              <a:r>
                <a:rPr lang="en-US" sz="1100" dirty="0">
                  <a:latin typeface="Consolas"/>
                  <a:cs typeface="Consolas"/>
                </a:rPr>
                <a:t>push constant 22</a:t>
              </a:r>
            </a:p>
            <a:p>
              <a:pPr algn="just">
                <a:spcBef>
                  <a:spcPts val="300"/>
                </a:spcBef>
                <a:defRPr/>
              </a:pPr>
              <a:r>
                <a:rPr lang="en-US" sz="1100" dirty="0">
                  <a:latin typeface="Consolas"/>
                  <a:cs typeface="Consolas"/>
                </a:rPr>
                <a:t>pop argument 2</a:t>
              </a:r>
            </a:p>
            <a:p>
              <a:pPr algn="just">
                <a:spcBef>
                  <a:spcPts val="300"/>
                </a:spcBef>
                <a:defRPr/>
              </a:pPr>
              <a:r>
                <a:rPr lang="en-US" sz="1100" dirty="0">
                  <a:latin typeface="Consolas"/>
                  <a:cs typeface="Consolas"/>
                </a:rPr>
                <a:t>pop argument 1</a:t>
              </a:r>
            </a:p>
            <a:p>
              <a:pPr algn="just">
                <a:spcBef>
                  <a:spcPts val="300"/>
                </a:spcBef>
                <a:defRPr/>
              </a:pPr>
              <a:r>
                <a:rPr lang="en-US" sz="1100" dirty="0">
                  <a:latin typeface="Consolas"/>
                  <a:cs typeface="Consolas"/>
                </a:rPr>
                <a:t>push constant 36</a:t>
              </a:r>
            </a:p>
            <a:p>
              <a:pPr algn="just">
                <a:spcBef>
                  <a:spcPts val="300"/>
                </a:spcBef>
                <a:defRPr/>
              </a:pPr>
              <a:r>
                <a:rPr lang="en-US" sz="1100" dirty="0">
                  <a:latin typeface="Consolas"/>
                  <a:cs typeface="Consolas"/>
                </a:rPr>
                <a:t>pop this 6</a:t>
              </a:r>
            </a:p>
            <a:p>
              <a:pPr algn="just">
                <a:spcBef>
                  <a:spcPts val="300"/>
                </a:spcBef>
                <a:defRPr/>
              </a:pPr>
              <a:r>
                <a:rPr lang="en-US" sz="1100" dirty="0">
                  <a:latin typeface="Consolas"/>
                  <a:cs typeface="Consolas"/>
                </a:rPr>
                <a:t>...</a:t>
              </a:r>
            </a:p>
            <a:p>
              <a:pPr algn="just">
                <a:spcBef>
                  <a:spcPts val="300"/>
                </a:spcBef>
                <a:defRPr/>
              </a:pPr>
              <a:r>
                <a:rPr lang="en-US" sz="1100" b="1" dirty="0">
                  <a:solidFill>
                    <a:srgbClr val="A70000"/>
                  </a:solidFill>
                  <a:latin typeface="Consolas"/>
                  <a:cs typeface="Consolas"/>
                </a:rPr>
                <a:t>  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10182" y="1014564"/>
              <a:ext cx="22540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1000"/>
                </a:spcBef>
              </a:pPr>
              <a:r>
                <a:rPr lang="en-US" sz="1200" dirty="0">
                  <a:latin typeface="Consolas"/>
                  <a:cs typeface="Consolas"/>
                </a:rPr>
                <a:t>BasicTest.vm</a:t>
              </a:r>
              <a:r>
                <a:rPr lang="en-US" sz="1400" dirty="0">
                  <a:latin typeface="Consolas"/>
                  <a:cs typeface="Consolas"/>
                </a:rPr>
                <a:t> </a:t>
              </a:r>
              <a:endParaRPr lang="en-US" sz="1400" dirty="0">
                <a:solidFill>
                  <a:srgbClr val="983C01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18" name="Content Placeholder 2"/>
          <p:cNvSpPr txBox="1">
            <a:spLocks/>
          </p:cNvSpPr>
          <p:nvPr/>
        </p:nvSpPr>
        <p:spPr>
          <a:xfrm>
            <a:off x="981739" y="5534141"/>
            <a:ext cx="2287346" cy="8814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u="sng" dirty="0"/>
              <a:t>Things to watch for</a:t>
            </a:r>
            <a:r>
              <a:rPr lang="en-US" sz="2000" dirty="0"/>
              <a:t>: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727405" y="965697"/>
            <a:ext cx="4783655" cy="3336891"/>
            <a:chOff x="3727405" y="965697"/>
            <a:chExt cx="4783655" cy="333689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7405" y="965697"/>
              <a:ext cx="4783655" cy="3336891"/>
            </a:xfrm>
            <a:prstGeom prst="rect">
              <a:avLst/>
            </a:prstGeom>
          </p:spPr>
        </p:pic>
        <p:sp>
          <p:nvSpPr>
            <p:cNvPr id="20" name="Rounded Rectangular Callout 19"/>
            <p:cNvSpPr/>
            <p:nvPr/>
          </p:nvSpPr>
          <p:spPr>
            <a:xfrm>
              <a:off x="4445086" y="2795799"/>
              <a:ext cx="540235" cy="445432"/>
            </a:xfrm>
            <a:prstGeom prst="wedgeRoundRectCallout">
              <a:avLst>
                <a:gd name="adj1" fmla="val -65044"/>
                <a:gd name="adj2" fmla="val -11881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lnSpc>
                  <a:spcPts val="138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VM code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479107" y="1440547"/>
            <a:ext cx="3177960" cy="4738641"/>
            <a:chOff x="3479107" y="1440547"/>
            <a:chExt cx="3177960" cy="4738641"/>
          </a:xfrm>
        </p:grpSpPr>
        <p:grpSp>
          <p:nvGrpSpPr>
            <p:cNvPr id="7" name="Group 6"/>
            <p:cNvGrpSpPr/>
            <p:nvPr/>
          </p:nvGrpSpPr>
          <p:grpSpPr>
            <a:xfrm>
              <a:off x="3677385" y="1440547"/>
              <a:ext cx="2979682" cy="3201951"/>
              <a:chOff x="3677385" y="1440547"/>
              <a:chExt cx="2979682" cy="3201951"/>
            </a:xfrm>
          </p:grpSpPr>
          <p:sp>
            <p:nvSpPr>
              <p:cNvPr id="5" name="Rounded Rectangle 4"/>
              <p:cNvSpPr/>
              <p:nvPr/>
            </p:nvSpPr>
            <p:spPr>
              <a:xfrm>
                <a:off x="3677385" y="1440547"/>
                <a:ext cx="2378927" cy="2919004"/>
              </a:xfrm>
              <a:prstGeom prst="roundRect">
                <a:avLst>
                  <a:gd name="adj" fmla="val 10853"/>
                </a:avLst>
              </a:prstGeom>
              <a:noFill/>
              <a:ln w="25400">
                <a:solidFill>
                  <a:srgbClr val="00009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403027" y="4303944"/>
                <a:ext cx="2254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Bef>
                    <a:spcPts val="1000"/>
                  </a:spcBef>
                </a:pPr>
                <a:r>
                  <a:rPr lang="en-US" sz="1600" dirty="0">
                    <a:solidFill>
                      <a:srgbClr val="000090"/>
                    </a:solidFill>
                    <a:latin typeface="Times New Roman"/>
                    <a:cs typeface="Times New Roman"/>
                  </a:rPr>
                  <a:t>abstraction</a:t>
                </a:r>
                <a:endParaRPr lang="en-US" dirty="0">
                  <a:solidFill>
                    <a:srgbClr val="000090"/>
                  </a:solidFill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22" name="Rounded Rectangular Callout 21"/>
            <p:cNvSpPr/>
            <p:nvPr/>
          </p:nvSpPr>
          <p:spPr>
            <a:xfrm>
              <a:off x="3479107" y="5251178"/>
              <a:ext cx="2112793" cy="928010"/>
            </a:xfrm>
            <a:prstGeom prst="wedgeRoundRectCallout">
              <a:avLst>
                <a:gd name="adj1" fmla="val -1365"/>
                <a:gd name="adj2" fmla="val -109519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265113" lvl="1" indent="-179388">
                <a:buFont typeface="Arial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Stack state</a:t>
              </a:r>
            </a:p>
            <a:p>
              <a:pPr marL="265113" lvl="1" indent="-179388">
                <a:buFont typeface="Arial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Memory segments states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801922" y="2928481"/>
            <a:ext cx="2690362" cy="3288618"/>
            <a:chOff x="5801922" y="2928481"/>
            <a:chExt cx="2690362" cy="3288618"/>
          </a:xfrm>
        </p:grpSpPr>
        <p:grpSp>
          <p:nvGrpSpPr>
            <p:cNvPr id="6" name="Group 5"/>
            <p:cNvGrpSpPr/>
            <p:nvPr/>
          </p:nvGrpSpPr>
          <p:grpSpPr>
            <a:xfrm>
              <a:off x="6246625" y="2928481"/>
              <a:ext cx="2226526" cy="1714782"/>
              <a:chOff x="6246625" y="2928481"/>
              <a:chExt cx="2226526" cy="1714782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6246625" y="2928481"/>
                <a:ext cx="2226526" cy="1431071"/>
              </a:xfrm>
              <a:prstGeom prst="roundRect">
                <a:avLst>
                  <a:gd name="adj" fmla="val 10853"/>
                </a:avLst>
              </a:prstGeom>
              <a:noFill/>
              <a:ln w="25400">
                <a:solidFill>
                  <a:srgbClr val="00009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678460" y="4304709"/>
                <a:ext cx="152931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Bef>
                    <a:spcPts val="1000"/>
                  </a:spcBef>
                </a:pPr>
                <a:r>
                  <a:rPr lang="en-US" sz="1600" dirty="0">
                    <a:solidFill>
                      <a:srgbClr val="000090"/>
                    </a:solidFill>
                    <a:latin typeface="Times New Roman"/>
                    <a:cs typeface="Times New Roman"/>
                  </a:rPr>
                  <a:t>implementation</a:t>
                </a:r>
                <a:endParaRPr lang="en-US" dirty="0">
                  <a:solidFill>
                    <a:srgbClr val="000090"/>
                  </a:solidFill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23" name="Rounded Rectangular Callout 22"/>
            <p:cNvSpPr/>
            <p:nvPr/>
          </p:nvSpPr>
          <p:spPr>
            <a:xfrm>
              <a:off x="5801922" y="5221985"/>
              <a:ext cx="2690362" cy="995114"/>
            </a:xfrm>
            <a:prstGeom prst="wedgeRoundRectCallout">
              <a:avLst>
                <a:gd name="adj1" fmla="val -13739"/>
                <a:gd name="adj2" fmla="val -106069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85725" lvl="1"/>
              <a:r>
                <a:rPr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How the stack and memory segments are realized on the host platform (Hack RAM)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259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Emulating a VM program: Testing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Box 3"/>
          <p:cNvSpPr txBox="1">
            <a:spLocks noChangeArrowheads="1"/>
          </p:cNvSpPr>
          <p:nvPr/>
        </p:nvSpPr>
        <p:spPr bwMode="auto">
          <a:xfrm>
            <a:off x="897339" y="1323859"/>
            <a:ext cx="1809319" cy="267090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190800" rIns="9360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spcBef>
                <a:spcPts val="300"/>
              </a:spcBef>
              <a:defRPr/>
            </a:pPr>
            <a:r>
              <a:rPr lang="en-US" sz="1100" b="1" dirty="0">
                <a:solidFill>
                  <a:srgbClr val="A70000"/>
                </a:solidFill>
                <a:latin typeface="Consolas"/>
                <a:cs typeface="Consolas"/>
              </a:rPr>
              <a:t>  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...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push constant 10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pop local 0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push constant 21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push constant 22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pop argument 2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pop argument 1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push constant 36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pop this 6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...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b="1" dirty="0">
                <a:solidFill>
                  <a:srgbClr val="A70000"/>
                </a:solidFill>
                <a:latin typeface="Consolas"/>
                <a:cs typeface="Consolas"/>
              </a:rPr>
              <a:t> 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0182" y="1014564"/>
            <a:ext cx="2254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200" dirty="0">
                <a:latin typeface="Consolas"/>
                <a:cs typeface="Consolas"/>
              </a:rPr>
              <a:t>BasicTest.vm</a:t>
            </a:r>
            <a:r>
              <a:rPr lang="en-US" sz="1400" dirty="0">
                <a:latin typeface="Consolas"/>
                <a:cs typeface="Consolas"/>
              </a:rPr>
              <a:t> </a:t>
            </a:r>
            <a:endParaRPr lang="en-US" sz="1400" dirty="0">
              <a:solidFill>
                <a:srgbClr val="983C01"/>
              </a:solidFill>
              <a:latin typeface="Times New Roman"/>
              <a:cs typeface="Times New Roman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747DA2D-BD22-7320-58A8-E8FA9AA6ACA8}"/>
              </a:ext>
            </a:extLst>
          </p:cNvPr>
          <p:cNvSpPr txBox="1">
            <a:spLocks/>
          </p:cNvSpPr>
          <p:nvPr/>
        </p:nvSpPr>
        <p:spPr>
          <a:xfrm>
            <a:off x="3282530" y="4711214"/>
            <a:ext cx="5354953" cy="18501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In project 7, we supply </a:t>
            </a:r>
            <a:r>
              <a:rPr lang="en-US" sz="1600" u="sng" dirty="0"/>
              <a:t>test scripts</a:t>
            </a:r>
            <a:r>
              <a:rPr lang="en-US" sz="1600" dirty="0"/>
              <a:t> that enable experimenting with the source VM programs in the VM emulator</a:t>
            </a:r>
          </a:p>
          <a:p>
            <a:r>
              <a:rPr lang="en-US" sz="1600" dirty="0"/>
              <a:t>There is no need to delve into the code details of the supplied test scripts</a:t>
            </a:r>
          </a:p>
          <a:p>
            <a:r>
              <a:rPr lang="en-US" sz="1600" dirty="0"/>
              <a:t>But, it helps to understand the general testing logic.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702863-6295-B8FC-2378-36E1AC207106}"/>
              </a:ext>
            </a:extLst>
          </p:cNvPr>
          <p:cNvSpPr txBox="1"/>
          <p:nvPr/>
        </p:nvSpPr>
        <p:spPr>
          <a:xfrm>
            <a:off x="8955314" y="35269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/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F5222EE4-13C3-F41C-BB61-9B31BAD6F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9202" y="1306187"/>
            <a:ext cx="4918048" cy="32660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50400" rIns="93600" bIns="1908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load BasicTest.vm,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output-file BasicTest.out,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compare-to BasicTest.cmp,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solidFill>
                  <a:srgbClr val="008000"/>
                </a:solidFill>
                <a:latin typeface="Consolas"/>
                <a:cs typeface="Consolas"/>
              </a:rPr>
              <a:t>// Specifies selected values to output, and their format: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output-list RAM[256]%D1.6.1 RAM[300]%D1.6.1 ...</a:t>
            </a:r>
          </a:p>
          <a:p>
            <a:pPr algn="just">
              <a:spcBef>
                <a:spcPts val="6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set sp 256,        </a:t>
            </a:r>
            <a:r>
              <a:rPr lang="en-US" sz="1100" dirty="0">
                <a:solidFill>
                  <a:srgbClr val="008000"/>
                </a:solidFill>
                <a:latin typeface="Consolas"/>
                <a:cs typeface="Consolas"/>
              </a:rPr>
              <a:t>// stack pointer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set local 300,     </a:t>
            </a:r>
            <a:r>
              <a:rPr lang="en-US" sz="1100" dirty="0">
                <a:solidFill>
                  <a:srgbClr val="008000"/>
                </a:solidFill>
                <a:latin typeface="Consolas"/>
                <a:cs typeface="Consolas"/>
              </a:rPr>
              <a:t>// base address of segment local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set argument 400,  </a:t>
            </a:r>
            <a:r>
              <a:rPr lang="en-US" sz="1100" dirty="0">
                <a:solidFill>
                  <a:srgbClr val="008000"/>
                </a:solidFill>
                <a:latin typeface="Consolas"/>
                <a:cs typeface="Consolas"/>
              </a:rPr>
              <a:t>// base address of segment argument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set this 3000,     </a:t>
            </a:r>
            <a:r>
              <a:rPr lang="en-US" sz="1100" dirty="0">
                <a:solidFill>
                  <a:srgbClr val="008000"/>
                </a:solidFill>
                <a:latin typeface="Consolas"/>
                <a:cs typeface="Consolas"/>
              </a:rPr>
              <a:t>// base address of segment this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set that 3010,     </a:t>
            </a:r>
            <a:r>
              <a:rPr lang="en-US" sz="1100" dirty="0">
                <a:solidFill>
                  <a:srgbClr val="008000"/>
                </a:solidFill>
                <a:latin typeface="Consolas"/>
                <a:cs typeface="Consolas"/>
              </a:rPr>
              <a:t>// base address of segment that</a:t>
            </a:r>
            <a:endParaRPr lang="en-US" sz="1100" dirty="0">
              <a:latin typeface="Consolas"/>
              <a:cs typeface="Consolas"/>
            </a:endParaRPr>
          </a:p>
          <a:p>
            <a:pPr algn="just">
              <a:spcBef>
                <a:spcPts val="6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repeat 25 {        </a:t>
            </a:r>
            <a:r>
              <a:rPr lang="en-US" sz="1100" dirty="0">
                <a:solidFill>
                  <a:srgbClr val="008000"/>
                </a:solidFill>
                <a:latin typeface="Consolas"/>
                <a:cs typeface="Consolas"/>
              </a:rPr>
              <a:t>// BasicTest.vm has 25 VM commands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vmstep;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}</a:t>
            </a:r>
          </a:p>
          <a:p>
            <a:pPr>
              <a:spcBef>
                <a:spcPts val="600"/>
              </a:spcBef>
              <a:defRPr/>
            </a:pPr>
            <a:r>
              <a:rPr lang="en-US" sz="1100" dirty="0">
                <a:solidFill>
                  <a:srgbClr val="008000"/>
                </a:solidFill>
                <a:latin typeface="Consolas"/>
                <a:cs typeface="Consolas"/>
              </a:rPr>
              <a:t>// Outputs the values specified by the output-list</a:t>
            </a:r>
          </a:p>
          <a:p>
            <a:pPr>
              <a:spcBef>
                <a:spcPts val="100"/>
              </a:spcBef>
              <a:defRPr/>
            </a:pPr>
            <a:r>
              <a:rPr lang="en-US" sz="1100" dirty="0">
                <a:solidFill>
                  <a:srgbClr val="008000"/>
                </a:solidFill>
                <a:latin typeface="Consolas"/>
                <a:cs typeface="Consolas"/>
              </a:rPr>
              <a:t>// </a:t>
            </a:r>
            <a:r>
              <a:rPr lang="en-US" sz="1000" dirty="0">
                <a:solidFill>
                  <a:srgbClr val="008000"/>
                </a:solidFill>
                <a:latin typeface="Consolas"/>
                <a:cs typeface="Consolas"/>
              </a:rPr>
              <a:t>(stack base + selected values from selected memory segments)</a:t>
            </a:r>
          </a:p>
          <a:p>
            <a:pPr>
              <a:spcBef>
                <a:spcPts val="1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output;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E72402-0158-F951-BCA8-71D9C48A5C8C}"/>
              </a:ext>
            </a:extLst>
          </p:cNvPr>
          <p:cNvSpPr txBox="1"/>
          <p:nvPr/>
        </p:nvSpPr>
        <p:spPr>
          <a:xfrm>
            <a:off x="3282531" y="1018090"/>
            <a:ext cx="3986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200" dirty="0">
                <a:latin typeface="Consolas"/>
                <a:cs typeface="Consolas"/>
              </a:rPr>
              <a:t>BasicTestVME.tst</a:t>
            </a:r>
            <a:endParaRPr lang="en-US" sz="1400" dirty="0">
              <a:solidFill>
                <a:srgbClr val="983C0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1735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96101" y="6488640"/>
            <a:ext cx="8362697" cy="30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Emulating a VM program: Testing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10182" y="1014564"/>
            <a:ext cx="2254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200" dirty="0">
                <a:latin typeface="Consolas"/>
                <a:cs typeface="Consolas"/>
              </a:rPr>
              <a:t>BasicTest.vm</a:t>
            </a:r>
            <a:r>
              <a:rPr lang="en-US" sz="1400" dirty="0">
                <a:latin typeface="Consolas"/>
                <a:cs typeface="Consolas"/>
              </a:rPr>
              <a:t> </a:t>
            </a:r>
            <a:endParaRPr lang="en-US" sz="1400" dirty="0">
              <a:solidFill>
                <a:srgbClr val="983C01"/>
              </a:solidFill>
              <a:latin typeface="Times New Roman"/>
              <a:cs typeface="Times New Roman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516859-CCB0-CAF9-DF14-E072986EAF95}"/>
              </a:ext>
            </a:extLst>
          </p:cNvPr>
          <p:cNvGrpSpPr/>
          <p:nvPr/>
        </p:nvGrpSpPr>
        <p:grpSpPr>
          <a:xfrm>
            <a:off x="2279399" y="4885585"/>
            <a:ext cx="5956813" cy="1844052"/>
            <a:chOff x="2279399" y="4885585"/>
            <a:chExt cx="5956813" cy="1844052"/>
          </a:xfrm>
        </p:grpSpPr>
        <p:grpSp>
          <p:nvGrpSpPr>
            <p:cNvPr id="5" name="Group 4"/>
            <p:cNvGrpSpPr/>
            <p:nvPr/>
          </p:nvGrpSpPr>
          <p:grpSpPr>
            <a:xfrm>
              <a:off x="2307077" y="4885585"/>
              <a:ext cx="5929135" cy="848174"/>
              <a:chOff x="2307077" y="4885585"/>
              <a:chExt cx="5929135" cy="848174"/>
            </a:xfrm>
          </p:grpSpPr>
          <p:sp>
            <p:nvSpPr>
              <p:cNvPr id="18" name="Text Box 3"/>
              <p:cNvSpPr txBox="1">
                <a:spLocks noChangeArrowheads="1"/>
              </p:cNvSpPr>
              <p:nvPr/>
            </p:nvSpPr>
            <p:spPr bwMode="auto">
              <a:xfrm>
                <a:off x="2388412" y="5163442"/>
                <a:ext cx="5847800" cy="57031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93973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108000" tIns="50400" rIns="93600" bIns="190800" anchor="t" anchorCtr="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342900" indent="-342900" algn="just" defTabSz="914400" rtl="1" eaLnBrk="1" latinLnBrk="0" hangingPunct="1">
                  <a:spcBef>
                    <a:spcPts val="300"/>
                  </a:spcBef>
                  <a:defRPr/>
                </a:pPr>
                <a:endParaRPr lang="en-US" sz="1100" dirty="0">
                  <a:latin typeface="Consolas"/>
                  <a:cs typeface="Consolas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07077" y="4885585"/>
                <a:ext cx="39869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Bef>
                    <a:spcPts val="1000"/>
                  </a:spcBef>
                </a:pPr>
                <a:r>
                  <a:rPr lang="en-US" sz="1200" dirty="0">
                    <a:latin typeface="Consolas"/>
                    <a:cs typeface="Consolas"/>
                  </a:rPr>
                  <a:t>BasicTest.out</a:t>
                </a:r>
                <a:endParaRPr lang="en-US" sz="1400" dirty="0">
                  <a:solidFill>
                    <a:srgbClr val="983C01"/>
                  </a:solidFill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2279399" y="5862508"/>
              <a:ext cx="5938612" cy="867129"/>
              <a:chOff x="2279399" y="5862508"/>
              <a:chExt cx="5938612" cy="867129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2279399" y="5862508"/>
                <a:ext cx="39869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Bef>
                    <a:spcPts val="1000"/>
                  </a:spcBef>
                </a:pPr>
                <a:r>
                  <a:rPr lang="en-US" sz="1200" dirty="0">
                    <a:latin typeface="Consolas"/>
                    <a:cs typeface="Consolas"/>
                  </a:rPr>
                  <a:t>BasicTest.cmp</a:t>
                </a:r>
                <a:endParaRPr lang="en-US" sz="1400" dirty="0">
                  <a:solidFill>
                    <a:srgbClr val="983C01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2" name="Text Box 3"/>
              <p:cNvSpPr txBox="1">
                <a:spLocks noChangeArrowheads="1"/>
              </p:cNvSpPr>
              <p:nvPr/>
            </p:nvSpPr>
            <p:spPr bwMode="auto">
              <a:xfrm>
                <a:off x="2370211" y="6159320"/>
                <a:ext cx="5847800" cy="57031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93973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108000" tIns="50400" rIns="93600" bIns="190800" anchor="t" anchorCtr="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just">
                  <a:spcBef>
                    <a:spcPts val="300"/>
                  </a:spcBef>
                  <a:defRPr/>
                </a:pPr>
                <a:r>
                  <a:rPr lang="en-US" sz="1100" dirty="0">
                    <a:latin typeface="Consolas"/>
                    <a:cs typeface="Consolas"/>
                  </a:rPr>
                  <a:t>|RAM[256]|RAM[300]|RAM[401]|RAM[402]|RAM[3006|RAM[3012|RAM[3015|RAM[11] |</a:t>
                </a:r>
              </a:p>
              <a:p>
                <a:pPr algn="just">
                  <a:spcBef>
                    <a:spcPts val="300"/>
                  </a:spcBef>
                  <a:defRPr/>
                </a:pPr>
                <a:r>
                  <a:rPr lang="en-US" sz="1100" dirty="0">
                    <a:latin typeface="Consolas"/>
                    <a:cs typeface="Consolas"/>
                  </a:rPr>
                  <a:t>|    472 |     10 |     21 |     22 |     36 |     42 |     45 |    510 |</a:t>
                </a:r>
              </a:p>
            </p:txBody>
          </p:sp>
        </p:grpSp>
      </p:grpSp>
      <p:sp>
        <p:nvSpPr>
          <p:cNvPr id="17" name="Text Box 3">
            <a:extLst>
              <a:ext uri="{FF2B5EF4-FFF2-40B4-BE49-F238E27FC236}">
                <a16:creationId xmlns:a16="http://schemas.microsoft.com/office/drawing/2014/main" id="{C892D963-A417-9945-A2A7-B03B85822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339" y="1323859"/>
            <a:ext cx="1809319" cy="267090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190800" rIns="9360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spcBef>
                <a:spcPts val="300"/>
              </a:spcBef>
              <a:defRPr/>
            </a:pPr>
            <a:r>
              <a:rPr lang="en-US" sz="1100" b="1" dirty="0">
                <a:solidFill>
                  <a:srgbClr val="A70000"/>
                </a:solidFill>
                <a:latin typeface="Consolas"/>
                <a:cs typeface="Consolas"/>
              </a:rPr>
              <a:t>  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...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push constant 10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pop local 0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push constant 21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push constant 22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pop argument 2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pop argument 1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push constant 36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pop this 6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...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b="1" dirty="0">
                <a:solidFill>
                  <a:srgbClr val="A70000"/>
                </a:solidFill>
                <a:latin typeface="Consolas"/>
                <a:cs typeface="Consolas"/>
              </a:rPr>
              <a:t>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19DEB4-471F-7CBF-53E4-ED50F82FC8B6}"/>
              </a:ext>
            </a:extLst>
          </p:cNvPr>
          <p:cNvSpPr txBox="1"/>
          <p:nvPr/>
        </p:nvSpPr>
        <p:spPr>
          <a:xfrm>
            <a:off x="8505371" y="42962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E1B32A-7A5B-7B80-8860-72F6B8693740}"/>
              </a:ext>
            </a:extLst>
          </p:cNvPr>
          <p:cNvSpPr txBox="1"/>
          <p:nvPr/>
        </p:nvSpPr>
        <p:spPr>
          <a:xfrm>
            <a:off x="3282531" y="1018090"/>
            <a:ext cx="3986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200" dirty="0">
                <a:latin typeface="Consolas"/>
                <a:cs typeface="Consolas"/>
              </a:rPr>
              <a:t>BasicTestVME.tst</a:t>
            </a:r>
            <a:endParaRPr lang="en-US" sz="1400" dirty="0">
              <a:solidFill>
                <a:srgbClr val="983C01"/>
              </a:solidFill>
              <a:latin typeface="Times New Roman"/>
              <a:cs typeface="Times New Roman"/>
            </a:endParaRP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CFB1F86B-82D1-B12D-AF9A-E2245C3249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9202" y="1306187"/>
            <a:ext cx="4918048" cy="32660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50400" rIns="93600" bIns="1908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load BasicTest.vm,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output-file BasicTest.out,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compare-to BasicTest.cmp,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solidFill>
                  <a:srgbClr val="008000"/>
                </a:solidFill>
                <a:latin typeface="Consolas"/>
                <a:cs typeface="Consolas"/>
              </a:rPr>
              <a:t>// Specifies selected values to output, and their format: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output-list RAM[256]%D1.6.1 RAM[300]%D1.6.1 ...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A34C3547-D89A-A381-7680-E54672877D03}"/>
              </a:ext>
            </a:extLst>
          </p:cNvPr>
          <p:cNvSpPr/>
          <p:nvPr/>
        </p:nvSpPr>
        <p:spPr>
          <a:xfrm>
            <a:off x="3641204" y="2731248"/>
            <a:ext cx="4234043" cy="826741"/>
          </a:xfrm>
          <a:prstGeom prst="wedgeRoundRectCallout">
            <a:avLst>
              <a:gd name="adj1" fmla="val -25993"/>
              <a:gd name="adj2" fmla="val -9695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85725" lvl="1"/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Instructs to output the </a:t>
            </a:r>
            <a:r>
              <a:rPr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stack base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, and selected </a:t>
            </a:r>
            <a:r>
              <a:rPr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values 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from </a:t>
            </a:r>
            <a:r>
              <a:rPr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selected memory segments 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(as they are stored in the host RAM)</a:t>
            </a:r>
          </a:p>
        </p:txBody>
      </p:sp>
    </p:spTree>
    <p:extLst>
      <p:ext uri="{BB962C8B-B14F-4D97-AF65-F5344CB8AC3E}">
        <p14:creationId xmlns:p14="http://schemas.microsoft.com/office/powerpoint/2010/main" val="424338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596101" y="6488640"/>
            <a:ext cx="8362697" cy="30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Emulating a VM program: Testing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10182" y="1014564"/>
            <a:ext cx="2254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200" dirty="0">
                <a:latin typeface="Consolas"/>
                <a:cs typeface="Consolas"/>
              </a:rPr>
              <a:t>BasicTest.vm</a:t>
            </a:r>
            <a:r>
              <a:rPr lang="en-US" sz="1400" dirty="0">
                <a:latin typeface="Consolas"/>
                <a:cs typeface="Consolas"/>
              </a:rPr>
              <a:t> </a:t>
            </a:r>
            <a:endParaRPr lang="en-US" sz="1400" dirty="0">
              <a:solidFill>
                <a:srgbClr val="983C01"/>
              </a:solidFill>
              <a:latin typeface="Times New Roman"/>
              <a:cs typeface="Times New Roman"/>
            </a:endParaRP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BA83B067-68B6-2944-8452-B7617870F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339" y="1323859"/>
            <a:ext cx="1809319" cy="267090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190800" rIns="9360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spcBef>
                <a:spcPts val="300"/>
              </a:spcBef>
              <a:defRPr/>
            </a:pPr>
            <a:r>
              <a:rPr lang="en-US" sz="1100" b="1" dirty="0">
                <a:solidFill>
                  <a:srgbClr val="A70000"/>
                </a:solidFill>
                <a:latin typeface="Consolas"/>
                <a:cs typeface="Consolas"/>
              </a:rPr>
              <a:t>  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...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push constant 10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pop local 0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push constant 21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push constant 22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pop argument 2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pop argument 1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push constant 36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pop this 6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...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b="1" dirty="0">
                <a:solidFill>
                  <a:srgbClr val="A70000"/>
                </a:solidFill>
                <a:latin typeface="Consolas"/>
                <a:cs typeface="Consolas"/>
              </a:rPr>
              <a:t> 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DF19F98-0295-CC4A-8A2A-6FA12B0DCE31}"/>
              </a:ext>
            </a:extLst>
          </p:cNvPr>
          <p:cNvGrpSpPr/>
          <p:nvPr/>
        </p:nvGrpSpPr>
        <p:grpSpPr>
          <a:xfrm>
            <a:off x="2307077" y="4885585"/>
            <a:ext cx="5929135" cy="848174"/>
            <a:chOff x="2307077" y="4885585"/>
            <a:chExt cx="5929135" cy="848174"/>
          </a:xfrm>
        </p:grpSpPr>
        <p:sp>
          <p:nvSpPr>
            <p:cNvPr id="21" name="Text Box 3">
              <a:extLst>
                <a:ext uri="{FF2B5EF4-FFF2-40B4-BE49-F238E27FC236}">
                  <a16:creationId xmlns:a16="http://schemas.microsoft.com/office/drawing/2014/main" id="{79AE6779-7E3E-CB4A-A39E-064C1CF5B3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8412" y="5163442"/>
              <a:ext cx="5847800" cy="5703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50400" rIns="93600" bIns="1908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342900" indent="-342900" algn="just" defTabSz="914400" rtl="1" eaLnBrk="1" latinLnBrk="0" hangingPunct="1">
                <a:spcBef>
                  <a:spcPts val="300"/>
                </a:spcBef>
                <a:defRPr/>
              </a:pPr>
              <a:endParaRPr lang="en-US" sz="1100" dirty="0">
                <a:latin typeface="Consolas"/>
                <a:cs typeface="Consola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87D0B2F-5A75-9C41-BEBB-5CEE481D2945}"/>
                </a:ext>
              </a:extLst>
            </p:cNvPr>
            <p:cNvSpPr txBox="1"/>
            <p:nvPr/>
          </p:nvSpPr>
          <p:spPr>
            <a:xfrm>
              <a:off x="2307077" y="4885585"/>
              <a:ext cx="3986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1000"/>
                </a:spcBef>
              </a:pPr>
              <a:r>
                <a:rPr lang="en-US" sz="1200" dirty="0">
                  <a:latin typeface="Consolas"/>
                  <a:cs typeface="Consolas"/>
                </a:rPr>
                <a:t>BasicTest.out</a:t>
              </a:r>
              <a:endParaRPr lang="en-US" sz="1400" dirty="0">
                <a:solidFill>
                  <a:srgbClr val="983C01"/>
                </a:solidFill>
                <a:latin typeface="Times New Roman"/>
                <a:cs typeface="Times New Roman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24AD878-8943-2A4A-911A-9967DEBFC670}"/>
              </a:ext>
            </a:extLst>
          </p:cNvPr>
          <p:cNvGrpSpPr/>
          <p:nvPr/>
        </p:nvGrpSpPr>
        <p:grpSpPr>
          <a:xfrm>
            <a:off x="2279399" y="5862508"/>
            <a:ext cx="5938612" cy="867129"/>
            <a:chOff x="2279399" y="5862508"/>
            <a:chExt cx="5938612" cy="86712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B6D8B39-30B0-364C-BA01-F4F8ABFF08AC}"/>
                </a:ext>
              </a:extLst>
            </p:cNvPr>
            <p:cNvSpPr txBox="1"/>
            <p:nvPr/>
          </p:nvSpPr>
          <p:spPr>
            <a:xfrm>
              <a:off x="2279399" y="5862508"/>
              <a:ext cx="3986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1000"/>
                </a:spcBef>
              </a:pPr>
              <a:r>
                <a:rPr lang="en-US" sz="1200" dirty="0">
                  <a:latin typeface="Consolas"/>
                  <a:cs typeface="Consolas"/>
                </a:rPr>
                <a:t>BasicTest.cmp</a:t>
              </a:r>
              <a:endParaRPr lang="en-US" sz="1400" dirty="0">
                <a:solidFill>
                  <a:srgbClr val="983C0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5" name="Text Box 3">
              <a:extLst>
                <a:ext uri="{FF2B5EF4-FFF2-40B4-BE49-F238E27FC236}">
                  <a16:creationId xmlns:a16="http://schemas.microsoft.com/office/drawing/2014/main" id="{D62531A7-3EA0-A540-AEFA-60B2D8161A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0211" y="6159320"/>
              <a:ext cx="5847800" cy="5703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50400" rIns="93600" bIns="1908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>
                <a:spcBef>
                  <a:spcPts val="300"/>
                </a:spcBef>
                <a:defRPr/>
              </a:pPr>
              <a:r>
                <a:rPr lang="en-US" sz="1100" dirty="0">
                  <a:latin typeface="Consolas"/>
                  <a:cs typeface="Consolas"/>
                </a:rPr>
                <a:t>|RAM[256]|RAM[300]|RAM[401]|RAM[402]|RAM[3006|RAM[3012|RAM[3015|RAM[11] |</a:t>
              </a:r>
            </a:p>
            <a:p>
              <a:pPr algn="just">
                <a:spcBef>
                  <a:spcPts val="300"/>
                </a:spcBef>
                <a:defRPr/>
              </a:pPr>
              <a:r>
                <a:rPr lang="en-US" sz="1100" dirty="0">
                  <a:latin typeface="Consolas"/>
                  <a:cs typeface="Consolas"/>
                </a:rPr>
                <a:t>|    472 |     10 |     21 |     22 |     36 |     42 |     45 |    510 |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31E9915-8E0F-EC99-0E3E-B31D9923EBBC}"/>
              </a:ext>
            </a:extLst>
          </p:cNvPr>
          <p:cNvSpPr txBox="1"/>
          <p:nvPr/>
        </p:nvSpPr>
        <p:spPr>
          <a:xfrm>
            <a:off x="3282531" y="1018090"/>
            <a:ext cx="3986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200" dirty="0">
                <a:latin typeface="Consolas"/>
                <a:cs typeface="Consolas"/>
              </a:rPr>
              <a:t>BasicTestVME.tst</a:t>
            </a:r>
            <a:endParaRPr lang="en-US" sz="1400" dirty="0">
              <a:solidFill>
                <a:srgbClr val="983C01"/>
              </a:solidFill>
              <a:latin typeface="Times New Roman"/>
              <a:cs typeface="Times New Roman"/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1AE4C364-7030-89EC-B166-0AB6D9D59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9202" y="1306187"/>
            <a:ext cx="4918048" cy="32660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50400" rIns="93600" bIns="1908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load BasicTest.vm,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output-file BasicTest.out,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compare-to BasicTest.cmp,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solidFill>
                  <a:srgbClr val="008000"/>
                </a:solidFill>
                <a:latin typeface="Consolas"/>
                <a:cs typeface="Consolas"/>
              </a:rPr>
              <a:t>// Specifies selected values to output, and their format: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output-list RAM[256]%D1.6.1 RAM[300]%D1.6.1 ...</a:t>
            </a:r>
          </a:p>
          <a:p>
            <a:pPr algn="just">
              <a:spcBef>
                <a:spcPts val="6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</a:t>
            </a:r>
            <a:endParaRPr lang="en-US" sz="1100" dirty="0">
              <a:solidFill>
                <a:srgbClr val="008000"/>
              </a:solidFill>
              <a:latin typeface="Consolas"/>
              <a:cs typeface="Consolas"/>
            </a:endParaRP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</a:t>
            </a:r>
            <a:endParaRPr lang="en-US" sz="1100" dirty="0">
              <a:solidFill>
                <a:srgbClr val="008000"/>
              </a:solidFill>
              <a:latin typeface="Consolas"/>
              <a:cs typeface="Consolas"/>
            </a:endParaRP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</a:t>
            </a:r>
            <a:endParaRPr lang="en-US" sz="1100" dirty="0">
              <a:solidFill>
                <a:srgbClr val="008000"/>
              </a:solidFill>
              <a:latin typeface="Consolas"/>
              <a:cs typeface="Consolas"/>
            </a:endParaRP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</a:t>
            </a:r>
            <a:endParaRPr lang="en-US" sz="1100" dirty="0">
              <a:solidFill>
                <a:srgbClr val="008000"/>
              </a:solidFill>
              <a:latin typeface="Consolas"/>
              <a:cs typeface="Consolas"/>
            </a:endParaRP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</a:t>
            </a:r>
          </a:p>
          <a:p>
            <a:pPr algn="just">
              <a:spcBef>
                <a:spcPts val="6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repeat 25 {        </a:t>
            </a:r>
            <a:r>
              <a:rPr lang="en-US" sz="1100" dirty="0">
                <a:solidFill>
                  <a:srgbClr val="008000"/>
                </a:solidFill>
                <a:latin typeface="Consolas"/>
                <a:cs typeface="Consolas"/>
              </a:rPr>
              <a:t>// BasicTest.vm has 25 VM commands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vmstep;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}</a:t>
            </a:r>
          </a:p>
          <a:p>
            <a:pPr>
              <a:spcBef>
                <a:spcPts val="600"/>
              </a:spcBef>
              <a:defRPr/>
            </a:pPr>
            <a:r>
              <a:rPr lang="en-US" sz="1100" dirty="0">
                <a:solidFill>
                  <a:srgbClr val="008000"/>
                </a:solidFill>
                <a:latin typeface="Consolas"/>
                <a:cs typeface="Consolas"/>
              </a:rPr>
              <a:t>// Outputs the values specified by the output-list</a:t>
            </a:r>
          </a:p>
          <a:p>
            <a:pPr>
              <a:spcBef>
                <a:spcPts val="100"/>
              </a:spcBef>
              <a:defRPr/>
            </a:pPr>
            <a:r>
              <a:rPr lang="en-US" sz="1100" dirty="0">
                <a:solidFill>
                  <a:srgbClr val="008000"/>
                </a:solidFill>
                <a:latin typeface="Consolas"/>
                <a:cs typeface="Consolas"/>
              </a:rPr>
              <a:t>// </a:t>
            </a:r>
            <a:r>
              <a:rPr lang="en-US" sz="1000" dirty="0">
                <a:solidFill>
                  <a:srgbClr val="008000"/>
                </a:solidFill>
                <a:latin typeface="Consolas"/>
                <a:cs typeface="Consolas"/>
              </a:rPr>
              <a:t>(stack base + selected values from selected memory segments)</a:t>
            </a:r>
          </a:p>
          <a:p>
            <a:pPr>
              <a:spcBef>
                <a:spcPts val="1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output;</a:t>
            </a:r>
          </a:p>
        </p:txBody>
      </p:sp>
    </p:spTree>
    <p:extLst>
      <p:ext uri="{BB962C8B-B14F-4D97-AF65-F5344CB8AC3E}">
        <p14:creationId xmlns:p14="http://schemas.microsoft.com/office/powerpoint/2010/main" val="417210929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596101" y="6488640"/>
            <a:ext cx="8362697" cy="30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Emulating a VM program: Testing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0182" y="1014564"/>
            <a:ext cx="2254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200" dirty="0">
                <a:latin typeface="Consolas"/>
                <a:cs typeface="Consolas"/>
              </a:rPr>
              <a:t>BasicTest.vm</a:t>
            </a:r>
            <a:r>
              <a:rPr lang="en-US" sz="1400" dirty="0">
                <a:latin typeface="Consolas"/>
                <a:cs typeface="Consolas"/>
              </a:rPr>
              <a:t> </a:t>
            </a:r>
            <a:endParaRPr lang="en-US" sz="1400" dirty="0">
              <a:solidFill>
                <a:srgbClr val="983C01"/>
              </a:solidFill>
              <a:latin typeface="Times New Roman"/>
              <a:cs typeface="Times New Roman"/>
            </a:endParaRP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2388412" y="5163442"/>
            <a:ext cx="5847800" cy="57031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50400" rIns="93600" bIns="1908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|RAM[256]|RAM[300]|RAM[401]|RAM[402]|RAM[3006|RAM[3012|RAM[3015|RAM[11] |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|    472 |     10 |     21 |     22 |     36 |     42 |     45 |    510 |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07077" y="4885585"/>
            <a:ext cx="3986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200" dirty="0">
                <a:latin typeface="Consolas"/>
                <a:cs typeface="Consolas"/>
              </a:rPr>
              <a:t>BasicTest.out</a:t>
            </a:r>
            <a:endParaRPr lang="en-US" sz="1400" dirty="0">
              <a:solidFill>
                <a:srgbClr val="983C01"/>
              </a:solidFill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79399" y="5862508"/>
            <a:ext cx="3986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200" dirty="0">
                <a:latin typeface="Consolas"/>
                <a:cs typeface="Consolas"/>
              </a:rPr>
              <a:t>BasicTest.cmp</a:t>
            </a:r>
            <a:endParaRPr lang="en-US" sz="1400" dirty="0">
              <a:solidFill>
                <a:srgbClr val="983C01"/>
              </a:solidFill>
              <a:latin typeface="Times New Roman"/>
              <a:cs typeface="Times New Roman"/>
            </a:endParaRPr>
          </a:p>
        </p:txBody>
      </p:sp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2370211" y="6159320"/>
            <a:ext cx="5847800" cy="57031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50400" rIns="93600" bIns="1908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|RAM[256]|RAM[300]|RAM[401]|RAM[402]|RAM[3006|RAM[3012|RAM[3015|RAM[11] |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|    472 |     10 |     21 |     22 |     36 |     42 |     45 |    510 |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85101" y="5022961"/>
            <a:ext cx="1823228" cy="1734343"/>
            <a:chOff x="385101" y="5022961"/>
            <a:chExt cx="1823228" cy="1734343"/>
          </a:xfrm>
        </p:grpSpPr>
        <p:sp>
          <p:nvSpPr>
            <p:cNvPr id="3" name="Left Brace 2"/>
            <p:cNvSpPr/>
            <p:nvPr/>
          </p:nvSpPr>
          <p:spPr>
            <a:xfrm>
              <a:off x="1923999" y="5022961"/>
              <a:ext cx="284330" cy="1734343"/>
            </a:xfrm>
            <a:prstGeom prst="leftBrace">
              <a:avLst>
                <a:gd name="adj1" fmla="val 64741"/>
                <a:gd name="adj2" fmla="val 50000"/>
              </a:avLst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385101" y="5226386"/>
              <a:ext cx="1596222" cy="127224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300"/>
                </a:spcBef>
                <a:buFont typeface="Arial" panose="020B0604020202020204" pitchFamily="34" charset="0"/>
                <a:buNone/>
              </a:pPr>
              <a:r>
                <a:rPr lang="en-US" sz="1600" dirty="0"/>
                <a:t>The output file and the compare file are identical:</a:t>
              </a:r>
            </a:p>
            <a:p>
              <a:pPr marL="0" indent="0">
                <a:spcBef>
                  <a:spcPts val="300"/>
                </a:spcBef>
                <a:buFont typeface="Arial" panose="020B0604020202020204" pitchFamily="34" charset="0"/>
                <a:buNone/>
              </a:pPr>
              <a:r>
                <a:rPr lang="en-US" sz="1600" dirty="0"/>
                <a:t>The test is successful</a:t>
              </a:r>
            </a:p>
          </p:txBody>
        </p:sp>
      </p:grpSp>
      <p:sp>
        <p:nvSpPr>
          <p:cNvPr id="21" name="Text Box 3">
            <a:extLst>
              <a:ext uri="{FF2B5EF4-FFF2-40B4-BE49-F238E27FC236}">
                <a16:creationId xmlns:a16="http://schemas.microsoft.com/office/drawing/2014/main" id="{654AD876-FDF8-1249-83DE-01266442F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339" y="1323859"/>
            <a:ext cx="1809319" cy="267090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190800" rIns="9360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spcBef>
                <a:spcPts val="300"/>
              </a:spcBef>
              <a:defRPr/>
            </a:pPr>
            <a:r>
              <a:rPr lang="en-US" sz="1100" b="1" dirty="0">
                <a:solidFill>
                  <a:srgbClr val="A70000"/>
                </a:solidFill>
                <a:latin typeface="Consolas"/>
                <a:cs typeface="Consolas"/>
              </a:rPr>
              <a:t>  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...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push constant 10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pop local 0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push constant 21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push constant 22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pop argument 2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pop argument 1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push constant 36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pop this 6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...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b="1" dirty="0">
                <a:solidFill>
                  <a:srgbClr val="A70000"/>
                </a:solidFill>
                <a:latin typeface="Consolas"/>
                <a:cs typeface="Consolas"/>
              </a:rPr>
              <a:t>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85DC3F-65E8-1DEF-B8B5-4AFA73799B66}"/>
              </a:ext>
            </a:extLst>
          </p:cNvPr>
          <p:cNvSpPr txBox="1"/>
          <p:nvPr/>
        </p:nvSpPr>
        <p:spPr>
          <a:xfrm>
            <a:off x="3282531" y="1018090"/>
            <a:ext cx="3986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200" dirty="0">
                <a:latin typeface="Consolas"/>
                <a:cs typeface="Consolas"/>
              </a:rPr>
              <a:t>BasicTestVME.tst</a:t>
            </a:r>
            <a:endParaRPr lang="en-US" sz="1400" dirty="0">
              <a:solidFill>
                <a:srgbClr val="983C01"/>
              </a:solidFill>
              <a:latin typeface="Times New Roman"/>
              <a:cs typeface="Times New Roman"/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DA1781F4-1204-9383-78A8-3AC9C987D1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9202" y="1306187"/>
            <a:ext cx="4918048" cy="32660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50400" rIns="93600" bIns="1908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load BasicTest.vm,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output-file BasicTest.out,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compare-to BasicTest.cmp,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solidFill>
                  <a:srgbClr val="008000"/>
                </a:solidFill>
                <a:latin typeface="Consolas"/>
                <a:cs typeface="Consolas"/>
              </a:rPr>
              <a:t>// Specifies selected values to output, and their format: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output-list RAM[256]%D1.6.1 RAM[300]%D1.6.1 ...</a:t>
            </a:r>
          </a:p>
          <a:p>
            <a:pPr algn="just">
              <a:spcBef>
                <a:spcPts val="6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</a:t>
            </a:r>
            <a:endParaRPr lang="en-US" sz="1100" dirty="0">
              <a:solidFill>
                <a:srgbClr val="008000"/>
              </a:solidFill>
              <a:latin typeface="Consolas"/>
              <a:cs typeface="Consolas"/>
            </a:endParaRP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</a:t>
            </a:r>
            <a:endParaRPr lang="en-US" sz="1100" dirty="0">
              <a:solidFill>
                <a:srgbClr val="008000"/>
              </a:solidFill>
              <a:latin typeface="Consolas"/>
              <a:cs typeface="Consolas"/>
            </a:endParaRP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</a:t>
            </a:r>
            <a:endParaRPr lang="en-US" sz="1100" dirty="0">
              <a:solidFill>
                <a:srgbClr val="008000"/>
              </a:solidFill>
              <a:latin typeface="Consolas"/>
              <a:cs typeface="Consolas"/>
            </a:endParaRP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</a:t>
            </a:r>
            <a:endParaRPr lang="en-US" sz="1100" dirty="0">
              <a:solidFill>
                <a:srgbClr val="008000"/>
              </a:solidFill>
              <a:latin typeface="Consolas"/>
              <a:cs typeface="Consolas"/>
            </a:endParaRP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</a:t>
            </a:r>
          </a:p>
          <a:p>
            <a:pPr algn="just">
              <a:spcBef>
                <a:spcPts val="6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repeat 25 {        </a:t>
            </a:r>
            <a:r>
              <a:rPr lang="en-US" sz="1100" dirty="0">
                <a:solidFill>
                  <a:srgbClr val="008000"/>
                </a:solidFill>
                <a:latin typeface="Consolas"/>
                <a:cs typeface="Consolas"/>
              </a:rPr>
              <a:t>// BasicTest.vm has 25 VM commands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vmstep;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}</a:t>
            </a:r>
          </a:p>
          <a:p>
            <a:pPr>
              <a:spcBef>
                <a:spcPts val="600"/>
              </a:spcBef>
              <a:defRPr/>
            </a:pPr>
            <a:r>
              <a:rPr lang="en-US" sz="1100" dirty="0">
                <a:solidFill>
                  <a:srgbClr val="008000"/>
                </a:solidFill>
                <a:latin typeface="Consolas"/>
                <a:cs typeface="Consolas"/>
              </a:rPr>
              <a:t>// Outputs the values specified by the output-list</a:t>
            </a:r>
          </a:p>
          <a:p>
            <a:pPr>
              <a:spcBef>
                <a:spcPts val="100"/>
              </a:spcBef>
              <a:defRPr/>
            </a:pPr>
            <a:r>
              <a:rPr lang="en-US" sz="1100" dirty="0">
                <a:solidFill>
                  <a:srgbClr val="008000"/>
                </a:solidFill>
                <a:latin typeface="Consolas"/>
                <a:cs typeface="Consolas"/>
              </a:rPr>
              <a:t>// </a:t>
            </a:r>
            <a:r>
              <a:rPr lang="en-US" sz="1000" dirty="0">
                <a:solidFill>
                  <a:srgbClr val="008000"/>
                </a:solidFill>
                <a:latin typeface="Consolas"/>
                <a:cs typeface="Consolas"/>
              </a:rPr>
              <a:t>(stack base + selected values from selected memory segments)</a:t>
            </a:r>
          </a:p>
          <a:p>
            <a:pPr>
              <a:spcBef>
                <a:spcPts val="1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output;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096C99-150E-CA9E-3D0B-DAA4881DA8F4}"/>
              </a:ext>
            </a:extLst>
          </p:cNvPr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52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Emulating a VM program: Testing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Box 3"/>
          <p:cNvSpPr txBox="1">
            <a:spLocks noChangeArrowheads="1"/>
          </p:cNvSpPr>
          <p:nvPr/>
        </p:nvSpPr>
        <p:spPr bwMode="auto">
          <a:xfrm>
            <a:off x="897339" y="1323859"/>
            <a:ext cx="1809319" cy="267090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190800" rIns="9360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spcBef>
                <a:spcPts val="300"/>
              </a:spcBef>
              <a:defRPr/>
            </a:pPr>
            <a:r>
              <a:rPr lang="en-US" sz="1100" b="1" dirty="0">
                <a:solidFill>
                  <a:srgbClr val="A70000"/>
                </a:solidFill>
                <a:latin typeface="Consolas"/>
                <a:cs typeface="Consolas"/>
              </a:rPr>
              <a:t>function Foo.bar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...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push constant 10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pop local 0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push constant 21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push constant 22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pop argument 2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pop argument 1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push constant 36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pop this 6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...</a:t>
            </a:r>
          </a:p>
          <a:p>
            <a:pPr algn="just">
              <a:spcBef>
                <a:spcPts val="300"/>
              </a:spcBef>
              <a:defRPr/>
            </a:pPr>
            <a:r>
              <a:rPr lang="en-US" sz="1100" b="1" dirty="0">
                <a:solidFill>
                  <a:srgbClr val="A70000"/>
                </a:solidFill>
                <a:latin typeface="Consolas"/>
                <a:cs typeface="Consolas"/>
              </a:rPr>
              <a:t>return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0182" y="1014564"/>
            <a:ext cx="2254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200" dirty="0">
                <a:latin typeface="Consolas"/>
                <a:cs typeface="Consolas"/>
              </a:rPr>
              <a:t>BasicTest.vm</a:t>
            </a:r>
            <a:r>
              <a:rPr lang="en-US" sz="1400" dirty="0">
                <a:latin typeface="Consolas"/>
                <a:cs typeface="Consolas"/>
              </a:rPr>
              <a:t> </a:t>
            </a:r>
            <a:endParaRPr lang="en-US" sz="1400" dirty="0">
              <a:solidFill>
                <a:srgbClr val="983C01"/>
              </a:solidFill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567943" y="4744533"/>
            <a:ext cx="7649307" cy="16849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24000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Normally, VM code begins with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functioName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ends with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SzPct val="124000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project 7 though, these commands are not yet implemented.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Therefore, the project 7 translator does not allocate memory segments on the host RAM; This will done in project 8</a:t>
            </a:r>
          </a:p>
          <a:p>
            <a:pPr>
              <a:buSzPct val="124000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Meanwhile, in project 7 we use test script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commands that cause the VM emulator to anchor the memory segments in fixed (and quite arbitrary) RAM locations.</a:t>
            </a: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22C38E42-B584-CBD2-3B08-2994D68178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9202" y="1306187"/>
            <a:ext cx="4918048" cy="32660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50400" rIns="93600" bIns="1908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load BasicTest.vm,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output-file BasicTest.out,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compare-to BasicTest.cmp,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solidFill>
                  <a:srgbClr val="008000"/>
                </a:solidFill>
                <a:latin typeface="Consolas"/>
                <a:cs typeface="Consolas"/>
              </a:rPr>
              <a:t>// Specifies selected values to output, and their format: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output-list RAM[256]%D1.6.1 RAM[300]%D1.6.1 ...</a:t>
            </a:r>
          </a:p>
          <a:p>
            <a:pPr algn="just">
              <a:spcBef>
                <a:spcPts val="6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set sp 256,        </a:t>
            </a:r>
            <a:r>
              <a:rPr lang="en-US" sz="1100" dirty="0">
                <a:solidFill>
                  <a:srgbClr val="008000"/>
                </a:solidFill>
                <a:latin typeface="Consolas"/>
                <a:cs typeface="Consolas"/>
              </a:rPr>
              <a:t>// stack pointer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set local 300,     </a:t>
            </a:r>
            <a:r>
              <a:rPr lang="en-US" sz="1100" dirty="0">
                <a:solidFill>
                  <a:srgbClr val="008000"/>
                </a:solidFill>
                <a:latin typeface="Consolas"/>
                <a:cs typeface="Consolas"/>
              </a:rPr>
              <a:t>// base address of segment local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set argument 400,  </a:t>
            </a:r>
            <a:r>
              <a:rPr lang="en-US" sz="1100" dirty="0">
                <a:solidFill>
                  <a:srgbClr val="008000"/>
                </a:solidFill>
                <a:latin typeface="Consolas"/>
                <a:cs typeface="Consolas"/>
              </a:rPr>
              <a:t>// base address of segment argument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set this 3000,     </a:t>
            </a:r>
            <a:r>
              <a:rPr lang="en-US" sz="1100" dirty="0">
                <a:solidFill>
                  <a:srgbClr val="008000"/>
                </a:solidFill>
                <a:latin typeface="Consolas"/>
                <a:cs typeface="Consolas"/>
              </a:rPr>
              <a:t>// base address of segment this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set that 3010,     </a:t>
            </a:r>
            <a:r>
              <a:rPr lang="en-US" sz="1100" dirty="0">
                <a:solidFill>
                  <a:srgbClr val="008000"/>
                </a:solidFill>
                <a:latin typeface="Consolas"/>
                <a:cs typeface="Consolas"/>
              </a:rPr>
              <a:t>// base address of segment that</a:t>
            </a:r>
            <a:endParaRPr lang="en-US" sz="1100" dirty="0">
              <a:latin typeface="Consolas"/>
              <a:cs typeface="Consolas"/>
            </a:endParaRPr>
          </a:p>
          <a:p>
            <a:pPr algn="just">
              <a:spcBef>
                <a:spcPts val="6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repeat 25 {        </a:t>
            </a:r>
            <a:r>
              <a:rPr lang="en-US" sz="1100" dirty="0">
                <a:solidFill>
                  <a:srgbClr val="008000"/>
                </a:solidFill>
                <a:latin typeface="Consolas"/>
                <a:cs typeface="Consolas"/>
              </a:rPr>
              <a:t>// BasicTest.vm has 25 VM commands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vmstep;</a:t>
            </a:r>
          </a:p>
          <a:p>
            <a:pPr algn="just">
              <a:spcBef>
                <a:spcPts val="1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}</a:t>
            </a:r>
          </a:p>
          <a:p>
            <a:pPr>
              <a:spcBef>
                <a:spcPts val="600"/>
              </a:spcBef>
              <a:defRPr/>
            </a:pPr>
            <a:r>
              <a:rPr lang="en-US" sz="1100" dirty="0">
                <a:solidFill>
                  <a:srgbClr val="008000"/>
                </a:solidFill>
                <a:latin typeface="Consolas"/>
                <a:cs typeface="Consolas"/>
              </a:rPr>
              <a:t>// Outputs the values specified by the output-list</a:t>
            </a:r>
          </a:p>
          <a:p>
            <a:pPr>
              <a:spcBef>
                <a:spcPts val="100"/>
              </a:spcBef>
              <a:defRPr/>
            </a:pPr>
            <a:r>
              <a:rPr lang="en-US" sz="1100" dirty="0">
                <a:solidFill>
                  <a:srgbClr val="008000"/>
                </a:solidFill>
                <a:latin typeface="Consolas"/>
                <a:cs typeface="Consolas"/>
              </a:rPr>
              <a:t>// </a:t>
            </a:r>
            <a:r>
              <a:rPr lang="en-US" sz="1000" dirty="0">
                <a:solidFill>
                  <a:srgbClr val="008000"/>
                </a:solidFill>
                <a:latin typeface="Consolas"/>
                <a:cs typeface="Consolas"/>
              </a:rPr>
              <a:t>(stack base + selected values from selected memory segments)</a:t>
            </a:r>
          </a:p>
          <a:p>
            <a:pPr>
              <a:spcBef>
                <a:spcPts val="1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output;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6DC0F7-D907-98AD-2349-29D1898EDF20}"/>
              </a:ext>
            </a:extLst>
          </p:cNvPr>
          <p:cNvSpPr txBox="1"/>
          <p:nvPr/>
        </p:nvSpPr>
        <p:spPr>
          <a:xfrm>
            <a:off x="3282531" y="1018090"/>
            <a:ext cx="3986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1200" dirty="0">
                <a:latin typeface="Consolas"/>
                <a:cs typeface="Consolas"/>
              </a:rPr>
              <a:t>BasicTestVME.tst</a:t>
            </a:r>
            <a:endParaRPr lang="en-US" sz="1400" dirty="0">
              <a:solidFill>
                <a:srgbClr val="983C01"/>
              </a:solidFill>
              <a:latin typeface="Times New Roman"/>
              <a:cs typeface="Times New Roman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632ECB5-610C-6CFF-3764-FEDE8837E977}"/>
              </a:ext>
            </a:extLst>
          </p:cNvPr>
          <p:cNvSpPr/>
          <p:nvPr/>
        </p:nvSpPr>
        <p:spPr>
          <a:xfrm>
            <a:off x="3282531" y="2274714"/>
            <a:ext cx="4692526" cy="1003745"/>
          </a:xfrm>
          <a:prstGeom prst="roundRect">
            <a:avLst/>
          </a:prstGeom>
          <a:noFill/>
          <a:ln w="25400">
            <a:solidFill>
              <a:srgbClr val="80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12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781567" y="6296308"/>
            <a:ext cx="274436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224775" y="2042676"/>
            <a:ext cx="2444043" cy="2706085"/>
            <a:chOff x="3304708" y="2184765"/>
            <a:chExt cx="2444043" cy="270608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04708" y="2184765"/>
              <a:ext cx="2444043" cy="2706085"/>
            </a:xfrm>
            <a:prstGeom prst="rect">
              <a:avLst/>
            </a:prstGeom>
          </p:spPr>
        </p:pic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3449959" y="2208943"/>
              <a:ext cx="2230762" cy="4148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lIns="92075" tIns="46038" rIns="92075" bIns="46038"/>
            <a:lstStyle/>
            <a:p>
              <a:pPr marL="342900" indent="-342900" algn="ctr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2000" dirty="0">
                  <a:solidFill>
                    <a:srgbClr val="FFFF00"/>
                  </a:solidFill>
                  <a:latin typeface="Arial"/>
                  <a:cs typeface="Arial"/>
                </a:rPr>
                <a:t>VM emulator</a:t>
              </a: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3454956" y="4447944"/>
              <a:ext cx="2230762" cy="4148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lIns="92075" tIns="46038" rIns="92075" bIns="46038"/>
            <a:lstStyle/>
            <a:p>
              <a:pPr marL="342900" indent="-342900" algn="ctr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2000" dirty="0">
                  <a:solidFill>
                    <a:srgbClr val="FFFF00"/>
                  </a:solidFill>
                  <a:latin typeface="Arial"/>
                  <a:cs typeface="Arial"/>
                </a:rPr>
                <a:t>demo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1379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language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3C589346-37C0-A04E-AF9F-47AE1DA765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662" y="1054745"/>
            <a:ext cx="3915040" cy="530248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08000" rIns="9360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/** Represents a 2D point.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he-IL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File name: Point.jack. */</a:t>
            </a:r>
          </a:p>
          <a:p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class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Point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</a:rPr>
              <a:t>   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// The coordinates of this point</a:t>
            </a:r>
          </a:p>
          <a:p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   field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x,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y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</a:rPr>
              <a:t>   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// The number of Point objects constructed so far:</a:t>
            </a:r>
          </a:p>
          <a:p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   static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pointCount;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</a:rPr>
              <a:t>   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/** Constructs a two-dimensional point and 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initializes it with the given coordinates. */ </a:t>
            </a:r>
          </a:p>
          <a:p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Consolas" panose="020B0609020204030204" pitchFamily="49" charset="0"/>
              </a:rPr>
              <a:t>    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constructor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Point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new(int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ax,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ay)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{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       let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x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=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ax;  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       let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y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=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ay;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       let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pointCount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=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pointCount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+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1;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       return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this;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   }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</a:rPr>
              <a:t>   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/** Returns the x coordinate of this point. */</a:t>
            </a:r>
          </a:p>
          <a:p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</a:rPr>
              <a:t>     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method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getx()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{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x;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}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 /** Returns the y coordinate of this point. */</a:t>
            </a:r>
          </a:p>
          <a:p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</a:rPr>
              <a:t>     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method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gety()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{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y;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}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 /** Returns the number of points constructed so far. */</a:t>
            </a:r>
          </a:p>
          <a:p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</a:rPr>
              <a:t>     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function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getPointCount() {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      return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pointCount;</a:t>
            </a:r>
          </a:p>
          <a:p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   }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// Class declaration continues on top right.</a:t>
            </a:r>
          </a:p>
          <a:p>
            <a:endParaRPr lang="en-US" sz="1200" dirty="0">
              <a:latin typeface="Consolas" panose="020B0609020204030204" pitchFamily="49" charset="0"/>
              <a:ea typeface="SimSun" panose="02010600030101010101" pitchFamily="2" charset="-122"/>
              <a:cs typeface="Consolas" panose="020B0609020204030204" pitchFamily="49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B17EE5DD-34B5-079C-F6D9-9F95AFB49C3E}"/>
              </a:ext>
            </a:extLst>
          </p:cNvPr>
          <p:cNvSpPr/>
          <p:nvPr/>
        </p:nvSpPr>
        <p:spPr>
          <a:xfrm>
            <a:off x="5314668" y="1880122"/>
            <a:ext cx="2881068" cy="1650478"/>
          </a:xfrm>
          <a:prstGeom prst="wedgeRoundRectCallout">
            <a:avLst>
              <a:gd name="adj1" fmla="val -89285"/>
              <a:gd name="adj2" fmla="val 3036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 marL="285750" indent="-285750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now, don’t worry about syntax and details</a:t>
            </a:r>
          </a:p>
          <a:p>
            <a:pPr marL="285750" indent="-285750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Just notice that Jack is a typical object-based,</a:t>
            </a:r>
            <a:b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high-level language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5106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 I: Lecture plan</a:t>
            </a:r>
            <a:endParaRPr lang="en-US" sz="1800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276783" y="1208992"/>
            <a:ext cx="4603156" cy="4159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Overview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VM Language: Abstraction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VM Language: Implementation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VM Emulator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Standard Mapping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VM Translator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Project 7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Perspective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1048183" y="3429000"/>
            <a:ext cx="457200" cy="304800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64944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picture</a:t>
            </a: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1018581" y="1337588"/>
            <a:ext cx="1788440" cy="223366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82800" rIns="93600" bIns="82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 eaLnBrk="1" hangingPunct="1">
              <a:spcBef>
                <a:spcPts val="300"/>
              </a:spcBef>
              <a:defRPr/>
            </a:pPr>
            <a:r>
              <a:rPr lang="en-US" sz="1200" dirty="0">
                <a:latin typeface="Consolas" charset="0"/>
                <a:cs typeface="Consolas" charset="0"/>
              </a:rPr>
              <a:t>push constant 2</a:t>
            </a:r>
          </a:p>
          <a:p>
            <a:pPr algn="just" eaLnBrk="1" hangingPunct="1">
              <a:spcBef>
                <a:spcPts val="300"/>
              </a:spcBef>
              <a:defRPr/>
            </a:pPr>
            <a:r>
              <a:rPr lang="en-US" sz="1200" dirty="0">
                <a:latin typeface="Consolas" charset="0"/>
                <a:cs typeface="Consolas" charset="0"/>
              </a:rPr>
              <a:t>push local 0</a:t>
            </a:r>
          </a:p>
          <a:p>
            <a:pPr algn="just" eaLnBrk="1" hangingPunct="1">
              <a:spcBef>
                <a:spcPts val="300"/>
              </a:spcBef>
              <a:defRPr/>
            </a:pPr>
            <a:r>
              <a:rPr lang="en-US" sz="1200" dirty="0">
                <a:latin typeface="Consolas" charset="0"/>
                <a:cs typeface="Consolas" charset="0"/>
              </a:rPr>
              <a:t>sub</a:t>
            </a:r>
          </a:p>
          <a:p>
            <a:pPr algn="just" eaLnBrk="1" hangingPunct="1">
              <a:spcBef>
                <a:spcPts val="300"/>
              </a:spcBef>
              <a:defRPr/>
            </a:pPr>
            <a:r>
              <a:rPr lang="en-US" sz="1200" dirty="0">
                <a:latin typeface="Consolas" charset="0"/>
                <a:cs typeface="Consolas" charset="0"/>
              </a:rPr>
              <a:t>push local 1</a:t>
            </a:r>
          </a:p>
          <a:p>
            <a:pPr algn="just" eaLnBrk="1" hangingPunct="1">
              <a:spcBef>
                <a:spcPts val="300"/>
              </a:spcBef>
              <a:defRPr/>
            </a:pPr>
            <a:r>
              <a:rPr lang="en-US" sz="1200" dirty="0">
                <a:latin typeface="Consolas" charset="0"/>
                <a:cs typeface="Consolas" charset="0"/>
              </a:rPr>
              <a:t>push constant 5</a:t>
            </a:r>
          </a:p>
          <a:p>
            <a:pPr algn="just" eaLnBrk="1" hangingPunct="1">
              <a:spcBef>
                <a:spcPts val="300"/>
              </a:spcBef>
              <a:defRPr/>
            </a:pPr>
            <a:r>
              <a:rPr lang="en-US" sz="1200" dirty="0">
                <a:latin typeface="Consolas" charset="0"/>
                <a:cs typeface="Consolas" charset="0"/>
              </a:rPr>
              <a:t>add</a:t>
            </a:r>
          </a:p>
          <a:p>
            <a:pPr algn="just" eaLnBrk="1" hangingPunct="1">
              <a:spcBef>
                <a:spcPts val="300"/>
              </a:spcBef>
              <a:defRPr/>
            </a:pPr>
            <a:r>
              <a:rPr lang="en-US" sz="1200" dirty="0">
                <a:latin typeface="Consolas" charset="0"/>
                <a:cs typeface="Consolas" charset="0"/>
              </a:rPr>
              <a:t>sub</a:t>
            </a:r>
          </a:p>
          <a:p>
            <a:pPr algn="just" eaLnBrk="1" hangingPunct="1">
              <a:spcBef>
                <a:spcPts val="300"/>
              </a:spcBef>
              <a:defRPr/>
            </a:pPr>
            <a:r>
              <a:rPr lang="en-US" sz="1200" dirty="0">
                <a:latin typeface="Consolas" charset="0"/>
                <a:cs typeface="Consolas" charset="0"/>
              </a:rPr>
              <a:t>pop local 2</a:t>
            </a:r>
          </a:p>
          <a:p>
            <a:pPr algn="just" eaLnBrk="1" hangingPunct="1">
              <a:spcBef>
                <a:spcPts val="300"/>
              </a:spcBef>
              <a:defRPr/>
            </a:pPr>
            <a:r>
              <a:rPr lang="en-US" sz="1200" dirty="0">
                <a:latin typeface="Consolas" charset="0"/>
                <a:cs typeface="Consolas" charset="0"/>
              </a:rPr>
              <a:t>...</a:t>
            </a:r>
          </a:p>
          <a:p>
            <a:pPr algn="just" eaLnBrk="1" hangingPunct="1">
              <a:spcBef>
                <a:spcPts val="300"/>
              </a:spcBef>
              <a:defRPr/>
            </a:pPr>
            <a:endParaRPr lang="en-US" sz="1200" dirty="0">
              <a:latin typeface="Consolas" charset="0"/>
              <a:cs typeface="Consolas" charset="0"/>
            </a:endParaRPr>
          </a:p>
        </p:txBody>
      </p:sp>
      <p:sp>
        <p:nvSpPr>
          <p:cNvPr id="20" name="Rectangle 5"/>
          <p:cNvSpPr txBox="1">
            <a:spLocks noChangeArrowheads="1"/>
          </p:cNvSpPr>
          <p:nvPr/>
        </p:nvSpPr>
        <p:spPr bwMode="auto">
          <a:xfrm>
            <a:off x="1070784" y="4281878"/>
            <a:ext cx="7007931" cy="167832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Char char="l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75000"/>
              <a:buFont typeface="Wingdings" charset="0"/>
              <a:buChar char="q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None/>
              <a:defRPr/>
            </a:pPr>
            <a:r>
              <a:rPr lang="en-US" sz="2000" u="sng" dirty="0">
                <a:latin typeface="Times New Roman"/>
                <a:cs typeface="Times New Roman"/>
              </a:rPr>
              <a:t>To write a VM translator</a:t>
            </a:r>
            <a:r>
              <a:rPr lang="en-US" sz="2000" dirty="0">
                <a:latin typeface="Times New Roman"/>
                <a:cs typeface="Times New Roman"/>
              </a:rPr>
              <a:t>, one must be familiar with:</a:t>
            </a:r>
          </a:p>
          <a:p>
            <a:pPr marL="233363" indent="-233363">
              <a:spcBef>
                <a:spcPts val="6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The source language</a:t>
            </a:r>
          </a:p>
          <a:p>
            <a:pPr marL="233363" indent="-233363">
              <a:spcBef>
                <a:spcPts val="6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The target language </a:t>
            </a:r>
          </a:p>
        </p:txBody>
      </p:sp>
      <p:sp>
        <p:nvSpPr>
          <p:cNvPr id="21" name="Rectangle 5"/>
          <p:cNvSpPr txBox="1">
            <a:spLocks noChangeArrowheads="1"/>
          </p:cNvSpPr>
          <p:nvPr/>
        </p:nvSpPr>
        <p:spPr bwMode="auto">
          <a:xfrm>
            <a:off x="3164703" y="2875868"/>
            <a:ext cx="1573139" cy="107458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Char char="l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75000"/>
              <a:buFont typeface="Wingdings" charset="0"/>
              <a:buChar char="q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ClrTx/>
              <a:buNone/>
              <a:defRPr/>
            </a:pPr>
            <a:r>
              <a:rPr lang="en-US" sz="1400" dirty="0">
                <a:latin typeface="Times New Roman"/>
                <a:cs typeface="Times New Roman"/>
              </a:rPr>
              <a:t>Each VM command is translated into several assembly instructions</a:t>
            </a: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5077314" y="1306098"/>
            <a:ext cx="1968662" cy="232813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82800" rIns="93600" bIns="82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 eaLnBrk="1" hangingPunct="1">
              <a:spcBef>
                <a:spcPts val="300"/>
              </a:spcBef>
              <a:defRPr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Consolas" charset="0"/>
                <a:cs typeface="Consolas" charset="0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nsolas" charset="0"/>
                <a:cs typeface="Consolas" charset="0"/>
              </a:rPr>
              <a:t>/ push constant 2</a:t>
            </a:r>
          </a:p>
          <a:p>
            <a:pPr algn="just" eaLnBrk="1" hangingPunct="1">
              <a:spcBef>
                <a:spcPts val="300"/>
              </a:spcBef>
              <a:defRPr/>
            </a:pPr>
            <a:r>
              <a:rPr lang="en-US" sz="1200" dirty="0">
                <a:latin typeface="Consolas" charset="0"/>
                <a:cs typeface="Consolas" charset="0"/>
              </a:rPr>
              <a:t>@2</a:t>
            </a:r>
          </a:p>
          <a:p>
            <a:pPr algn="just" eaLnBrk="1" hangingPunct="1">
              <a:spcBef>
                <a:spcPts val="300"/>
              </a:spcBef>
              <a:defRPr/>
            </a:pPr>
            <a:r>
              <a:rPr lang="en-US" sz="1200" dirty="0">
                <a:latin typeface="Consolas" charset="0"/>
                <a:cs typeface="Consolas" charset="0"/>
              </a:rPr>
              <a:t>D=A</a:t>
            </a:r>
          </a:p>
          <a:p>
            <a:pPr algn="just" eaLnBrk="1" hangingPunct="1">
              <a:spcBef>
                <a:spcPts val="300"/>
              </a:spcBef>
              <a:defRPr/>
            </a:pPr>
            <a:r>
              <a:rPr lang="en-US" sz="1200" dirty="0">
                <a:latin typeface="Consolas" charset="0"/>
                <a:cs typeface="Consolas" charset="0"/>
              </a:rPr>
              <a:t>@SP</a:t>
            </a:r>
          </a:p>
          <a:p>
            <a:pPr algn="just" eaLnBrk="1" hangingPunct="1">
              <a:spcBef>
                <a:spcPts val="300"/>
              </a:spcBef>
              <a:defRPr/>
            </a:pPr>
            <a:r>
              <a:rPr lang="en-US" sz="1200" dirty="0">
                <a:latin typeface="Consolas" charset="0"/>
                <a:cs typeface="Consolas" charset="0"/>
              </a:rPr>
              <a:t>A=M</a:t>
            </a:r>
          </a:p>
          <a:p>
            <a:pPr algn="just" eaLnBrk="1" hangingPunct="1">
              <a:spcBef>
                <a:spcPts val="300"/>
              </a:spcBef>
              <a:defRPr/>
            </a:pPr>
            <a:r>
              <a:rPr lang="en-US" sz="1200" dirty="0">
                <a:latin typeface="Consolas" charset="0"/>
                <a:cs typeface="Consolas" charset="0"/>
              </a:rPr>
              <a:t>M=D</a:t>
            </a:r>
          </a:p>
          <a:p>
            <a:pPr algn="just" eaLnBrk="1" hangingPunct="1">
              <a:spcBef>
                <a:spcPts val="300"/>
              </a:spcBef>
              <a:defRPr/>
            </a:pPr>
            <a:r>
              <a:rPr lang="en-US" sz="1200" dirty="0">
                <a:latin typeface="Consolas" charset="0"/>
                <a:cs typeface="Consolas" charset="0"/>
              </a:rPr>
              <a:t>@SP</a:t>
            </a:r>
          </a:p>
          <a:p>
            <a:pPr algn="just" eaLnBrk="1" hangingPunct="1">
              <a:spcBef>
                <a:spcPts val="300"/>
              </a:spcBef>
              <a:defRPr/>
            </a:pPr>
            <a:r>
              <a:rPr lang="en-US" sz="1200" dirty="0">
                <a:latin typeface="Consolas" charset="0"/>
                <a:cs typeface="Consolas" charset="0"/>
              </a:rPr>
              <a:t>M=M+1</a:t>
            </a:r>
          </a:p>
          <a:p>
            <a:pPr algn="just" eaLnBrk="1" hangingPunct="1">
              <a:spcBef>
                <a:spcPts val="300"/>
              </a:spcBef>
              <a:defRPr/>
            </a:pPr>
            <a:r>
              <a:rPr lang="en-US" sz="1200" dirty="0">
                <a:solidFill>
                  <a:srgbClr val="008000"/>
                </a:solidFill>
                <a:latin typeface="Consolas" charset="0"/>
                <a:cs typeface="Consolas" charset="0"/>
              </a:rPr>
              <a:t>// push local 0</a:t>
            </a:r>
          </a:p>
          <a:p>
            <a:pPr algn="just" eaLnBrk="1" hangingPunct="1">
              <a:spcBef>
                <a:spcPts val="300"/>
              </a:spcBef>
              <a:defRPr/>
            </a:pPr>
            <a:r>
              <a:rPr lang="en-US" sz="1200" dirty="0">
                <a:latin typeface="Consolas" charset="0"/>
                <a:cs typeface="Consolas" charset="0"/>
              </a:rPr>
              <a:t>...</a:t>
            </a:r>
          </a:p>
        </p:txBody>
      </p:sp>
      <p:sp>
        <p:nvSpPr>
          <p:cNvPr id="4" name="AutoShape 8">
            <a:extLst>
              <a:ext uri="{FF2B5EF4-FFF2-40B4-BE49-F238E27FC236}">
                <a16:creationId xmlns:a16="http://schemas.microsoft.com/office/drawing/2014/main" id="{2CBD9DE1-0D3C-E58C-CFC6-88CD416854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764" y="2105101"/>
            <a:ext cx="1357838" cy="770767"/>
          </a:xfrm>
          <a:prstGeom prst="rightArrow">
            <a:avLst>
              <a:gd name="adj1" fmla="val 50000"/>
              <a:gd name="adj2" fmla="val 52273"/>
            </a:avLst>
          </a:prstGeom>
          <a:solidFill>
            <a:srgbClr val="9B000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cs typeface="+mn-cs"/>
              </a:rPr>
              <a:t>  Translation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F4D4F8-6DA9-080A-6788-1AB6841D8B6D}"/>
              </a:ext>
            </a:extLst>
          </p:cNvPr>
          <p:cNvSpPr txBox="1"/>
          <p:nvPr/>
        </p:nvSpPr>
        <p:spPr>
          <a:xfrm>
            <a:off x="979550" y="913897"/>
            <a:ext cx="18942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B78B7D-E94B-56DE-72E0-A3F01A079FBE}"/>
              </a:ext>
            </a:extLst>
          </p:cNvPr>
          <p:cNvSpPr txBox="1"/>
          <p:nvPr/>
        </p:nvSpPr>
        <p:spPr>
          <a:xfrm>
            <a:off x="4999102" y="895033"/>
            <a:ext cx="18942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code</a:t>
            </a:r>
          </a:p>
        </p:txBody>
      </p:sp>
    </p:spTree>
    <p:extLst>
      <p:ext uri="{BB962C8B-B14F-4D97-AF65-F5344CB8AC3E}">
        <p14:creationId xmlns:p14="http://schemas.microsoft.com/office/powerpoint/2010/main" val="110776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picture</a:t>
            </a: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1018581" y="1337588"/>
            <a:ext cx="1788440" cy="223366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82800" rIns="93600" bIns="82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 eaLnBrk="1" hangingPunct="1">
              <a:spcBef>
                <a:spcPts val="300"/>
              </a:spcBef>
              <a:defRPr/>
            </a:pPr>
            <a:r>
              <a:rPr lang="en-US" sz="1200" dirty="0">
                <a:latin typeface="Consolas" charset="0"/>
                <a:cs typeface="Consolas" charset="0"/>
              </a:rPr>
              <a:t>push constant 2</a:t>
            </a:r>
          </a:p>
          <a:p>
            <a:pPr algn="just" eaLnBrk="1" hangingPunct="1">
              <a:spcBef>
                <a:spcPts val="300"/>
              </a:spcBef>
              <a:defRPr/>
            </a:pPr>
            <a:r>
              <a:rPr lang="en-US" sz="1200" dirty="0">
                <a:latin typeface="Consolas" charset="0"/>
                <a:cs typeface="Consolas" charset="0"/>
              </a:rPr>
              <a:t>push local 0</a:t>
            </a:r>
          </a:p>
          <a:p>
            <a:pPr algn="just" eaLnBrk="1" hangingPunct="1">
              <a:spcBef>
                <a:spcPts val="300"/>
              </a:spcBef>
              <a:defRPr/>
            </a:pPr>
            <a:r>
              <a:rPr lang="en-US" sz="1200" dirty="0">
                <a:latin typeface="Consolas" charset="0"/>
                <a:cs typeface="Consolas" charset="0"/>
              </a:rPr>
              <a:t>sub</a:t>
            </a:r>
          </a:p>
          <a:p>
            <a:pPr algn="just" eaLnBrk="1" hangingPunct="1">
              <a:spcBef>
                <a:spcPts val="300"/>
              </a:spcBef>
              <a:defRPr/>
            </a:pPr>
            <a:r>
              <a:rPr lang="en-US" sz="1200" dirty="0">
                <a:latin typeface="Consolas" charset="0"/>
                <a:cs typeface="Consolas" charset="0"/>
              </a:rPr>
              <a:t>push local 1</a:t>
            </a:r>
          </a:p>
          <a:p>
            <a:pPr algn="just" eaLnBrk="1" hangingPunct="1">
              <a:spcBef>
                <a:spcPts val="300"/>
              </a:spcBef>
              <a:defRPr/>
            </a:pPr>
            <a:r>
              <a:rPr lang="en-US" sz="1200" dirty="0">
                <a:latin typeface="Consolas" charset="0"/>
                <a:cs typeface="Consolas" charset="0"/>
              </a:rPr>
              <a:t>push constant 5</a:t>
            </a:r>
          </a:p>
          <a:p>
            <a:pPr algn="just" eaLnBrk="1" hangingPunct="1">
              <a:spcBef>
                <a:spcPts val="300"/>
              </a:spcBef>
              <a:defRPr/>
            </a:pPr>
            <a:r>
              <a:rPr lang="en-US" sz="1200" dirty="0">
                <a:latin typeface="Consolas" charset="0"/>
                <a:cs typeface="Consolas" charset="0"/>
              </a:rPr>
              <a:t>add</a:t>
            </a:r>
          </a:p>
          <a:p>
            <a:pPr algn="just" eaLnBrk="1" hangingPunct="1">
              <a:spcBef>
                <a:spcPts val="300"/>
              </a:spcBef>
              <a:defRPr/>
            </a:pPr>
            <a:r>
              <a:rPr lang="en-US" sz="1200" dirty="0">
                <a:latin typeface="Consolas" charset="0"/>
                <a:cs typeface="Consolas" charset="0"/>
              </a:rPr>
              <a:t>sub</a:t>
            </a:r>
          </a:p>
          <a:p>
            <a:pPr algn="just" eaLnBrk="1" hangingPunct="1">
              <a:spcBef>
                <a:spcPts val="300"/>
              </a:spcBef>
              <a:defRPr/>
            </a:pPr>
            <a:r>
              <a:rPr lang="en-US" sz="1200" dirty="0">
                <a:latin typeface="Consolas" charset="0"/>
                <a:cs typeface="Consolas" charset="0"/>
              </a:rPr>
              <a:t>pop local 2</a:t>
            </a:r>
          </a:p>
          <a:p>
            <a:pPr algn="just" eaLnBrk="1" hangingPunct="1">
              <a:spcBef>
                <a:spcPts val="300"/>
              </a:spcBef>
              <a:defRPr/>
            </a:pPr>
            <a:r>
              <a:rPr lang="en-US" sz="1200" dirty="0">
                <a:latin typeface="Consolas" charset="0"/>
                <a:cs typeface="Consolas" charset="0"/>
              </a:rPr>
              <a:t>...</a:t>
            </a:r>
          </a:p>
          <a:p>
            <a:pPr algn="just" eaLnBrk="1" hangingPunct="1">
              <a:spcBef>
                <a:spcPts val="300"/>
              </a:spcBef>
              <a:defRPr/>
            </a:pPr>
            <a:endParaRPr lang="en-US" sz="1200" dirty="0">
              <a:latin typeface="Consolas" charset="0"/>
              <a:cs typeface="Consolas" charset="0"/>
            </a:endParaRPr>
          </a:p>
        </p:txBody>
      </p:sp>
      <p:sp>
        <p:nvSpPr>
          <p:cNvPr id="20" name="Rectangle 5"/>
          <p:cNvSpPr txBox="1">
            <a:spLocks noChangeArrowheads="1"/>
          </p:cNvSpPr>
          <p:nvPr/>
        </p:nvSpPr>
        <p:spPr bwMode="auto">
          <a:xfrm>
            <a:off x="1070784" y="4281878"/>
            <a:ext cx="7007931" cy="167832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Char char="l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75000"/>
              <a:buFont typeface="Wingdings" charset="0"/>
              <a:buChar char="q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None/>
              <a:defRPr/>
            </a:pPr>
            <a:r>
              <a:rPr lang="en-US" sz="2000" u="sng" dirty="0">
                <a:latin typeface="Times New Roman"/>
                <a:cs typeface="Times New Roman"/>
              </a:rPr>
              <a:t>To write a VM translator</a:t>
            </a:r>
            <a:r>
              <a:rPr lang="en-US" sz="2000" dirty="0">
                <a:latin typeface="Times New Roman"/>
                <a:cs typeface="Times New Roman"/>
              </a:rPr>
              <a:t>, one must be familiar with:</a:t>
            </a:r>
          </a:p>
          <a:p>
            <a:pPr marL="233363" indent="-233363">
              <a:spcBef>
                <a:spcPts val="6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The source language (VM commands)</a:t>
            </a:r>
          </a:p>
          <a:p>
            <a:pPr marL="233363" indent="-233363">
              <a:spcBef>
                <a:spcPts val="6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The target language   (Hack assembly language)</a:t>
            </a:r>
          </a:p>
        </p:txBody>
      </p:sp>
      <p:sp>
        <p:nvSpPr>
          <p:cNvPr id="21" name="Rectangle 5"/>
          <p:cNvSpPr txBox="1">
            <a:spLocks noChangeArrowheads="1"/>
          </p:cNvSpPr>
          <p:nvPr/>
        </p:nvSpPr>
        <p:spPr bwMode="auto">
          <a:xfrm>
            <a:off x="3164703" y="2875868"/>
            <a:ext cx="1573139" cy="107458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Char char="l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75000"/>
              <a:buFont typeface="Wingdings" charset="0"/>
              <a:buChar char="q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ClrTx/>
              <a:buNone/>
              <a:defRPr/>
            </a:pPr>
            <a:r>
              <a:rPr lang="en-US" sz="1400" dirty="0">
                <a:latin typeface="Times New Roman"/>
                <a:cs typeface="Times New Roman"/>
              </a:rPr>
              <a:t>Each VM command is translated into several assembly instructions</a:t>
            </a: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5077314" y="1306098"/>
            <a:ext cx="1968662" cy="232813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82800" rIns="93600" bIns="82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 eaLnBrk="1" hangingPunct="1">
              <a:spcBef>
                <a:spcPts val="300"/>
              </a:spcBef>
              <a:defRPr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Consolas" charset="0"/>
                <a:cs typeface="Consolas" charset="0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nsolas" charset="0"/>
                <a:cs typeface="Consolas" charset="0"/>
              </a:rPr>
              <a:t>/ push constant 2</a:t>
            </a:r>
          </a:p>
          <a:p>
            <a:pPr algn="just" eaLnBrk="1" hangingPunct="1">
              <a:spcBef>
                <a:spcPts val="300"/>
              </a:spcBef>
              <a:defRPr/>
            </a:pPr>
            <a:r>
              <a:rPr lang="en-US" sz="1200" dirty="0">
                <a:latin typeface="Consolas" charset="0"/>
                <a:cs typeface="Consolas" charset="0"/>
              </a:rPr>
              <a:t>@2</a:t>
            </a:r>
          </a:p>
          <a:p>
            <a:pPr algn="just" eaLnBrk="1" hangingPunct="1">
              <a:spcBef>
                <a:spcPts val="300"/>
              </a:spcBef>
              <a:defRPr/>
            </a:pPr>
            <a:r>
              <a:rPr lang="en-US" sz="1200" dirty="0">
                <a:latin typeface="Consolas" charset="0"/>
                <a:cs typeface="Consolas" charset="0"/>
              </a:rPr>
              <a:t>D=A</a:t>
            </a:r>
          </a:p>
          <a:p>
            <a:pPr algn="just" eaLnBrk="1" hangingPunct="1">
              <a:spcBef>
                <a:spcPts val="300"/>
              </a:spcBef>
              <a:defRPr/>
            </a:pPr>
            <a:r>
              <a:rPr lang="en-US" sz="1200" dirty="0">
                <a:latin typeface="Consolas" charset="0"/>
                <a:cs typeface="Consolas" charset="0"/>
              </a:rPr>
              <a:t>@SP</a:t>
            </a:r>
          </a:p>
          <a:p>
            <a:pPr algn="just" eaLnBrk="1" hangingPunct="1">
              <a:spcBef>
                <a:spcPts val="300"/>
              </a:spcBef>
              <a:defRPr/>
            </a:pPr>
            <a:r>
              <a:rPr lang="en-US" sz="1200" dirty="0">
                <a:latin typeface="Consolas" charset="0"/>
                <a:cs typeface="Consolas" charset="0"/>
              </a:rPr>
              <a:t>A=M</a:t>
            </a:r>
          </a:p>
          <a:p>
            <a:pPr algn="just" eaLnBrk="1" hangingPunct="1">
              <a:spcBef>
                <a:spcPts val="300"/>
              </a:spcBef>
              <a:defRPr/>
            </a:pPr>
            <a:r>
              <a:rPr lang="en-US" sz="1200" dirty="0">
                <a:latin typeface="Consolas" charset="0"/>
                <a:cs typeface="Consolas" charset="0"/>
              </a:rPr>
              <a:t>M=D</a:t>
            </a:r>
          </a:p>
          <a:p>
            <a:pPr algn="just" eaLnBrk="1" hangingPunct="1">
              <a:spcBef>
                <a:spcPts val="300"/>
              </a:spcBef>
              <a:defRPr/>
            </a:pPr>
            <a:r>
              <a:rPr lang="en-US" sz="1200" dirty="0">
                <a:latin typeface="Consolas" charset="0"/>
                <a:cs typeface="Consolas" charset="0"/>
              </a:rPr>
              <a:t>@SP</a:t>
            </a:r>
          </a:p>
          <a:p>
            <a:pPr algn="just" eaLnBrk="1" hangingPunct="1">
              <a:spcBef>
                <a:spcPts val="300"/>
              </a:spcBef>
              <a:defRPr/>
            </a:pPr>
            <a:r>
              <a:rPr lang="en-US" sz="1200" dirty="0">
                <a:latin typeface="Consolas" charset="0"/>
                <a:cs typeface="Consolas" charset="0"/>
              </a:rPr>
              <a:t>M=M+1</a:t>
            </a:r>
          </a:p>
          <a:p>
            <a:pPr algn="just" eaLnBrk="1" hangingPunct="1">
              <a:spcBef>
                <a:spcPts val="300"/>
              </a:spcBef>
              <a:defRPr/>
            </a:pPr>
            <a:r>
              <a:rPr lang="en-US" sz="1200" dirty="0">
                <a:solidFill>
                  <a:srgbClr val="008000"/>
                </a:solidFill>
                <a:latin typeface="Consolas" charset="0"/>
                <a:cs typeface="Consolas" charset="0"/>
              </a:rPr>
              <a:t>// push local 0</a:t>
            </a:r>
          </a:p>
          <a:p>
            <a:pPr algn="just" eaLnBrk="1" hangingPunct="1">
              <a:spcBef>
                <a:spcPts val="300"/>
              </a:spcBef>
              <a:defRPr/>
            </a:pPr>
            <a:r>
              <a:rPr lang="en-US" sz="1200" dirty="0">
                <a:latin typeface="Consolas" charset="0"/>
                <a:cs typeface="Consolas" charset="0"/>
              </a:rPr>
              <a:t>...</a:t>
            </a:r>
          </a:p>
        </p:txBody>
      </p:sp>
      <p:sp>
        <p:nvSpPr>
          <p:cNvPr id="4" name="AutoShape 8">
            <a:extLst>
              <a:ext uri="{FF2B5EF4-FFF2-40B4-BE49-F238E27FC236}">
                <a16:creationId xmlns:a16="http://schemas.microsoft.com/office/drawing/2014/main" id="{2CBD9DE1-0D3C-E58C-CFC6-88CD416854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764" y="2105101"/>
            <a:ext cx="1357838" cy="770767"/>
          </a:xfrm>
          <a:prstGeom prst="rightArrow">
            <a:avLst>
              <a:gd name="adj1" fmla="val 50000"/>
              <a:gd name="adj2" fmla="val 52273"/>
            </a:avLst>
          </a:prstGeom>
          <a:solidFill>
            <a:srgbClr val="9B000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cs typeface="+mn-cs"/>
              </a:rPr>
              <a:t>  Translation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F4D4F8-6DA9-080A-6788-1AB6841D8B6D}"/>
              </a:ext>
            </a:extLst>
          </p:cNvPr>
          <p:cNvSpPr txBox="1"/>
          <p:nvPr/>
        </p:nvSpPr>
        <p:spPr>
          <a:xfrm>
            <a:off x="979550" y="913897"/>
            <a:ext cx="18942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B78B7D-E94B-56DE-72E0-A3F01A079FBE}"/>
              </a:ext>
            </a:extLst>
          </p:cNvPr>
          <p:cNvSpPr txBox="1"/>
          <p:nvPr/>
        </p:nvSpPr>
        <p:spPr>
          <a:xfrm>
            <a:off x="4999102" y="895033"/>
            <a:ext cx="18942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code</a:t>
            </a:r>
          </a:p>
        </p:txBody>
      </p:sp>
    </p:spTree>
    <p:extLst>
      <p:ext uri="{BB962C8B-B14F-4D97-AF65-F5344CB8AC3E}">
        <p14:creationId xmlns:p14="http://schemas.microsoft.com/office/powerpoint/2010/main" val="331289476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picture</a:t>
            </a: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1018581" y="1337588"/>
            <a:ext cx="1788440" cy="223366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82800" rIns="93600" bIns="82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 eaLnBrk="1" hangingPunct="1">
              <a:spcBef>
                <a:spcPts val="300"/>
              </a:spcBef>
              <a:defRPr/>
            </a:pPr>
            <a:r>
              <a:rPr lang="en-US" sz="1200" dirty="0">
                <a:latin typeface="Consolas" charset="0"/>
                <a:cs typeface="Consolas" charset="0"/>
              </a:rPr>
              <a:t>push constant 2</a:t>
            </a:r>
          </a:p>
          <a:p>
            <a:pPr algn="just" eaLnBrk="1" hangingPunct="1">
              <a:spcBef>
                <a:spcPts val="300"/>
              </a:spcBef>
              <a:defRPr/>
            </a:pPr>
            <a:r>
              <a:rPr lang="en-US" sz="1200" dirty="0">
                <a:latin typeface="Consolas" charset="0"/>
                <a:cs typeface="Consolas" charset="0"/>
              </a:rPr>
              <a:t>push local 0</a:t>
            </a:r>
          </a:p>
          <a:p>
            <a:pPr algn="just" eaLnBrk="1" hangingPunct="1">
              <a:spcBef>
                <a:spcPts val="300"/>
              </a:spcBef>
              <a:defRPr/>
            </a:pPr>
            <a:r>
              <a:rPr lang="en-US" sz="1200" dirty="0">
                <a:latin typeface="Consolas" charset="0"/>
                <a:cs typeface="Consolas" charset="0"/>
              </a:rPr>
              <a:t>sub</a:t>
            </a:r>
          </a:p>
          <a:p>
            <a:pPr algn="just" eaLnBrk="1" hangingPunct="1">
              <a:spcBef>
                <a:spcPts val="300"/>
              </a:spcBef>
              <a:defRPr/>
            </a:pPr>
            <a:r>
              <a:rPr lang="en-US" sz="1200" dirty="0">
                <a:latin typeface="Consolas" charset="0"/>
                <a:cs typeface="Consolas" charset="0"/>
              </a:rPr>
              <a:t>push local 1</a:t>
            </a:r>
          </a:p>
          <a:p>
            <a:pPr algn="just" eaLnBrk="1" hangingPunct="1">
              <a:spcBef>
                <a:spcPts val="300"/>
              </a:spcBef>
              <a:defRPr/>
            </a:pPr>
            <a:r>
              <a:rPr lang="en-US" sz="1200" dirty="0">
                <a:latin typeface="Consolas" charset="0"/>
                <a:cs typeface="Consolas" charset="0"/>
              </a:rPr>
              <a:t>push constant 5</a:t>
            </a:r>
          </a:p>
          <a:p>
            <a:pPr algn="just" eaLnBrk="1" hangingPunct="1">
              <a:spcBef>
                <a:spcPts val="300"/>
              </a:spcBef>
              <a:defRPr/>
            </a:pPr>
            <a:r>
              <a:rPr lang="en-US" sz="1200" dirty="0">
                <a:latin typeface="Consolas" charset="0"/>
                <a:cs typeface="Consolas" charset="0"/>
              </a:rPr>
              <a:t>add</a:t>
            </a:r>
          </a:p>
          <a:p>
            <a:pPr algn="just" eaLnBrk="1" hangingPunct="1">
              <a:spcBef>
                <a:spcPts val="300"/>
              </a:spcBef>
              <a:defRPr/>
            </a:pPr>
            <a:r>
              <a:rPr lang="en-US" sz="1200" dirty="0">
                <a:latin typeface="Consolas" charset="0"/>
                <a:cs typeface="Consolas" charset="0"/>
              </a:rPr>
              <a:t>sub</a:t>
            </a:r>
          </a:p>
          <a:p>
            <a:pPr algn="just" eaLnBrk="1" hangingPunct="1">
              <a:spcBef>
                <a:spcPts val="300"/>
              </a:spcBef>
              <a:defRPr/>
            </a:pPr>
            <a:r>
              <a:rPr lang="en-US" sz="1200" dirty="0">
                <a:latin typeface="Consolas" charset="0"/>
                <a:cs typeface="Consolas" charset="0"/>
              </a:rPr>
              <a:t>pop local 2</a:t>
            </a:r>
          </a:p>
          <a:p>
            <a:pPr algn="just" eaLnBrk="1" hangingPunct="1">
              <a:spcBef>
                <a:spcPts val="300"/>
              </a:spcBef>
              <a:defRPr/>
            </a:pPr>
            <a:r>
              <a:rPr lang="en-US" sz="1200" dirty="0">
                <a:latin typeface="Consolas" charset="0"/>
                <a:cs typeface="Consolas" charset="0"/>
              </a:rPr>
              <a:t>...</a:t>
            </a:r>
          </a:p>
          <a:p>
            <a:pPr algn="just" eaLnBrk="1" hangingPunct="1">
              <a:spcBef>
                <a:spcPts val="300"/>
              </a:spcBef>
              <a:defRPr/>
            </a:pPr>
            <a:endParaRPr lang="en-US" sz="1200" dirty="0">
              <a:latin typeface="Consolas" charset="0"/>
              <a:cs typeface="Consolas" charset="0"/>
            </a:endParaRPr>
          </a:p>
        </p:txBody>
      </p:sp>
      <p:sp>
        <p:nvSpPr>
          <p:cNvPr id="20" name="Rectangle 5"/>
          <p:cNvSpPr txBox="1">
            <a:spLocks noChangeArrowheads="1"/>
          </p:cNvSpPr>
          <p:nvPr/>
        </p:nvSpPr>
        <p:spPr bwMode="auto">
          <a:xfrm>
            <a:off x="1070784" y="4281878"/>
            <a:ext cx="7007931" cy="167832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Char char="l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75000"/>
              <a:buFont typeface="Wingdings" charset="0"/>
              <a:buChar char="q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None/>
              <a:defRPr/>
            </a:pPr>
            <a:r>
              <a:rPr lang="en-US" sz="2000" u="sng" dirty="0">
                <a:latin typeface="Times New Roman"/>
                <a:cs typeface="Times New Roman"/>
              </a:rPr>
              <a:t>To write a VM translator</a:t>
            </a:r>
            <a:r>
              <a:rPr lang="en-US" sz="2000" dirty="0">
                <a:latin typeface="Times New Roman"/>
                <a:cs typeface="Times New Roman"/>
              </a:rPr>
              <a:t>, one must be familiar with:</a:t>
            </a:r>
          </a:p>
          <a:p>
            <a:pPr marL="233363" indent="-233363">
              <a:spcBef>
                <a:spcPts val="6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The source language (VM commands)</a:t>
            </a:r>
          </a:p>
          <a:p>
            <a:pPr marL="233363" indent="-233363">
              <a:spcBef>
                <a:spcPts val="6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The target language   (Hack assembly language)</a:t>
            </a:r>
          </a:p>
          <a:p>
            <a:pPr marL="233363" indent="-233363">
              <a:spcBef>
                <a:spcPts val="6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How to map the VM stack and memory segments on the target platform in a standard (agreed-upon) way.</a:t>
            </a:r>
          </a:p>
        </p:txBody>
      </p:sp>
      <p:sp>
        <p:nvSpPr>
          <p:cNvPr id="21" name="Rectangle 5"/>
          <p:cNvSpPr txBox="1">
            <a:spLocks noChangeArrowheads="1"/>
          </p:cNvSpPr>
          <p:nvPr/>
        </p:nvSpPr>
        <p:spPr bwMode="auto">
          <a:xfrm>
            <a:off x="3164703" y="2875868"/>
            <a:ext cx="1573139" cy="107458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Char char="l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75000"/>
              <a:buFont typeface="Wingdings" charset="0"/>
              <a:buChar char="q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buClrTx/>
              <a:buNone/>
              <a:defRPr/>
            </a:pPr>
            <a:r>
              <a:rPr lang="en-US" sz="1400" dirty="0">
                <a:latin typeface="Times New Roman"/>
                <a:cs typeface="Times New Roman"/>
              </a:rPr>
              <a:t>Each VM command is translated into several assembly instructions</a:t>
            </a: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5077314" y="1306098"/>
            <a:ext cx="1968662" cy="232813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82800" rIns="93600" bIns="82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 eaLnBrk="1" hangingPunct="1">
              <a:spcBef>
                <a:spcPts val="300"/>
              </a:spcBef>
              <a:defRPr/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Consolas" charset="0"/>
                <a:cs typeface="Consolas" charset="0"/>
              </a:rPr>
              <a:t>/</a:t>
            </a:r>
            <a:r>
              <a:rPr lang="en-US" sz="1200" dirty="0">
                <a:solidFill>
                  <a:srgbClr val="008000"/>
                </a:solidFill>
                <a:latin typeface="Consolas" charset="0"/>
                <a:cs typeface="Consolas" charset="0"/>
              </a:rPr>
              <a:t>/ push constant 2</a:t>
            </a:r>
          </a:p>
          <a:p>
            <a:pPr algn="just" eaLnBrk="1" hangingPunct="1">
              <a:spcBef>
                <a:spcPts val="300"/>
              </a:spcBef>
              <a:defRPr/>
            </a:pPr>
            <a:r>
              <a:rPr lang="en-US" sz="1200" dirty="0">
                <a:latin typeface="Consolas" charset="0"/>
                <a:cs typeface="Consolas" charset="0"/>
              </a:rPr>
              <a:t>@2</a:t>
            </a:r>
          </a:p>
          <a:p>
            <a:pPr algn="just" eaLnBrk="1" hangingPunct="1">
              <a:spcBef>
                <a:spcPts val="300"/>
              </a:spcBef>
              <a:defRPr/>
            </a:pPr>
            <a:r>
              <a:rPr lang="en-US" sz="1200" dirty="0">
                <a:latin typeface="Consolas" charset="0"/>
                <a:cs typeface="Consolas" charset="0"/>
              </a:rPr>
              <a:t>D=A</a:t>
            </a:r>
          </a:p>
          <a:p>
            <a:pPr algn="just" eaLnBrk="1" hangingPunct="1">
              <a:spcBef>
                <a:spcPts val="300"/>
              </a:spcBef>
              <a:defRPr/>
            </a:pPr>
            <a:r>
              <a:rPr lang="en-US" sz="1200" dirty="0">
                <a:latin typeface="Consolas" charset="0"/>
                <a:cs typeface="Consolas" charset="0"/>
              </a:rPr>
              <a:t>@SP</a:t>
            </a:r>
          </a:p>
          <a:p>
            <a:pPr algn="just" eaLnBrk="1" hangingPunct="1">
              <a:spcBef>
                <a:spcPts val="300"/>
              </a:spcBef>
              <a:defRPr/>
            </a:pPr>
            <a:r>
              <a:rPr lang="en-US" sz="1200" dirty="0">
                <a:latin typeface="Consolas" charset="0"/>
                <a:cs typeface="Consolas" charset="0"/>
              </a:rPr>
              <a:t>A=M</a:t>
            </a:r>
          </a:p>
          <a:p>
            <a:pPr algn="just" eaLnBrk="1" hangingPunct="1">
              <a:spcBef>
                <a:spcPts val="300"/>
              </a:spcBef>
              <a:defRPr/>
            </a:pPr>
            <a:r>
              <a:rPr lang="en-US" sz="1200" dirty="0">
                <a:latin typeface="Consolas" charset="0"/>
                <a:cs typeface="Consolas" charset="0"/>
              </a:rPr>
              <a:t>M=D</a:t>
            </a:r>
          </a:p>
          <a:p>
            <a:pPr algn="just" eaLnBrk="1" hangingPunct="1">
              <a:spcBef>
                <a:spcPts val="300"/>
              </a:spcBef>
              <a:defRPr/>
            </a:pPr>
            <a:r>
              <a:rPr lang="en-US" sz="1200" dirty="0">
                <a:latin typeface="Consolas" charset="0"/>
                <a:cs typeface="Consolas" charset="0"/>
              </a:rPr>
              <a:t>@SP</a:t>
            </a:r>
          </a:p>
          <a:p>
            <a:pPr algn="just" eaLnBrk="1" hangingPunct="1">
              <a:spcBef>
                <a:spcPts val="300"/>
              </a:spcBef>
              <a:defRPr/>
            </a:pPr>
            <a:r>
              <a:rPr lang="en-US" sz="1200" dirty="0">
                <a:latin typeface="Consolas" charset="0"/>
                <a:cs typeface="Consolas" charset="0"/>
              </a:rPr>
              <a:t>M=M+1</a:t>
            </a:r>
          </a:p>
          <a:p>
            <a:pPr algn="just" eaLnBrk="1" hangingPunct="1">
              <a:spcBef>
                <a:spcPts val="300"/>
              </a:spcBef>
              <a:defRPr/>
            </a:pPr>
            <a:r>
              <a:rPr lang="en-US" sz="1200" dirty="0">
                <a:solidFill>
                  <a:srgbClr val="008000"/>
                </a:solidFill>
                <a:latin typeface="Consolas" charset="0"/>
                <a:cs typeface="Consolas" charset="0"/>
              </a:rPr>
              <a:t>// push local 0</a:t>
            </a:r>
          </a:p>
          <a:p>
            <a:pPr algn="just" eaLnBrk="1" hangingPunct="1">
              <a:spcBef>
                <a:spcPts val="300"/>
              </a:spcBef>
              <a:defRPr/>
            </a:pPr>
            <a:r>
              <a:rPr lang="en-US" sz="1200" dirty="0">
                <a:latin typeface="Consolas" charset="0"/>
                <a:cs typeface="Consolas" charset="0"/>
              </a:rPr>
              <a:t>...</a:t>
            </a:r>
          </a:p>
        </p:txBody>
      </p:sp>
      <p:sp>
        <p:nvSpPr>
          <p:cNvPr id="4" name="AutoShape 8">
            <a:extLst>
              <a:ext uri="{FF2B5EF4-FFF2-40B4-BE49-F238E27FC236}">
                <a16:creationId xmlns:a16="http://schemas.microsoft.com/office/drawing/2014/main" id="{2CBD9DE1-0D3C-E58C-CFC6-88CD416854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764" y="2105101"/>
            <a:ext cx="1357838" cy="770767"/>
          </a:xfrm>
          <a:prstGeom prst="rightArrow">
            <a:avLst>
              <a:gd name="adj1" fmla="val 50000"/>
              <a:gd name="adj2" fmla="val 52273"/>
            </a:avLst>
          </a:prstGeom>
          <a:solidFill>
            <a:srgbClr val="9B000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cs typeface="+mn-cs"/>
              </a:rPr>
              <a:t>  Translation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F4D4F8-6DA9-080A-6788-1AB6841D8B6D}"/>
              </a:ext>
            </a:extLst>
          </p:cNvPr>
          <p:cNvSpPr txBox="1"/>
          <p:nvPr/>
        </p:nvSpPr>
        <p:spPr>
          <a:xfrm>
            <a:off x="979550" y="913897"/>
            <a:ext cx="18942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B78B7D-E94B-56DE-72E0-A3F01A079FBE}"/>
              </a:ext>
            </a:extLst>
          </p:cNvPr>
          <p:cNvSpPr txBox="1"/>
          <p:nvPr/>
        </p:nvSpPr>
        <p:spPr>
          <a:xfrm>
            <a:off x="4999102" y="895033"/>
            <a:ext cx="18942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code</a:t>
            </a: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BCDAF4F3-DDA7-5D26-C1AF-5A47A0953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5475627"/>
            <a:ext cx="457200" cy="304800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651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VM mapping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4582" y="1153353"/>
            <a:ext cx="78756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u="sng" dirty="0">
                <a:latin typeface="Times New Roman"/>
                <a:cs typeface="Times New Roman"/>
              </a:rPr>
              <a:t>The challenge</a:t>
            </a:r>
          </a:p>
          <a:p>
            <a:pPr marL="266700" indent="-26670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You propose (to the world) a new VM model / language</a:t>
            </a:r>
          </a:p>
          <a:p>
            <a:pPr marL="266700" indent="-26670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Developers can then map the VM’s stack and memory segments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on target platforms in several different ways</a:t>
            </a:r>
          </a:p>
          <a:p>
            <a:pPr marL="266700" indent="-26670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This can lead to incompatible VM implementations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B405A7-A3AE-E8F5-75EC-A6749F3AD3DA}"/>
              </a:ext>
            </a:extLst>
          </p:cNvPr>
          <p:cNvSpPr txBox="1"/>
          <p:nvPr/>
        </p:nvSpPr>
        <p:spPr>
          <a:xfrm>
            <a:off x="838201" y="3259553"/>
            <a:ext cx="59782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u="sng" dirty="0">
                <a:latin typeface="Times New Roman"/>
                <a:cs typeface="Times New Roman"/>
              </a:rPr>
              <a:t>The solution: Standard VM mapping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Times New Roman"/>
                <a:cs typeface="Times New Roman"/>
              </a:rPr>
              <a:t>Specifies how to map the VM’s stack and memory segments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on the target platform in an </a:t>
            </a:r>
            <a:r>
              <a:rPr lang="en-US" i="1" dirty="0">
                <a:latin typeface="Times New Roman"/>
                <a:cs typeface="Times New Roman"/>
              </a:rPr>
              <a:t>agreed-upon way</a:t>
            </a:r>
          </a:p>
          <a:p>
            <a:pPr lvl="1">
              <a:spcBef>
                <a:spcPts val="1200"/>
              </a:spcBef>
              <a:buSzPct val="60000"/>
            </a:pP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0760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VM mapping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8201" y="3259553"/>
            <a:ext cx="597823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u="sng" dirty="0">
                <a:latin typeface="Times New Roman"/>
                <a:cs typeface="Times New Roman"/>
              </a:rPr>
              <a:t>The solution: Standard VM mapping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Times New Roman"/>
                <a:cs typeface="Times New Roman"/>
              </a:rPr>
              <a:t>Specifies how to map the VM’s stack and memory segments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on the target platform in an </a:t>
            </a:r>
            <a:r>
              <a:rPr lang="en-US" i="1" dirty="0">
                <a:latin typeface="Times New Roman"/>
                <a:cs typeface="Times New Roman"/>
              </a:rPr>
              <a:t>agreed-upon way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Times New Roman"/>
                <a:cs typeface="Times New Roman"/>
              </a:rPr>
              <a:t>Benefits: Compatibility with…</a:t>
            </a:r>
          </a:p>
          <a:p>
            <a:pPr marL="233363" indent="-233363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Other software systems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(VM emulator, OS, …)</a:t>
            </a:r>
          </a:p>
          <a:p>
            <a:pPr marL="233363" indent="-233363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Test files</a:t>
            </a:r>
          </a:p>
          <a:p>
            <a:pPr lvl="1">
              <a:spcBef>
                <a:spcPts val="1200"/>
              </a:spcBef>
              <a:buSzPct val="60000"/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BD89F1-A1B3-6834-126E-0CA86DA0DE19}"/>
              </a:ext>
            </a:extLst>
          </p:cNvPr>
          <p:cNvSpPr txBox="1"/>
          <p:nvPr/>
        </p:nvSpPr>
        <p:spPr>
          <a:xfrm>
            <a:off x="3446970" y="5156380"/>
            <a:ext cx="1746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conform to that standard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A9B930D-8D09-7B0A-D574-3C0958675C42}"/>
              </a:ext>
            </a:extLst>
          </p:cNvPr>
          <p:cNvSpPr/>
          <p:nvPr/>
        </p:nvSpPr>
        <p:spPr>
          <a:xfrm>
            <a:off x="3446970" y="4925085"/>
            <a:ext cx="253154" cy="952538"/>
          </a:xfrm>
          <a:prstGeom prst="rightBrace">
            <a:avLst>
              <a:gd name="adj1" fmla="val 46433"/>
              <a:gd name="adj2" fmla="val 51289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CEBC1D-BCBF-5E90-3590-A159779DA94F}"/>
              </a:ext>
            </a:extLst>
          </p:cNvPr>
          <p:cNvSpPr txBox="1"/>
          <p:nvPr/>
        </p:nvSpPr>
        <p:spPr>
          <a:xfrm>
            <a:off x="804582" y="1153353"/>
            <a:ext cx="78756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u="sng" dirty="0">
                <a:latin typeface="Times New Roman"/>
                <a:cs typeface="Times New Roman"/>
              </a:rPr>
              <a:t>The challenge</a:t>
            </a:r>
          </a:p>
          <a:p>
            <a:pPr marL="266700" indent="-26670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You propose (to the world) a new VM model / language</a:t>
            </a:r>
          </a:p>
          <a:p>
            <a:pPr marL="266700" indent="-26670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Developers can then map the VM’s stack and memory segments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on target platforms in several different ways</a:t>
            </a:r>
          </a:p>
          <a:p>
            <a:pPr marL="266700" indent="-26670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This can lead to incompatible VM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253266591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VM mapping on the Hack platform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6059" t="18672" r="62749" b="38780"/>
          <a:stretch/>
        </p:blipFill>
        <p:spPr>
          <a:xfrm>
            <a:off x="485954" y="1144602"/>
            <a:ext cx="1920701" cy="52993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7166" y="884846"/>
            <a:ext cx="1436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latin typeface="Times New Roman"/>
                <a:cs typeface="Times New Roman"/>
              </a:rPr>
              <a:t>Hack RAM</a:t>
            </a:r>
          </a:p>
        </p:txBody>
      </p:sp>
      <p:sp>
        <p:nvSpPr>
          <p:cNvPr id="5" name="Rectangle 4"/>
          <p:cNvSpPr/>
          <p:nvPr/>
        </p:nvSpPr>
        <p:spPr>
          <a:xfrm>
            <a:off x="1529938" y="1230089"/>
            <a:ext cx="1149953" cy="5060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81260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VM mapping on the Hack platform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6059" t="18672" r="62749" b="38780"/>
          <a:stretch/>
        </p:blipFill>
        <p:spPr>
          <a:xfrm>
            <a:off x="485954" y="1144602"/>
            <a:ext cx="1920701" cy="529931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48789" y="1230143"/>
            <a:ext cx="460242" cy="4782848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7166" y="884846"/>
            <a:ext cx="1436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latin typeface="Times New Roman"/>
                <a:cs typeface="Times New Roman"/>
              </a:rPr>
              <a:t>Hack 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56411" y="1371559"/>
            <a:ext cx="6832382" cy="4285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200" u="sng" dirty="0">
                <a:latin typeface="Consolas"/>
                <a:cs typeface="Consolas"/>
              </a:rPr>
              <a:t>local</a:t>
            </a:r>
            <a:r>
              <a:rPr lang="en-US" sz="1600" u="sng" dirty="0">
                <a:latin typeface="Times New Roman"/>
                <a:cs typeface="Times New Roman"/>
              </a:rPr>
              <a:t>, </a:t>
            </a:r>
            <a:r>
              <a:rPr lang="en-US" sz="1200" u="sng" dirty="0">
                <a:latin typeface="Consolas"/>
                <a:cs typeface="Consolas"/>
              </a:rPr>
              <a:t>argument</a:t>
            </a:r>
            <a:r>
              <a:rPr lang="en-US" sz="1600" u="sng" dirty="0">
                <a:latin typeface="Times New Roman"/>
                <a:cs typeface="Times New Roman"/>
              </a:rPr>
              <a:t>, </a:t>
            </a:r>
            <a:r>
              <a:rPr lang="en-US" sz="1200" u="sng" dirty="0">
                <a:latin typeface="Consolas"/>
                <a:cs typeface="Consolas"/>
              </a:rPr>
              <a:t>this</a:t>
            </a:r>
            <a:r>
              <a:rPr lang="en-US" sz="1600" u="sng" dirty="0">
                <a:latin typeface="Times New Roman"/>
                <a:cs typeface="Times New Roman"/>
              </a:rPr>
              <a:t>, </a:t>
            </a:r>
            <a:r>
              <a:rPr lang="en-US" sz="1200" u="sng" dirty="0">
                <a:latin typeface="Consolas"/>
                <a:cs typeface="Consolas"/>
              </a:rPr>
              <a:t>that</a:t>
            </a:r>
            <a:r>
              <a:rPr lang="en-US" sz="1600" u="sng" dirty="0">
                <a:latin typeface="Times New Roman"/>
                <a:cs typeface="Times New Roman"/>
              </a:rPr>
              <a:t>:</a:t>
            </a:r>
            <a:br>
              <a:rPr lang="en-US" sz="1600" dirty="0">
                <a:latin typeface="Times New Roman"/>
                <a:cs typeface="Times New Roman"/>
              </a:rPr>
            </a:br>
            <a:r>
              <a:rPr lang="en-US" sz="1600" dirty="0">
                <a:latin typeface="Times New Roman"/>
                <a:cs typeface="Times New Roman"/>
              </a:rPr>
              <a:t>               allocated dynamically to the </a:t>
            </a:r>
            <a:r>
              <a:rPr lang="en-US" sz="1200" dirty="0">
                <a:latin typeface="Consolas"/>
                <a:cs typeface="Consolas"/>
              </a:rPr>
              <a:t>RAM</a:t>
            </a:r>
            <a:r>
              <a:rPr lang="en-US" sz="1600" dirty="0">
                <a:latin typeface="Times New Roman"/>
                <a:cs typeface="Times New Roman"/>
              </a:rPr>
              <a:t> (in project 8).</a:t>
            </a:r>
            <a:br>
              <a:rPr lang="en-US" sz="1600" dirty="0">
                <a:latin typeface="Times New Roman"/>
                <a:cs typeface="Times New Roman"/>
              </a:rPr>
            </a:br>
            <a:r>
              <a:rPr lang="en-US" sz="1600" dirty="0">
                <a:latin typeface="Times New Roman"/>
                <a:cs typeface="Times New Roman"/>
              </a:rPr>
              <a:t>               The base addresses of these allocations are kept</a:t>
            </a:r>
            <a:br>
              <a:rPr lang="en-US" sz="1600" dirty="0">
                <a:latin typeface="Times New Roman"/>
                <a:cs typeface="Times New Roman"/>
              </a:rPr>
            </a:br>
            <a:r>
              <a:rPr lang="en-US" sz="1600" dirty="0">
                <a:latin typeface="Times New Roman"/>
                <a:cs typeface="Times New Roman"/>
              </a:rPr>
              <a:t>               in the segment pointers </a:t>
            </a:r>
            <a:r>
              <a:rPr lang="en-US" sz="1200" dirty="0">
                <a:latin typeface="Consolas"/>
                <a:cs typeface="Consolas"/>
              </a:rPr>
              <a:t>LCL</a:t>
            </a:r>
            <a:r>
              <a:rPr lang="en-US" sz="1600" dirty="0">
                <a:latin typeface="Times New Roman"/>
                <a:cs typeface="Times New Roman"/>
              </a:rPr>
              <a:t>, </a:t>
            </a:r>
            <a:r>
              <a:rPr lang="en-US" sz="1200" dirty="0">
                <a:latin typeface="Consolas"/>
                <a:cs typeface="Consolas"/>
              </a:rPr>
              <a:t>ARG</a:t>
            </a:r>
            <a:r>
              <a:rPr lang="en-US" sz="1600" dirty="0">
                <a:latin typeface="Times New Roman"/>
                <a:cs typeface="Times New Roman"/>
              </a:rPr>
              <a:t>, </a:t>
            </a:r>
            <a:r>
              <a:rPr lang="en-US" sz="1200" dirty="0">
                <a:latin typeface="Consolas"/>
                <a:cs typeface="Consolas"/>
              </a:rPr>
              <a:t>THIS</a:t>
            </a:r>
            <a:r>
              <a:rPr lang="en-US" sz="1600" dirty="0">
                <a:latin typeface="Times New Roman"/>
                <a:cs typeface="Times New Roman"/>
              </a:rPr>
              <a:t>, </a:t>
            </a:r>
            <a:r>
              <a:rPr lang="en-US" sz="1200" dirty="0">
                <a:latin typeface="Consolas"/>
                <a:cs typeface="Consolas"/>
              </a:rPr>
              <a:t>THAT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/>
                <a:cs typeface="Consolas"/>
              </a:rPr>
              <a:t>         </a:t>
            </a:r>
            <a:r>
              <a:rPr lang="en-US" sz="1600" dirty="0">
                <a:latin typeface="Times New Roman"/>
                <a:cs typeface="Times New Roman"/>
              </a:rPr>
              <a:t>accessing </a:t>
            </a:r>
            <a:r>
              <a:rPr lang="en-US" sz="1600" i="1" dirty="0">
                <a:latin typeface="Times New Roman"/>
                <a:cs typeface="Times New Roman"/>
              </a:rPr>
              <a:t>segment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i="1" dirty="0">
                <a:latin typeface="Times New Roman"/>
                <a:cs typeface="Times New Roman"/>
              </a:rPr>
              <a:t>i</a:t>
            </a:r>
            <a:r>
              <a:rPr lang="en-US" sz="1600" dirty="0">
                <a:latin typeface="Times New Roman"/>
                <a:cs typeface="Times New Roman"/>
              </a:rPr>
              <a:t> should result in accessing</a:t>
            </a:r>
            <a:br>
              <a:rPr lang="en-US" sz="1600" dirty="0">
                <a:latin typeface="Times New Roman"/>
                <a:cs typeface="Times New Roman"/>
              </a:rPr>
            </a:br>
            <a:r>
              <a:rPr lang="en-US" sz="1600" dirty="0">
                <a:latin typeface="Times New Roman"/>
                <a:cs typeface="Times New Roman"/>
              </a:rPr>
              <a:t>               </a:t>
            </a: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RAM[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ea typeface="Arial Unicode MS" charset="0"/>
                <a:cs typeface="Times New Roman"/>
              </a:rPr>
              <a:t>segmentPointer</a:t>
            </a:r>
            <a:r>
              <a:rPr lang="en-US" sz="1400" dirty="0">
                <a:solidFill>
                  <a:srgbClr val="000000"/>
                </a:solidFill>
                <a:latin typeface="Times New Roman"/>
                <a:ea typeface="Arial Unicode MS" charset="0"/>
                <a:cs typeface="Times New Roman"/>
              </a:rPr>
              <a:t> + 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ea typeface="Arial Unicode MS" charset="0"/>
                <a:cs typeface="Times New Roman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]</a:t>
            </a:r>
          </a:p>
          <a:p>
            <a:pPr>
              <a:spcBef>
                <a:spcPts val="1200"/>
              </a:spcBef>
            </a:pPr>
            <a:r>
              <a:rPr lang="en-US" sz="1200" u="sng" dirty="0">
                <a:latin typeface="Consolas"/>
                <a:cs typeface="Consolas"/>
              </a:rPr>
              <a:t>constant</a:t>
            </a:r>
            <a:r>
              <a:rPr lang="en-US" sz="1600" u="sng" dirty="0">
                <a:latin typeface="Times New Roman"/>
                <a:cs typeface="Times New Roman"/>
              </a:rPr>
              <a:t>:</a:t>
            </a:r>
            <a:r>
              <a:rPr lang="en-US" sz="1600" dirty="0">
                <a:latin typeface="Times New Roman"/>
                <a:cs typeface="Times New Roman"/>
              </a:rPr>
              <a:t> accessing </a:t>
            </a:r>
            <a:r>
              <a:rPr lang="en-US" sz="1200" dirty="0">
                <a:latin typeface="Consolas"/>
                <a:cs typeface="Consolas"/>
              </a:rPr>
              <a:t>constant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i="1" dirty="0">
                <a:latin typeface="Times New Roman"/>
                <a:cs typeface="Times New Roman"/>
              </a:rPr>
              <a:t>i</a:t>
            </a:r>
            <a:r>
              <a:rPr lang="en-US" sz="1600" dirty="0">
                <a:latin typeface="Times New Roman"/>
                <a:cs typeface="Times New Roman"/>
              </a:rPr>
              <a:t> should result in supplying the constant </a:t>
            </a:r>
            <a:r>
              <a:rPr lang="en-US" sz="1600" i="1" dirty="0">
                <a:latin typeface="Times New Roman"/>
                <a:cs typeface="Times New Roman"/>
              </a:rPr>
              <a:t>i</a:t>
            </a:r>
          </a:p>
          <a:p>
            <a:pPr>
              <a:spcBef>
                <a:spcPts val="1200"/>
              </a:spcBef>
            </a:pPr>
            <a:r>
              <a:rPr lang="en-US" sz="1200" u="sng" dirty="0">
                <a:latin typeface="Consolas"/>
                <a:cs typeface="Consolas"/>
              </a:rPr>
              <a:t>static</a:t>
            </a:r>
            <a:r>
              <a:rPr lang="en-US" sz="1600" u="sng" dirty="0">
                <a:latin typeface="Times New Roman"/>
                <a:cs typeface="Times New Roman"/>
              </a:rPr>
              <a:t>:</a:t>
            </a:r>
            <a:r>
              <a:rPr lang="en-US" sz="1600" dirty="0">
                <a:latin typeface="Times New Roman"/>
                <a:cs typeface="Times New Roman"/>
              </a:rPr>
              <a:t>   accessing </a:t>
            </a:r>
            <a:r>
              <a:rPr lang="en-US" sz="1200" dirty="0">
                <a:latin typeface="Consolas"/>
                <a:cs typeface="Consolas"/>
              </a:rPr>
              <a:t>static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i="1" dirty="0">
                <a:latin typeface="Times New Roman"/>
                <a:cs typeface="Times New Roman"/>
              </a:rPr>
              <a:t>i</a:t>
            </a:r>
            <a:r>
              <a:rPr lang="en-US" sz="1600" dirty="0">
                <a:latin typeface="Times New Roman"/>
                <a:cs typeface="Times New Roman"/>
              </a:rPr>
              <a:t> within file </a:t>
            </a:r>
            <a:r>
              <a:rPr lang="en-US" sz="1200" dirty="0">
                <a:latin typeface="Consolas"/>
                <a:cs typeface="Consolas"/>
              </a:rPr>
              <a:t>Foo.vm</a:t>
            </a:r>
            <a:r>
              <a:rPr lang="en-US" sz="1600" dirty="0">
                <a:latin typeface="Times New Roman"/>
                <a:cs typeface="Times New Roman"/>
              </a:rPr>
              <a:t> should result in accessing</a:t>
            </a:r>
            <a:br>
              <a:rPr lang="en-US" sz="1600" dirty="0">
                <a:latin typeface="Times New Roman"/>
                <a:cs typeface="Times New Roman"/>
              </a:rPr>
            </a:br>
            <a:r>
              <a:rPr lang="en-US" sz="1600" dirty="0">
                <a:latin typeface="Times New Roman"/>
                <a:cs typeface="Times New Roman"/>
              </a:rPr>
              <a:t>               the assembly variable </a:t>
            </a:r>
            <a:r>
              <a:rPr lang="en-US" sz="1200" dirty="0">
                <a:latin typeface="Consolas"/>
                <a:cs typeface="Consolas"/>
              </a:rPr>
              <a:t>Foo.</a:t>
            </a:r>
            <a:r>
              <a:rPr lang="en-US" sz="1600" i="1" dirty="0">
                <a:latin typeface="Times New Roman"/>
                <a:cs typeface="Times New Roman"/>
              </a:rPr>
              <a:t>i</a:t>
            </a:r>
            <a:endParaRPr lang="en-US" sz="1600" dirty="0">
              <a:latin typeface="Times New Roman"/>
              <a:cs typeface="Times New Roman"/>
            </a:endParaRPr>
          </a:p>
          <a:p>
            <a:pPr>
              <a:spcBef>
                <a:spcPts val="1200"/>
              </a:spcBef>
            </a:pPr>
            <a:r>
              <a:rPr lang="en-US" sz="1200" u="sng" dirty="0">
                <a:latin typeface="Consolas"/>
                <a:cs typeface="Consolas"/>
              </a:rPr>
              <a:t>temp</a:t>
            </a:r>
            <a:r>
              <a:rPr lang="en-US" sz="1600" u="sng" dirty="0">
                <a:latin typeface="Times New Roman"/>
                <a:cs typeface="Times New Roman"/>
              </a:rPr>
              <a:t>:</a:t>
            </a:r>
            <a:r>
              <a:rPr lang="en-US" sz="1600" dirty="0">
                <a:latin typeface="Times New Roman"/>
                <a:cs typeface="Times New Roman"/>
              </a:rPr>
              <a:t>      fixed segment, mapped on </a:t>
            </a:r>
            <a:r>
              <a:rPr lang="en-US" sz="1200" dirty="0">
                <a:latin typeface="Consolas"/>
                <a:cs typeface="Consolas"/>
              </a:rPr>
              <a:t>RAM</a:t>
            </a:r>
            <a:r>
              <a:rPr lang="en-US" sz="1600" dirty="0">
                <a:latin typeface="Times New Roman"/>
                <a:cs typeface="Times New Roman"/>
              </a:rPr>
              <a:t> addresses 5-12.</a:t>
            </a:r>
          </a:p>
          <a:p>
            <a:r>
              <a:rPr lang="en-US" sz="1600" dirty="0">
                <a:latin typeface="Times New Roman"/>
                <a:cs typeface="Times New Roman"/>
              </a:rPr>
              <a:t>              accessing </a:t>
            </a:r>
            <a:r>
              <a:rPr lang="en-US" sz="1200" dirty="0">
                <a:latin typeface="Consolas"/>
                <a:cs typeface="Consolas"/>
              </a:rPr>
              <a:t>temp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i="1" dirty="0">
                <a:latin typeface="Times New Roman"/>
                <a:cs typeface="Times New Roman"/>
              </a:rPr>
              <a:t>i</a:t>
            </a:r>
            <a:r>
              <a:rPr lang="en-US" sz="1600" dirty="0">
                <a:latin typeface="Times New Roman"/>
                <a:cs typeface="Times New Roman"/>
              </a:rPr>
              <a:t> should result in accessing </a:t>
            </a:r>
            <a:r>
              <a:rPr lang="en-US" sz="1200" dirty="0">
                <a:latin typeface="Consolas"/>
                <a:cs typeface="Consolas"/>
              </a:rPr>
              <a:t>RAM[</a:t>
            </a:r>
            <a:r>
              <a:rPr lang="en-US" sz="1200" dirty="0">
                <a:latin typeface="Times New Roman"/>
                <a:cs typeface="Times New Roman"/>
              </a:rPr>
              <a:t>5 + </a:t>
            </a:r>
            <a:r>
              <a:rPr lang="en-US" sz="1600" i="1" dirty="0">
                <a:latin typeface="Times New Roman"/>
                <a:cs typeface="Times New Roman"/>
              </a:rPr>
              <a:t>i</a:t>
            </a:r>
            <a:r>
              <a:rPr lang="en-US" sz="1200" dirty="0">
                <a:latin typeface="Consolas"/>
                <a:cs typeface="Consolas"/>
              </a:rPr>
              <a:t>]</a:t>
            </a:r>
          </a:p>
          <a:p>
            <a:pPr>
              <a:spcBef>
                <a:spcPts val="1200"/>
              </a:spcBef>
            </a:pPr>
            <a:r>
              <a:rPr lang="en-US" sz="1200" u="sng" dirty="0">
                <a:latin typeface="Consolas"/>
                <a:cs typeface="Consolas"/>
              </a:rPr>
              <a:t>pointer</a:t>
            </a:r>
            <a:r>
              <a:rPr lang="en-US" sz="1600" u="sng" dirty="0">
                <a:latin typeface="Times New Roman"/>
                <a:cs typeface="Times New Roman"/>
              </a:rPr>
              <a:t>:</a:t>
            </a:r>
            <a:r>
              <a:rPr lang="en-US" sz="1600" dirty="0">
                <a:latin typeface="Times New Roman"/>
                <a:cs typeface="Times New Roman"/>
              </a:rPr>
              <a:t> fixed segment, mapped on </a:t>
            </a:r>
            <a:r>
              <a:rPr lang="en-US" sz="1200" dirty="0">
                <a:latin typeface="Consolas"/>
                <a:cs typeface="Consolas"/>
              </a:rPr>
              <a:t>RAM</a:t>
            </a:r>
            <a:r>
              <a:rPr lang="en-US" sz="1600" dirty="0">
                <a:latin typeface="Times New Roman"/>
                <a:cs typeface="Times New Roman"/>
              </a:rPr>
              <a:t> addresses 3-4.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/>
                <a:cs typeface="Times New Roman"/>
              </a:rPr>
              <a:t>               accessing </a:t>
            </a:r>
            <a:r>
              <a:rPr lang="en-US" sz="1200" dirty="0">
                <a:latin typeface="Consolas"/>
                <a:cs typeface="Consolas"/>
              </a:rPr>
              <a:t>pointer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0</a:t>
            </a:r>
            <a:r>
              <a:rPr lang="en-US" sz="1600" dirty="0">
                <a:latin typeface="Times New Roman"/>
                <a:cs typeface="Times New Roman"/>
              </a:rPr>
              <a:t> should result in accessing </a:t>
            </a:r>
            <a:r>
              <a:rPr lang="en-US" sz="1200" dirty="0">
                <a:latin typeface="Consolas"/>
                <a:cs typeface="Consolas"/>
              </a:rPr>
              <a:t>THIS</a:t>
            </a:r>
            <a:br>
              <a:rPr lang="en-US" sz="1600" dirty="0">
                <a:latin typeface="Times New Roman"/>
                <a:cs typeface="Times New Roman"/>
              </a:rPr>
            </a:br>
            <a:r>
              <a:rPr lang="en-US" sz="1600" dirty="0">
                <a:latin typeface="Times New Roman"/>
                <a:cs typeface="Times New Roman"/>
              </a:rPr>
              <a:t>               accessing </a:t>
            </a:r>
            <a:r>
              <a:rPr lang="en-US" sz="1200" dirty="0">
                <a:latin typeface="Consolas"/>
                <a:cs typeface="Consolas"/>
              </a:rPr>
              <a:t>pointer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onsolas"/>
                <a:cs typeface="Consolas"/>
              </a:rPr>
              <a:t>1</a:t>
            </a:r>
            <a:r>
              <a:rPr lang="en-US" sz="1600" dirty="0">
                <a:latin typeface="Times New Roman"/>
                <a:cs typeface="Times New Roman"/>
              </a:rPr>
              <a:t> should result in accessing </a:t>
            </a:r>
            <a:r>
              <a:rPr lang="en-US" sz="1200" dirty="0">
                <a:latin typeface="Consolas"/>
                <a:cs typeface="Consolas"/>
              </a:rPr>
              <a:t>THAT</a:t>
            </a:r>
          </a:p>
        </p:txBody>
      </p:sp>
    </p:spTree>
    <p:extLst>
      <p:ext uri="{BB962C8B-B14F-4D97-AF65-F5344CB8AC3E}">
        <p14:creationId xmlns:p14="http://schemas.microsoft.com/office/powerpoint/2010/main" val="292461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VM mapping on the Hack platform</a:t>
            </a:r>
          </a:p>
        </p:txBody>
      </p:sp>
      <p:sp>
        <p:nvSpPr>
          <p:cNvPr id="3" name="Rectangle 2"/>
          <p:cNvSpPr/>
          <p:nvPr/>
        </p:nvSpPr>
        <p:spPr>
          <a:xfrm>
            <a:off x="125948" y="4334959"/>
            <a:ext cx="2078137" cy="1878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16059" t="18672" r="62749" b="38780"/>
          <a:stretch/>
        </p:blipFill>
        <p:spPr>
          <a:xfrm>
            <a:off x="485954" y="1144602"/>
            <a:ext cx="1920701" cy="529931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48789" y="1230143"/>
            <a:ext cx="460242" cy="4782848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7166" y="884846"/>
            <a:ext cx="1436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latin typeface="Times New Roman"/>
                <a:cs typeface="Times New Roman"/>
              </a:rPr>
              <a:t>Hack 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2D631E-B8A5-4855-CEA7-7086774B77E5}"/>
              </a:ext>
            </a:extLst>
          </p:cNvPr>
          <p:cNvSpPr txBox="1"/>
          <p:nvPr/>
        </p:nvSpPr>
        <p:spPr>
          <a:xfrm>
            <a:off x="2298545" y="1090659"/>
            <a:ext cx="6527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Times New Roman"/>
                <a:cs typeface="Times New Roman"/>
              </a:rPr>
              <a:t>The assembly code generated by a VM translator that conforms to the standard mapping should</a:t>
            </a:r>
            <a:r>
              <a:rPr lang="he-IL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use the following variable symbols: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ABA8E-525F-A312-F307-90045FA6A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395" y="1779975"/>
            <a:ext cx="6258281" cy="308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59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 I: Lecture plan</a:t>
            </a:r>
            <a:endParaRPr lang="en-US" sz="1800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276783" y="1208992"/>
            <a:ext cx="4603156" cy="4159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Overview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VM Language: Abstraction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VM Language: Implementation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VM Emulator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Standard Mapping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VM Translator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Project 7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Perspective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1048183" y="3952958"/>
            <a:ext cx="457200" cy="304800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779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language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3C589346-37C0-A04E-AF9F-47AE1DA765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662" y="1054745"/>
            <a:ext cx="3915040" cy="530248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08000" rIns="9360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/** Represents a 2D point.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he-IL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File name: Point.jack. */</a:t>
            </a:r>
          </a:p>
          <a:p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class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Point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</a:rPr>
              <a:t>   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// The coordinates of this point</a:t>
            </a:r>
          </a:p>
          <a:p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   field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x,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y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</a:rPr>
              <a:t>   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// The number of Point objects constructed so far:</a:t>
            </a:r>
          </a:p>
          <a:p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   static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pointCount;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</a:rPr>
              <a:t>   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/** Constructs a two-dimensional point and 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initializes it with the given coordinates. */ </a:t>
            </a:r>
          </a:p>
          <a:p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Consolas" panose="020B0609020204030204" pitchFamily="49" charset="0"/>
              </a:rPr>
              <a:t>    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constructor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Point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new(int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ax,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ay)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{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       let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x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=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ax;  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       let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y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=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ay;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       let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pointCount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=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pointCount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+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1;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       return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this;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   }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</a:rPr>
              <a:t>   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/** Returns the x coordinate of this point. */</a:t>
            </a:r>
          </a:p>
          <a:p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</a:rPr>
              <a:t>     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method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getx()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{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x;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}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 /** Returns the y coordinate of this point. */</a:t>
            </a:r>
          </a:p>
          <a:p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</a:rPr>
              <a:t>     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method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gety()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{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y;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}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 /** Returns the number of points constructed so far. */</a:t>
            </a:r>
          </a:p>
          <a:p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</a:rPr>
              <a:t>     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function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getPointCount() {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      return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pointCount;</a:t>
            </a:r>
          </a:p>
          <a:p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   }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// Class declaration continues on top right.</a:t>
            </a:r>
          </a:p>
          <a:p>
            <a:endParaRPr lang="en-US" sz="1200" dirty="0">
              <a:latin typeface="Consolas" panose="020B0609020204030204" pitchFamily="49" charset="0"/>
              <a:ea typeface="SimSun" panose="02010600030101010101" pitchFamily="2" charset="-122"/>
              <a:cs typeface="Consolas" panose="020B0609020204030204" pitchFamily="49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64C44D5D-BC84-114E-ADFD-A87D3B94E9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7842" y="1054745"/>
            <a:ext cx="3693789" cy="530248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08000" rIns="9360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 /** Returns a point which is this</a:t>
            </a:r>
            <a:b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point plus the other point. */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method</a:t>
            </a:r>
            <a:r>
              <a:rPr lang="en-US" sz="1200" dirty="0">
                <a:latin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Point</a:t>
            </a:r>
            <a:r>
              <a:rPr lang="en-US" sz="1200" dirty="0">
                <a:latin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plus(Point</a:t>
            </a:r>
            <a:r>
              <a:rPr lang="en-US" sz="1200" dirty="0">
                <a:latin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other)</a:t>
            </a:r>
            <a:r>
              <a:rPr lang="en-US" sz="1200" dirty="0">
                <a:latin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{</a:t>
            </a:r>
            <a:endParaRPr lang="en-US" sz="1200" dirty="0">
              <a:latin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</a:rPr>
              <a:t>      return</a:t>
            </a:r>
            <a:r>
              <a:rPr lang="en-US" sz="1200" dirty="0">
                <a:latin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Point.new(x</a:t>
            </a:r>
            <a:r>
              <a:rPr lang="en-US" sz="1200" dirty="0">
                <a:latin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+</a:t>
            </a:r>
            <a:r>
              <a:rPr lang="en-US" sz="1200" dirty="0">
                <a:latin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other.getx(),</a:t>
            </a:r>
            <a:endParaRPr lang="en-US" sz="1200" dirty="0">
              <a:latin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sz="1200" dirty="0">
                <a:latin typeface="Times New Roman" panose="02020603050405020304" pitchFamily="18" charset="0"/>
              </a:rPr>
              <a:t>                                            </a:t>
            </a:r>
            <a:r>
              <a:rPr lang="he-IL" sz="1200" dirty="0">
                <a:latin typeface="Times New Roman" panose="02020603050405020304" pitchFamily="18" charset="0"/>
              </a:rPr>
              <a:t>    </a:t>
            </a:r>
            <a:r>
              <a:rPr lang="en-US" sz="1200" dirty="0">
                <a:latin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y</a:t>
            </a:r>
            <a:r>
              <a:rPr lang="en-US" sz="1200" dirty="0">
                <a:latin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+</a:t>
            </a:r>
            <a:r>
              <a:rPr lang="en-US" sz="1200" dirty="0">
                <a:latin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other.gety());</a:t>
            </a:r>
            <a:endParaRPr lang="en-US" sz="1200" dirty="0">
              <a:latin typeface="Times New Roman" panose="02020603050405020304" pitchFamily="18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 }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Times New Roman" panose="02020603050405020304" pitchFamily="18" charset="0"/>
              </a:rPr>
              <a:t>    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/** Returns the Euclidean distance between 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he-IL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this and the other point. */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method</a:t>
            </a:r>
            <a:r>
              <a:rPr lang="en-US" sz="1200" dirty="0">
                <a:latin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int</a:t>
            </a:r>
            <a:r>
              <a:rPr lang="en-US" sz="1200" dirty="0">
                <a:latin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distance(Point</a:t>
            </a:r>
            <a:r>
              <a:rPr lang="en-US" sz="1200" dirty="0">
                <a:latin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other)</a:t>
            </a:r>
            <a:r>
              <a:rPr lang="en-US" sz="1200" dirty="0">
                <a:latin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{</a:t>
            </a:r>
            <a:endParaRPr lang="en-US" sz="1200" dirty="0">
              <a:latin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sz="1200" dirty="0">
                <a:latin typeface="Times New Roman" panose="02020603050405020304" pitchFamily="18" charset="0"/>
              </a:rPr>
              <a:t>            </a:t>
            </a:r>
            <a:r>
              <a:rPr lang="en-US" sz="1200" dirty="0">
                <a:latin typeface="Consolas" panose="020B0609020204030204" pitchFamily="49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int</a:t>
            </a:r>
            <a:r>
              <a:rPr lang="en-US" sz="1200" dirty="0">
                <a:latin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dx,</a:t>
            </a:r>
            <a:r>
              <a:rPr lang="en-US" sz="1200" dirty="0">
                <a:latin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dy;</a:t>
            </a:r>
            <a:endParaRPr lang="en-US" sz="1200" dirty="0">
              <a:latin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sz="1200" dirty="0">
                <a:latin typeface="Times New Roman" panose="02020603050405020304" pitchFamily="18" charset="0"/>
              </a:rPr>
              <a:t>           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en-US" sz="1200" dirty="0">
                <a:latin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dx</a:t>
            </a:r>
            <a:r>
              <a:rPr lang="en-US" sz="1200" dirty="0">
                <a:latin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=</a:t>
            </a:r>
            <a:r>
              <a:rPr lang="en-US" sz="1200" dirty="0">
                <a:latin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x</a:t>
            </a:r>
            <a:r>
              <a:rPr lang="en-US" sz="1200" dirty="0">
                <a:latin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–</a:t>
            </a:r>
            <a:r>
              <a:rPr lang="en-US" sz="1200" dirty="0">
                <a:latin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other.getx();</a:t>
            </a:r>
            <a:endParaRPr lang="en-US" sz="1200" dirty="0">
              <a:latin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sz="1200" dirty="0">
                <a:latin typeface="Times New Roman" panose="02020603050405020304" pitchFamily="18" charset="0"/>
              </a:rPr>
              <a:t>           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en-US" sz="1200" dirty="0">
                <a:latin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dy</a:t>
            </a:r>
            <a:r>
              <a:rPr lang="en-US" sz="1200" dirty="0">
                <a:latin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=</a:t>
            </a:r>
            <a:r>
              <a:rPr lang="en-US" sz="1200" dirty="0">
                <a:latin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y</a:t>
            </a:r>
            <a:r>
              <a:rPr lang="en-US" sz="1200" dirty="0">
                <a:latin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–</a:t>
            </a:r>
            <a:r>
              <a:rPr lang="en-US" sz="1200" dirty="0">
                <a:latin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other.gety();</a:t>
            </a:r>
            <a:endParaRPr lang="en-US" sz="1200" dirty="0">
              <a:latin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sz="1200" dirty="0">
                <a:latin typeface="Times New Roman" panose="02020603050405020304" pitchFamily="18" charset="0"/>
              </a:rPr>
              <a:t>            </a:t>
            </a:r>
            <a:r>
              <a:rPr lang="en-US" sz="1200" dirty="0">
                <a:latin typeface="Consolas" panose="020B0609020204030204" pitchFamily="49" charset="0"/>
              </a:rPr>
              <a:t>return</a:t>
            </a:r>
            <a:r>
              <a:rPr lang="en-US" sz="1200" dirty="0">
                <a:latin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Math.sqrt((dx*dx)</a:t>
            </a:r>
            <a:r>
              <a:rPr lang="en-US" sz="1200" dirty="0">
                <a:latin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+</a:t>
            </a:r>
            <a:r>
              <a:rPr lang="en-US" sz="1200" dirty="0">
                <a:latin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(dy*dy));</a:t>
            </a:r>
            <a:r>
              <a:rPr lang="en-US" sz="1200" dirty="0">
                <a:latin typeface="Times New Roman" panose="02020603050405020304" pitchFamily="18" charset="0"/>
              </a:rPr>
              <a:t>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}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latin typeface="Times New Roman" panose="02020603050405020304" pitchFamily="18" charset="0"/>
              </a:rPr>
              <a:t>   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/** Prints this point as "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(x,y)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" */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method</a:t>
            </a:r>
            <a:r>
              <a:rPr lang="en-US" sz="1200" dirty="0">
                <a:latin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void</a:t>
            </a:r>
            <a:r>
              <a:rPr lang="en-US" sz="1200" dirty="0">
                <a:latin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print()</a:t>
            </a:r>
            <a:r>
              <a:rPr lang="en-US" sz="1200" dirty="0">
                <a:latin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</a:rPr>
              <a:t>     do</a:t>
            </a:r>
            <a:r>
              <a:rPr lang="en-US" sz="1200" dirty="0">
                <a:latin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Output.printString("(");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</a:rPr>
              <a:t>     do</a:t>
            </a:r>
            <a:r>
              <a:rPr lang="en-US" sz="1200" dirty="0">
                <a:latin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Output.printInt(x);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</a:rPr>
              <a:t>     do</a:t>
            </a:r>
            <a:r>
              <a:rPr lang="en-US" sz="1200" dirty="0">
                <a:latin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Output.printString(",");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</a:rPr>
              <a:t>     do</a:t>
            </a:r>
            <a:r>
              <a:rPr lang="en-US" sz="1200" dirty="0">
                <a:latin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Output.printInt(y);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</a:rPr>
              <a:t>     do</a:t>
            </a:r>
            <a:r>
              <a:rPr lang="en-US" sz="1200" dirty="0">
                <a:latin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Output.printString(")");</a:t>
            </a:r>
            <a:endParaRPr lang="en-US" sz="1200" dirty="0">
              <a:latin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sz="1200" dirty="0">
                <a:latin typeface="Times New Roman" panose="02020603050405020304" pitchFamily="18" charset="0"/>
              </a:rPr>
              <a:t>           </a:t>
            </a:r>
            <a:r>
              <a:rPr lang="en-US" sz="1200" dirty="0">
                <a:latin typeface="Consolas" panose="020B0609020204030204" pitchFamily="49" charset="0"/>
              </a:rPr>
              <a:t>return;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}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latin typeface="Consolas" panose="020B0609020204030204" pitchFamily="49" charset="0"/>
              </a:rPr>
              <a:t>}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// End of Point class declaration.</a:t>
            </a:r>
          </a:p>
          <a:p>
            <a:pPr algn="just">
              <a:spcBef>
                <a:spcPts val="100"/>
              </a:spcBef>
              <a:defRPr/>
            </a:pPr>
            <a:endParaRPr lang="en-US" sz="12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27359161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Picture: Program compilation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6C5A56-1D78-1744-B12D-DFDECBDCB42F}"/>
              </a:ext>
            </a:extLst>
          </p:cNvPr>
          <p:cNvSpPr txBox="1"/>
          <p:nvPr/>
        </p:nvSpPr>
        <p:spPr>
          <a:xfrm>
            <a:off x="3621016" y="3177656"/>
            <a:ext cx="2104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1600">
                <a:latin typeface="Times New Roman" panose="02020603050405020304" pitchFamily="18" charset="0"/>
                <a:cs typeface="Times New Roman" panose="02020603050405020304" pitchFamily="18" charset="0"/>
              </a:rPr>
              <a:t>Executes on an abstract</a:t>
            </a:r>
            <a:br>
              <a:rPr lang="en-IL" sz="16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L" sz="1600">
                <a:latin typeface="Times New Roman" panose="02020603050405020304" pitchFamily="18" charset="0"/>
                <a:cs typeface="Times New Roman" panose="02020603050405020304" pitchFamily="18" charset="0"/>
              </a:rPr>
              <a:t>Virtual Machine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D097D9-2B79-3143-B1E6-97CB87157804}"/>
              </a:ext>
            </a:extLst>
          </p:cNvPr>
          <p:cNvSpPr txBox="1"/>
          <p:nvPr/>
        </p:nvSpPr>
        <p:spPr>
          <a:xfrm>
            <a:off x="582458" y="3180312"/>
            <a:ext cx="2104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L" sz="1600">
                <a:latin typeface="Times New Roman" panose="02020603050405020304" pitchFamily="18" charset="0"/>
                <a:cs typeface="Times New Roman" panose="02020603050405020304" pitchFamily="18" charset="0"/>
              </a:rPr>
              <a:t>xecutes in your mind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FBFE8C-B5AB-6941-A936-C77D5F22DED9}"/>
              </a:ext>
            </a:extLst>
          </p:cNvPr>
          <p:cNvSpPr txBox="1"/>
          <p:nvPr/>
        </p:nvSpPr>
        <p:spPr>
          <a:xfrm>
            <a:off x="6532827" y="3144296"/>
            <a:ext cx="2104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1600">
                <a:latin typeface="Times New Roman" panose="02020603050405020304" pitchFamily="18" charset="0"/>
                <a:cs typeface="Times New Roman" panose="02020603050405020304" pitchFamily="18" charset="0"/>
              </a:rPr>
              <a:t>Executes on a</a:t>
            </a:r>
            <a:br>
              <a:rPr lang="en-IL" sz="16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L" sz="1600">
                <a:latin typeface="Times New Roman" panose="02020603050405020304" pitchFamily="18" charset="0"/>
                <a:cs typeface="Times New Roman" panose="02020603050405020304" pitchFamily="18" charset="0"/>
              </a:rPr>
              <a:t>real computer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82D47D-615F-3756-FC69-3B34157A78B3}"/>
              </a:ext>
            </a:extLst>
          </p:cNvPr>
          <p:cNvGrpSpPr/>
          <p:nvPr/>
        </p:nvGrpSpPr>
        <p:grpSpPr>
          <a:xfrm>
            <a:off x="686779" y="1458994"/>
            <a:ext cx="7950705" cy="1589771"/>
            <a:chOff x="835281" y="4045253"/>
            <a:chExt cx="7950705" cy="1589771"/>
          </a:xfrm>
        </p:grpSpPr>
        <p:sp>
          <p:nvSpPr>
            <p:cNvPr id="29" name="Text Box 3">
              <a:extLst>
                <a:ext uri="{FF2B5EF4-FFF2-40B4-BE49-F238E27FC236}">
                  <a16:creationId xmlns:a16="http://schemas.microsoft.com/office/drawing/2014/main" id="{DB76ACB4-BB54-AC86-C032-3758A10DD9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5281" y="4442171"/>
              <a:ext cx="1906517" cy="119285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93600" tIns="190800" rIns="93600" bIns="19080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11113" indent="-11113" algn="ctr" defTabSz="914400" eaLnBrk="1" latinLnBrk="0" hangingPunct="1">
                <a:spcBef>
                  <a:spcPts val="1200"/>
                </a:spcBef>
                <a:defRPr/>
              </a:pP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Program written in a high-level language</a:t>
              </a:r>
            </a:p>
          </p:txBody>
        </p:sp>
        <p:sp>
          <p:nvSpPr>
            <p:cNvPr id="30" name="Text Box 3">
              <a:extLst>
                <a:ext uri="{FF2B5EF4-FFF2-40B4-BE49-F238E27FC236}">
                  <a16:creationId xmlns:a16="http://schemas.microsoft.com/office/drawing/2014/main" id="{53B12AF6-1DFB-B7F2-A0C4-C2164A560B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3918" y="4414185"/>
              <a:ext cx="1793096" cy="119285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93600" tIns="190800" rIns="93600" bIns="19080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11113" indent="-11113" algn="ctr">
                <a:spcBef>
                  <a:spcPts val="600"/>
                </a:spcBef>
                <a:defRPr/>
              </a:pP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VM commands</a:t>
              </a:r>
              <a:endParaRPr lang="he-IL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1113" indent="-11113" algn="ctr">
                <a:spcBef>
                  <a:spcPts val="600"/>
                </a:spcBef>
                <a:defRPr/>
              </a:pP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(Bytecode)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31A67C8-B88F-D189-6B7D-4A12010EFD5A}"/>
                </a:ext>
              </a:extLst>
            </p:cNvPr>
            <p:cNvSpPr txBox="1"/>
            <p:nvPr/>
          </p:nvSpPr>
          <p:spPr>
            <a:xfrm>
              <a:off x="1138467" y="4087374"/>
              <a:ext cx="15782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“source code”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F5225C7-25EE-7CC6-5F5E-1BA8F810EA5A}"/>
                </a:ext>
              </a:extLst>
            </p:cNvPr>
            <p:cNvSpPr txBox="1"/>
            <p:nvPr/>
          </p:nvSpPr>
          <p:spPr>
            <a:xfrm>
              <a:off x="6948137" y="4057394"/>
              <a:ext cx="18378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“executable code”</a:t>
              </a:r>
            </a:p>
          </p:txBody>
        </p:sp>
        <p:sp>
          <p:nvSpPr>
            <p:cNvPr id="33" name="AutoShape 5">
              <a:extLst>
                <a:ext uri="{FF2B5EF4-FFF2-40B4-BE49-F238E27FC236}">
                  <a16:creationId xmlns:a16="http://schemas.microsoft.com/office/drawing/2014/main" id="{0669C6D2-5182-4C03-3146-D217F6A75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8965" y="4615830"/>
              <a:ext cx="1241234" cy="849864"/>
            </a:xfrm>
            <a:prstGeom prst="rightArrow">
              <a:avLst>
                <a:gd name="adj1" fmla="val 50000"/>
                <a:gd name="adj2" fmla="val 40000"/>
              </a:avLst>
            </a:prstGeom>
            <a:solidFill>
              <a:schemeClr val="accent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algn="ctr" defTabSz="914400" rtl="1" eaLnBrk="1" latinLnBrk="0" hangingPunct="1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compiler</a:t>
              </a:r>
            </a:p>
          </p:txBody>
        </p:sp>
        <p:sp>
          <p:nvSpPr>
            <p:cNvPr id="34" name="Text Box 3">
              <a:extLst>
                <a:ext uri="{FF2B5EF4-FFF2-40B4-BE49-F238E27FC236}">
                  <a16:creationId xmlns:a16="http://schemas.microsoft.com/office/drawing/2014/main" id="{118BF680-9D7B-729C-45C4-DB04863C9A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9664" y="4442168"/>
              <a:ext cx="1793096" cy="119285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93600" tIns="190800" rIns="93600" bIns="19080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11113" indent="-11113" algn="ctr">
                <a:spcBef>
                  <a:spcPts val="400"/>
                </a:spcBef>
                <a:defRPr/>
              </a:pP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Machine level instructions</a:t>
              </a:r>
              <a:endParaRPr lang="he-IL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1113" indent="-11113" algn="ctr">
                <a:spcBef>
                  <a:spcPts val="400"/>
                </a:spcBef>
                <a:defRPr/>
              </a:pP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(bits)</a:t>
              </a:r>
            </a:p>
          </p:txBody>
        </p:sp>
        <p:sp>
          <p:nvSpPr>
            <p:cNvPr id="35" name="AutoShape 5">
              <a:extLst>
                <a:ext uri="{FF2B5EF4-FFF2-40B4-BE49-F238E27FC236}">
                  <a16:creationId xmlns:a16="http://schemas.microsoft.com/office/drawing/2014/main" id="{4224B380-0B2D-6ADB-4076-5CCB6180BC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8923" y="4615830"/>
              <a:ext cx="1314548" cy="849864"/>
            </a:xfrm>
            <a:prstGeom prst="rightArrow">
              <a:avLst>
                <a:gd name="adj1" fmla="val 50000"/>
                <a:gd name="adj2" fmla="val 40000"/>
              </a:avLst>
            </a:prstGeom>
            <a:solidFill>
              <a:schemeClr val="accent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algn="ctr" defTabSz="914400" eaLnBrk="1" latinLnBrk="0" hangingPunct="1"/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VM translator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3892B3E-3FD7-5BEB-F6A2-17113A08BF53}"/>
                </a:ext>
              </a:extLst>
            </p:cNvPr>
            <p:cNvSpPr txBox="1"/>
            <p:nvPr/>
          </p:nvSpPr>
          <p:spPr>
            <a:xfrm>
              <a:off x="4099783" y="4045253"/>
              <a:ext cx="18378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“a</a:t>
              </a:r>
              <a:r>
                <a:rPr lang="en-IL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bstract code”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44650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VM translator</a:t>
            </a:r>
            <a:endParaRPr lang="en-US" sz="2000" dirty="0">
              <a:latin typeface="Consolas"/>
              <a:cs typeface="Consolas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82967" y="939721"/>
            <a:ext cx="2925698" cy="3470601"/>
            <a:chOff x="682967" y="939721"/>
            <a:chExt cx="2925698" cy="3470601"/>
          </a:xfrm>
        </p:grpSpPr>
        <p:sp>
          <p:nvSpPr>
            <p:cNvPr id="17" name="Text Box 3"/>
            <p:cNvSpPr txBox="1">
              <a:spLocks noChangeArrowheads="1"/>
            </p:cNvSpPr>
            <p:nvPr/>
          </p:nvSpPr>
          <p:spPr bwMode="auto">
            <a:xfrm>
              <a:off x="803225" y="1304548"/>
              <a:ext cx="1839445" cy="310577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190800" rIns="93600" bIns="190800" anchor="ctr" anchorCtr="0"/>
            <a:lstStyle>
              <a:defPPr>
                <a:defRPr lang="en-US"/>
              </a:defPPr>
              <a:lvl1pPr marL="342900" indent="-342900">
                <a:defRPr sz="1200">
                  <a:latin typeface="Consolas"/>
                  <a:ea typeface="ＭＳ Ｐゴシック" charset="0"/>
                  <a:cs typeface="Consolas"/>
                </a:defRPr>
              </a:lvl1pPr>
              <a:lvl2pPr marL="742950" indent="-285750">
                <a:defRPr sz="2400"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800"/>
                </a:spcBef>
              </a:pPr>
              <a:r>
                <a:rPr lang="en-US" dirty="0">
                  <a:solidFill>
                    <a:srgbClr val="000000"/>
                  </a:solidFill>
                </a:rPr>
                <a:t> ...</a:t>
              </a:r>
            </a:p>
            <a:p>
              <a:pPr>
                <a:spcBef>
                  <a:spcPts val="800"/>
                </a:spcBef>
              </a:pPr>
              <a:r>
                <a:rPr lang="en-US" dirty="0">
                  <a:solidFill>
                    <a:srgbClr val="000000"/>
                  </a:solidFill>
                </a:rPr>
                <a:t> push constant 17</a:t>
              </a:r>
            </a:p>
            <a:p>
              <a:pPr>
                <a:spcBef>
                  <a:spcPts val="800"/>
                </a:spcBef>
              </a:pPr>
              <a:r>
                <a:rPr lang="en-US" dirty="0">
                  <a:solidFill>
                    <a:srgbClr val="000000"/>
                  </a:solidFill>
                </a:rPr>
                <a:t> push local 2</a:t>
              </a:r>
            </a:p>
            <a:p>
              <a:pPr>
                <a:spcBef>
                  <a:spcPts val="800"/>
                </a:spcBef>
              </a:pPr>
              <a:r>
                <a:rPr lang="en-US" dirty="0">
                  <a:solidFill>
                    <a:srgbClr val="000000"/>
                  </a:solidFill>
                </a:rPr>
                <a:t> add</a:t>
              </a:r>
            </a:p>
            <a:p>
              <a:pPr>
                <a:spcBef>
                  <a:spcPts val="800"/>
                </a:spcBef>
              </a:pPr>
              <a:r>
                <a:rPr lang="en-US" dirty="0">
                  <a:solidFill>
                    <a:srgbClr val="000000"/>
                  </a:solidFill>
                </a:rPr>
                <a:t> pop argument 1</a:t>
              </a:r>
            </a:p>
            <a:p>
              <a:pPr>
                <a:spcBef>
                  <a:spcPts val="800"/>
                </a:spcBef>
              </a:pPr>
              <a:r>
                <a:rPr lang="en-US" dirty="0">
                  <a:solidFill>
                    <a:srgbClr val="000000"/>
                  </a:solidFill>
                </a:rPr>
                <a:t> ...</a:t>
              </a:r>
            </a:p>
            <a:p>
              <a:pPr>
                <a:spcBef>
                  <a:spcPts val="800"/>
                </a:spcBef>
              </a:pP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" name="Rectangle 10"/>
            <p:cNvSpPr>
              <a:spLocks noChangeArrowheads="1"/>
            </p:cNvSpPr>
            <p:nvPr/>
          </p:nvSpPr>
          <p:spPr bwMode="auto">
            <a:xfrm>
              <a:off x="682967" y="939721"/>
              <a:ext cx="2925698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VM code (</a:t>
              </a:r>
              <a:r>
                <a:rPr lang="en-US" sz="1100" dirty="0">
                  <a:latin typeface="Times New Roman"/>
                  <a:cs typeface="Times New Roman"/>
                </a:rPr>
                <a:t> </a:t>
              </a:r>
              <a:r>
                <a:rPr lang="en-US" sz="1400" i="1" dirty="0">
                  <a:latin typeface="Times New Roman"/>
                  <a:cs typeface="Times New Roman"/>
                </a:rPr>
                <a:t>fileName</a:t>
              </a:r>
              <a:r>
                <a:rPr lang="en-US" sz="1400" dirty="0">
                  <a:latin typeface="Consolas"/>
                  <a:cs typeface="Consolas"/>
                </a:rPr>
                <a:t>.vm</a:t>
              </a:r>
              <a:r>
                <a:rPr lang="en-US" sz="1600" dirty="0">
                  <a:latin typeface="Times New Roman"/>
                  <a:cs typeface="Times New Roman"/>
                </a:rPr>
                <a:t>)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809967" y="2157651"/>
            <a:ext cx="1814027" cy="279443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E28DE45-C557-9C82-D5D7-4FFE7BDA111A}"/>
              </a:ext>
            </a:extLst>
          </p:cNvPr>
          <p:cNvGrpSpPr/>
          <p:nvPr/>
        </p:nvGrpSpPr>
        <p:grpSpPr>
          <a:xfrm>
            <a:off x="2720651" y="947537"/>
            <a:ext cx="5679005" cy="3843141"/>
            <a:chOff x="2720651" y="947537"/>
            <a:chExt cx="5679005" cy="3843141"/>
          </a:xfrm>
        </p:grpSpPr>
        <p:grpSp>
          <p:nvGrpSpPr>
            <p:cNvPr id="3" name="Group 2"/>
            <p:cNvGrpSpPr/>
            <p:nvPr/>
          </p:nvGrpSpPr>
          <p:grpSpPr>
            <a:xfrm>
              <a:off x="3744906" y="947537"/>
              <a:ext cx="4654750" cy="3843141"/>
              <a:chOff x="3744906" y="947537"/>
              <a:chExt cx="4654750" cy="3843141"/>
            </a:xfrm>
          </p:grpSpPr>
          <p:sp>
            <p:nvSpPr>
              <p:cNvPr id="15" name="Text Box 3"/>
              <p:cNvSpPr txBox="1">
                <a:spLocks noChangeArrowheads="1"/>
              </p:cNvSpPr>
              <p:nvPr/>
            </p:nvSpPr>
            <p:spPr bwMode="auto">
              <a:xfrm>
                <a:off x="3841563" y="1300095"/>
                <a:ext cx="4558093" cy="349058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93973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216000" tIns="190800" rIns="93600" bIns="190800" anchor="t" anchorCtr="0"/>
              <a:lstStyle>
                <a:defPPr>
                  <a:defRPr lang="en-US"/>
                </a:defPPr>
                <a:lvl1pPr marL="342900" indent="-342900">
                  <a:defRPr sz="1200">
                    <a:latin typeface="Consolas"/>
                    <a:ea typeface="ＭＳ Ｐゴシック" charset="0"/>
                    <a:cs typeface="Consolas"/>
                  </a:defRPr>
                </a:lvl1pPr>
                <a:lvl2pPr marL="742950" indent="-285750">
                  <a:defRPr sz="2400"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dirty="0">
                    <a:solidFill>
                      <a:srgbClr val="000000"/>
                    </a:solidFill>
                  </a:rPr>
                  <a:t>   </a:t>
                </a:r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3744906" y="947537"/>
                <a:ext cx="4136414" cy="381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/>
              <a:lstStyle/>
              <a:p>
                <a:pPr marL="342900" indent="-342900">
                  <a:spcBef>
                    <a:spcPct val="60000"/>
                  </a:spcBef>
                  <a:spcAft>
                    <a:spcPct val="70000"/>
                  </a:spcAft>
                  <a:buClr>
                    <a:srgbClr val="006600"/>
                  </a:buClr>
                  <a:buSzPct val="85000"/>
                </a:pPr>
                <a:r>
                  <a:rPr lang="en-US" sz="1600" dirty="0">
                    <a:latin typeface="Times New Roman"/>
                    <a:cs typeface="Times New Roman"/>
                  </a:rPr>
                  <a:t>Generated assembly code  (</a:t>
                </a:r>
                <a:r>
                  <a:rPr lang="en-US" sz="1200" dirty="0">
                    <a:latin typeface="Times New Roman"/>
                    <a:cs typeface="Times New Roman"/>
                  </a:rPr>
                  <a:t> </a:t>
                </a:r>
                <a:r>
                  <a:rPr lang="en-US" sz="1400" i="1" dirty="0">
                    <a:latin typeface="Times New Roman"/>
                    <a:cs typeface="Times New Roman"/>
                  </a:rPr>
                  <a:t>fileName</a:t>
                </a:r>
                <a:r>
                  <a:rPr lang="en-US" sz="1400" dirty="0">
                    <a:latin typeface="Consolas"/>
                    <a:cs typeface="Consolas"/>
                  </a:rPr>
                  <a:t>.asm</a:t>
                </a:r>
                <a:r>
                  <a:rPr lang="en-US" sz="1600" dirty="0">
                    <a:latin typeface="Times New Roman"/>
                    <a:cs typeface="Times New Roman"/>
                  </a:rPr>
                  <a:t>)</a:t>
                </a:r>
                <a:endParaRPr lang="en-US" sz="1400" dirty="0"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16" name="Right Arrow 15"/>
            <p:cNvSpPr/>
            <p:nvPr/>
          </p:nvSpPr>
          <p:spPr>
            <a:xfrm>
              <a:off x="2720651" y="2205434"/>
              <a:ext cx="1120912" cy="107599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VM</a:t>
              </a:r>
              <a:b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translator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694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VM translator</a:t>
            </a: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3841563" y="1300095"/>
            <a:ext cx="4558093" cy="349058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190800" rIns="93600" bIns="190800" anchor="t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   ...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00000"/>
                </a:solidFill>
              </a:rPr>
              <a:t>   </a:t>
            </a:r>
            <a:r>
              <a:rPr lang="en-US" dirty="0">
                <a:solidFill>
                  <a:srgbClr val="008000"/>
                </a:solidFill>
              </a:rPr>
              <a:t>// push constant 17</a:t>
            </a:r>
          </a:p>
          <a:p>
            <a:pPr>
              <a:spcBef>
                <a:spcPts val="300"/>
              </a:spcBef>
            </a:pPr>
            <a:r>
              <a:rPr lang="en-US" dirty="0">
                <a:solidFill>
                  <a:srgbClr val="000000"/>
                </a:solidFill>
              </a:rPr>
              <a:t>   @17</a:t>
            </a:r>
          </a:p>
          <a:p>
            <a:pPr>
              <a:spcBef>
                <a:spcPts val="300"/>
              </a:spcBef>
            </a:pPr>
            <a:r>
              <a:rPr lang="en-US" dirty="0">
                <a:solidFill>
                  <a:srgbClr val="000000"/>
                </a:solidFill>
              </a:rPr>
              <a:t>   D=A</a:t>
            </a:r>
          </a:p>
          <a:p>
            <a:pPr>
              <a:spcBef>
                <a:spcPts val="300"/>
              </a:spcBef>
            </a:pPr>
            <a:r>
              <a:rPr lang="en-US" dirty="0">
                <a:solidFill>
                  <a:srgbClr val="000000"/>
                </a:solidFill>
              </a:rPr>
              <a:t>   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... additional assembly code that completes the</a:t>
            </a:r>
          </a:p>
          <a:p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          implementation of </a:t>
            </a:r>
            <a:r>
              <a:rPr lang="en-US" sz="1100" dirty="0">
                <a:solidFill>
                  <a:srgbClr val="000000"/>
                </a:solidFill>
              </a:rPr>
              <a:t>push</a:t>
            </a:r>
            <a:r>
              <a:rPr lang="en-US" sz="1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100" dirty="0">
                <a:solidFill>
                  <a:srgbClr val="000000"/>
                </a:solidFill>
              </a:rPr>
              <a:t>constant</a:t>
            </a:r>
            <a:r>
              <a:rPr lang="en-US" sz="1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100" dirty="0">
                <a:solidFill>
                  <a:srgbClr val="000000"/>
                </a:solidFill>
              </a:rPr>
              <a:t>17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00000"/>
                </a:solidFill>
              </a:rPr>
              <a:t>  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682967" y="939721"/>
            <a:ext cx="2925698" cy="3470601"/>
            <a:chOff x="682967" y="939721"/>
            <a:chExt cx="2925698" cy="3470601"/>
          </a:xfrm>
        </p:grpSpPr>
        <p:sp>
          <p:nvSpPr>
            <p:cNvPr id="17" name="Text Box 3"/>
            <p:cNvSpPr txBox="1">
              <a:spLocks noChangeArrowheads="1"/>
            </p:cNvSpPr>
            <p:nvPr/>
          </p:nvSpPr>
          <p:spPr bwMode="auto">
            <a:xfrm>
              <a:off x="803225" y="1304548"/>
              <a:ext cx="1839445" cy="310577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190800" rIns="93600" bIns="190800" anchor="ctr" anchorCtr="0"/>
            <a:lstStyle>
              <a:defPPr>
                <a:defRPr lang="en-US"/>
              </a:defPPr>
              <a:lvl1pPr marL="342900" indent="-342900">
                <a:defRPr sz="1200">
                  <a:latin typeface="Consolas"/>
                  <a:ea typeface="ＭＳ Ｐゴシック" charset="0"/>
                  <a:cs typeface="Consolas"/>
                </a:defRPr>
              </a:lvl1pPr>
              <a:lvl2pPr marL="742950" indent="-285750">
                <a:defRPr sz="2400"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800"/>
                </a:spcBef>
              </a:pPr>
              <a:r>
                <a:rPr lang="en-US" dirty="0">
                  <a:solidFill>
                    <a:srgbClr val="000000"/>
                  </a:solidFill>
                </a:rPr>
                <a:t> ...</a:t>
              </a:r>
            </a:p>
            <a:p>
              <a:pPr>
                <a:spcBef>
                  <a:spcPts val="800"/>
                </a:spcBef>
              </a:pPr>
              <a:r>
                <a:rPr lang="en-US" dirty="0">
                  <a:solidFill>
                    <a:srgbClr val="000000"/>
                  </a:solidFill>
                </a:rPr>
                <a:t> push constant 17</a:t>
              </a:r>
            </a:p>
            <a:p>
              <a:pPr>
                <a:spcBef>
                  <a:spcPts val="800"/>
                </a:spcBef>
              </a:pPr>
              <a:r>
                <a:rPr lang="en-US" dirty="0">
                  <a:solidFill>
                    <a:srgbClr val="000000"/>
                  </a:solidFill>
                </a:rPr>
                <a:t> push local 2</a:t>
              </a:r>
            </a:p>
            <a:p>
              <a:pPr>
                <a:spcBef>
                  <a:spcPts val="800"/>
                </a:spcBef>
              </a:pPr>
              <a:r>
                <a:rPr lang="en-US" dirty="0">
                  <a:solidFill>
                    <a:srgbClr val="000000"/>
                  </a:solidFill>
                </a:rPr>
                <a:t> add</a:t>
              </a:r>
            </a:p>
            <a:p>
              <a:pPr>
                <a:spcBef>
                  <a:spcPts val="800"/>
                </a:spcBef>
              </a:pPr>
              <a:r>
                <a:rPr lang="en-US" dirty="0">
                  <a:solidFill>
                    <a:srgbClr val="000000"/>
                  </a:solidFill>
                </a:rPr>
                <a:t> pop argument 1</a:t>
              </a:r>
            </a:p>
            <a:p>
              <a:pPr>
                <a:spcBef>
                  <a:spcPts val="800"/>
                </a:spcBef>
              </a:pPr>
              <a:r>
                <a:rPr lang="en-US" dirty="0">
                  <a:solidFill>
                    <a:srgbClr val="000000"/>
                  </a:solidFill>
                </a:rPr>
                <a:t> ...</a:t>
              </a:r>
            </a:p>
            <a:p>
              <a:pPr>
                <a:spcBef>
                  <a:spcPts val="800"/>
                </a:spcBef>
              </a:pP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" name="Rectangle 10"/>
            <p:cNvSpPr>
              <a:spLocks noChangeArrowheads="1"/>
            </p:cNvSpPr>
            <p:nvPr/>
          </p:nvSpPr>
          <p:spPr bwMode="auto">
            <a:xfrm>
              <a:off x="682967" y="939721"/>
              <a:ext cx="2925698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VM code (</a:t>
              </a:r>
              <a:r>
                <a:rPr lang="en-US" sz="1100" dirty="0">
                  <a:latin typeface="Times New Roman"/>
                  <a:cs typeface="Times New Roman"/>
                </a:rPr>
                <a:t> </a:t>
              </a:r>
              <a:r>
                <a:rPr lang="en-US" sz="1400" i="1" dirty="0">
                  <a:latin typeface="Times New Roman"/>
                  <a:cs typeface="Times New Roman"/>
                </a:rPr>
                <a:t>fileName</a:t>
              </a:r>
              <a:r>
                <a:rPr lang="en-US" sz="1400" dirty="0">
                  <a:latin typeface="Consolas"/>
                  <a:cs typeface="Consolas"/>
                </a:rPr>
                <a:t>.vm</a:t>
              </a:r>
              <a:r>
                <a:rPr lang="en-US" sz="1600" dirty="0">
                  <a:latin typeface="Times New Roman"/>
                  <a:cs typeface="Times New Roman"/>
                </a:rPr>
                <a:t>)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809967" y="2157651"/>
            <a:ext cx="1814027" cy="279443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744906" y="947537"/>
            <a:ext cx="4136414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/>
                <a:cs typeface="Times New Roman"/>
              </a:rPr>
              <a:t>Generated assembly code  (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400" i="1" dirty="0">
                <a:latin typeface="Times New Roman"/>
                <a:cs typeface="Times New Roman"/>
              </a:rPr>
              <a:t>fileName</a:t>
            </a:r>
            <a:r>
              <a:rPr lang="en-US" sz="1400" dirty="0">
                <a:latin typeface="Consolas"/>
                <a:cs typeface="Consolas"/>
              </a:rPr>
              <a:t>.asm</a:t>
            </a:r>
            <a:r>
              <a:rPr lang="en-US" sz="1600" dirty="0">
                <a:latin typeface="Times New Roman"/>
                <a:cs typeface="Times New Roman"/>
              </a:rPr>
              <a:t>)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4C9834D8-84CE-0941-BE48-AB84B772A81D}"/>
              </a:ext>
            </a:extLst>
          </p:cNvPr>
          <p:cNvSpPr/>
          <p:nvPr/>
        </p:nvSpPr>
        <p:spPr>
          <a:xfrm>
            <a:off x="2720651" y="2205434"/>
            <a:ext cx="1120912" cy="10759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VM</a:t>
            </a:r>
            <a:b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translator</a:t>
            </a:r>
          </a:p>
        </p:txBody>
      </p:sp>
    </p:spTree>
    <p:extLst>
      <p:ext uri="{BB962C8B-B14F-4D97-AF65-F5344CB8AC3E}">
        <p14:creationId xmlns:p14="http://schemas.microsoft.com/office/powerpoint/2010/main" val="43692401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B67CD2D-5C79-DA45-9C85-F4F691916917}"/>
              </a:ext>
            </a:extLst>
          </p:cNvPr>
          <p:cNvGrpSpPr/>
          <p:nvPr/>
        </p:nvGrpSpPr>
        <p:grpSpPr>
          <a:xfrm>
            <a:off x="682967" y="939721"/>
            <a:ext cx="2925698" cy="3470601"/>
            <a:chOff x="682967" y="939721"/>
            <a:chExt cx="2925698" cy="3470601"/>
          </a:xfrm>
        </p:grpSpPr>
        <p:sp>
          <p:nvSpPr>
            <p:cNvPr id="16" name="Text Box 3">
              <a:extLst>
                <a:ext uri="{FF2B5EF4-FFF2-40B4-BE49-F238E27FC236}">
                  <a16:creationId xmlns:a16="http://schemas.microsoft.com/office/drawing/2014/main" id="{973858CF-4978-564A-B094-F7598A4EAA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3225" y="1304548"/>
              <a:ext cx="1839445" cy="310577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190800" rIns="93600" bIns="190800" anchor="ctr" anchorCtr="0"/>
            <a:lstStyle>
              <a:defPPr>
                <a:defRPr lang="en-US"/>
              </a:defPPr>
              <a:lvl1pPr marL="342900" indent="-342900">
                <a:defRPr sz="1200">
                  <a:latin typeface="Consolas"/>
                  <a:ea typeface="ＭＳ Ｐゴシック" charset="0"/>
                  <a:cs typeface="Consolas"/>
                </a:defRPr>
              </a:lvl1pPr>
              <a:lvl2pPr marL="742950" indent="-285750">
                <a:defRPr sz="2400"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800"/>
                </a:spcBef>
              </a:pPr>
              <a:r>
                <a:rPr lang="en-US" dirty="0">
                  <a:solidFill>
                    <a:srgbClr val="000000"/>
                  </a:solidFill>
                </a:rPr>
                <a:t> ...</a:t>
              </a:r>
            </a:p>
            <a:p>
              <a:pPr>
                <a:spcBef>
                  <a:spcPts val="800"/>
                </a:spcBef>
              </a:pPr>
              <a:r>
                <a:rPr lang="en-US" dirty="0">
                  <a:solidFill>
                    <a:srgbClr val="000000"/>
                  </a:solidFill>
                </a:rPr>
                <a:t> push constant 17</a:t>
              </a:r>
            </a:p>
            <a:p>
              <a:pPr>
                <a:spcBef>
                  <a:spcPts val="800"/>
                </a:spcBef>
              </a:pPr>
              <a:r>
                <a:rPr lang="en-US" dirty="0">
                  <a:solidFill>
                    <a:srgbClr val="000000"/>
                  </a:solidFill>
                </a:rPr>
                <a:t> push local 2</a:t>
              </a:r>
            </a:p>
            <a:p>
              <a:pPr>
                <a:spcBef>
                  <a:spcPts val="800"/>
                </a:spcBef>
              </a:pPr>
              <a:r>
                <a:rPr lang="en-US" dirty="0">
                  <a:solidFill>
                    <a:srgbClr val="000000"/>
                  </a:solidFill>
                </a:rPr>
                <a:t> add</a:t>
              </a:r>
            </a:p>
            <a:p>
              <a:pPr>
                <a:spcBef>
                  <a:spcPts val="800"/>
                </a:spcBef>
              </a:pPr>
              <a:r>
                <a:rPr lang="en-US" dirty="0">
                  <a:solidFill>
                    <a:srgbClr val="000000"/>
                  </a:solidFill>
                </a:rPr>
                <a:t> pop argument 1</a:t>
              </a:r>
            </a:p>
            <a:p>
              <a:pPr>
                <a:spcBef>
                  <a:spcPts val="800"/>
                </a:spcBef>
              </a:pPr>
              <a:r>
                <a:rPr lang="en-US" dirty="0">
                  <a:solidFill>
                    <a:srgbClr val="000000"/>
                  </a:solidFill>
                </a:rPr>
                <a:t> ...</a:t>
              </a:r>
            </a:p>
            <a:p>
              <a:pPr>
                <a:spcBef>
                  <a:spcPts val="800"/>
                </a:spcBef>
              </a:pP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0" name="Rectangle 10">
              <a:extLst>
                <a:ext uri="{FF2B5EF4-FFF2-40B4-BE49-F238E27FC236}">
                  <a16:creationId xmlns:a16="http://schemas.microsoft.com/office/drawing/2014/main" id="{836C61CB-C460-F243-AFF4-67A175D5AD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967" y="939721"/>
              <a:ext cx="2925698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VM code (</a:t>
              </a:r>
              <a:r>
                <a:rPr lang="en-US" sz="1100" dirty="0">
                  <a:latin typeface="Times New Roman"/>
                  <a:cs typeface="Times New Roman"/>
                </a:rPr>
                <a:t> </a:t>
              </a:r>
              <a:r>
                <a:rPr lang="en-US" sz="1400" i="1" dirty="0">
                  <a:latin typeface="Times New Roman"/>
                  <a:cs typeface="Times New Roman"/>
                </a:rPr>
                <a:t>fileName</a:t>
              </a:r>
              <a:r>
                <a:rPr lang="en-US" sz="1400" dirty="0">
                  <a:latin typeface="Consolas"/>
                  <a:cs typeface="Consolas"/>
                </a:rPr>
                <a:t>.vm</a:t>
              </a:r>
              <a:r>
                <a:rPr lang="en-US" sz="1600" dirty="0">
                  <a:latin typeface="Times New Roman"/>
                  <a:cs typeface="Times New Roman"/>
                </a:rPr>
                <a:t>)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VM translator</a:t>
            </a: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09967" y="2447160"/>
            <a:ext cx="1814027" cy="279443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3841563" y="1300095"/>
            <a:ext cx="4558093" cy="349058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190800" rIns="93600" bIns="190800" anchor="t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   ...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00000"/>
                </a:solidFill>
              </a:rPr>
              <a:t>   </a:t>
            </a:r>
            <a:r>
              <a:rPr lang="en-US" dirty="0">
                <a:solidFill>
                  <a:srgbClr val="008000"/>
                </a:solidFill>
              </a:rPr>
              <a:t>// push constant 17</a:t>
            </a:r>
          </a:p>
          <a:p>
            <a:pPr>
              <a:spcBef>
                <a:spcPts val="300"/>
              </a:spcBef>
            </a:pPr>
            <a:r>
              <a:rPr lang="en-US" dirty="0">
                <a:solidFill>
                  <a:srgbClr val="000000"/>
                </a:solidFill>
              </a:rPr>
              <a:t>   @17</a:t>
            </a:r>
          </a:p>
          <a:p>
            <a:pPr>
              <a:spcBef>
                <a:spcPts val="300"/>
              </a:spcBef>
            </a:pPr>
            <a:r>
              <a:rPr lang="en-US" dirty="0">
                <a:solidFill>
                  <a:srgbClr val="000000"/>
                </a:solidFill>
              </a:rPr>
              <a:t>   D=A</a:t>
            </a:r>
          </a:p>
          <a:p>
            <a:pPr>
              <a:spcBef>
                <a:spcPts val="300"/>
              </a:spcBef>
            </a:pPr>
            <a:r>
              <a:rPr lang="en-US" dirty="0">
                <a:solidFill>
                  <a:srgbClr val="000000"/>
                </a:solidFill>
              </a:rPr>
              <a:t>   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... additional assembly code that completes the</a:t>
            </a:r>
          </a:p>
          <a:p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          implementation of </a:t>
            </a:r>
            <a:r>
              <a:rPr lang="en-US" sz="1100" dirty="0">
                <a:solidFill>
                  <a:srgbClr val="000000"/>
                </a:solidFill>
              </a:rPr>
              <a:t>push</a:t>
            </a:r>
            <a:r>
              <a:rPr lang="en-US" sz="1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100" dirty="0">
                <a:solidFill>
                  <a:srgbClr val="000000"/>
                </a:solidFill>
              </a:rPr>
              <a:t>constant</a:t>
            </a:r>
            <a:r>
              <a:rPr lang="en-US" sz="1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100" dirty="0">
                <a:solidFill>
                  <a:srgbClr val="000000"/>
                </a:solidFill>
              </a:rPr>
              <a:t>17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00000"/>
                </a:solidFill>
              </a:rPr>
              <a:t>     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744906" y="947537"/>
            <a:ext cx="4136414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/>
                <a:cs typeface="Times New Roman"/>
              </a:rPr>
              <a:t>Generated assembly code  (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400" i="1" dirty="0">
                <a:latin typeface="Times New Roman"/>
                <a:cs typeface="Times New Roman"/>
              </a:rPr>
              <a:t>fileName</a:t>
            </a:r>
            <a:r>
              <a:rPr lang="en-US" sz="1400" dirty="0">
                <a:latin typeface="Consolas"/>
                <a:cs typeface="Consolas"/>
              </a:rPr>
              <a:t>.asm</a:t>
            </a:r>
            <a:r>
              <a:rPr lang="en-US" sz="1600" dirty="0">
                <a:latin typeface="Times New Roman"/>
                <a:cs typeface="Times New Roman"/>
              </a:rPr>
              <a:t>)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AF5D6AC0-6BB2-3A4C-9380-708FE956BE6F}"/>
              </a:ext>
            </a:extLst>
          </p:cNvPr>
          <p:cNvSpPr/>
          <p:nvPr/>
        </p:nvSpPr>
        <p:spPr>
          <a:xfrm>
            <a:off x="2720651" y="2205434"/>
            <a:ext cx="1120912" cy="10759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VM</a:t>
            </a:r>
            <a:b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translator</a:t>
            </a:r>
          </a:p>
        </p:txBody>
      </p:sp>
    </p:spTree>
    <p:extLst>
      <p:ext uri="{BB962C8B-B14F-4D97-AF65-F5344CB8AC3E}">
        <p14:creationId xmlns:p14="http://schemas.microsoft.com/office/powerpoint/2010/main" val="408485865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6AF6DA5-7A97-DC4D-ADFD-9925FD3A136F}"/>
              </a:ext>
            </a:extLst>
          </p:cNvPr>
          <p:cNvGrpSpPr/>
          <p:nvPr/>
        </p:nvGrpSpPr>
        <p:grpSpPr>
          <a:xfrm>
            <a:off x="682967" y="939721"/>
            <a:ext cx="2925698" cy="3470601"/>
            <a:chOff x="682967" y="939721"/>
            <a:chExt cx="2925698" cy="3470601"/>
          </a:xfrm>
        </p:grpSpPr>
        <p:sp>
          <p:nvSpPr>
            <p:cNvPr id="20" name="Text Box 3">
              <a:extLst>
                <a:ext uri="{FF2B5EF4-FFF2-40B4-BE49-F238E27FC236}">
                  <a16:creationId xmlns:a16="http://schemas.microsoft.com/office/drawing/2014/main" id="{35ED3865-038E-604A-BC7C-E55B12EAA9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3225" y="1304548"/>
              <a:ext cx="1839445" cy="310577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190800" rIns="93600" bIns="190800" anchor="ctr" anchorCtr="0"/>
            <a:lstStyle>
              <a:defPPr>
                <a:defRPr lang="en-US"/>
              </a:defPPr>
              <a:lvl1pPr marL="342900" indent="-342900">
                <a:defRPr sz="1200">
                  <a:latin typeface="Consolas"/>
                  <a:ea typeface="ＭＳ Ｐゴシック" charset="0"/>
                  <a:cs typeface="Consolas"/>
                </a:defRPr>
              </a:lvl1pPr>
              <a:lvl2pPr marL="742950" indent="-285750">
                <a:defRPr sz="2400"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800"/>
                </a:spcBef>
              </a:pPr>
              <a:r>
                <a:rPr lang="en-US" dirty="0">
                  <a:solidFill>
                    <a:srgbClr val="000000"/>
                  </a:solidFill>
                </a:rPr>
                <a:t> ...</a:t>
              </a:r>
            </a:p>
            <a:p>
              <a:pPr>
                <a:spcBef>
                  <a:spcPts val="800"/>
                </a:spcBef>
              </a:pPr>
              <a:r>
                <a:rPr lang="en-US" dirty="0">
                  <a:solidFill>
                    <a:srgbClr val="000000"/>
                  </a:solidFill>
                </a:rPr>
                <a:t> push constant 17</a:t>
              </a:r>
            </a:p>
            <a:p>
              <a:pPr>
                <a:spcBef>
                  <a:spcPts val="800"/>
                </a:spcBef>
              </a:pPr>
              <a:r>
                <a:rPr lang="en-US" dirty="0">
                  <a:solidFill>
                    <a:srgbClr val="000000"/>
                  </a:solidFill>
                </a:rPr>
                <a:t> push local 2</a:t>
              </a:r>
            </a:p>
            <a:p>
              <a:pPr>
                <a:spcBef>
                  <a:spcPts val="800"/>
                </a:spcBef>
              </a:pPr>
              <a:r>
                <a:rPr lang="en-US" dirty="0">
                  <a:solidFill>
                    <a:srgbClr val="000000"/>
                  </a:solidFill>
                </a:rPr>
                <a:t> add</a:t>
              </a:r>
            </a:p>
            <a:p>
              <a:pPr>
                <a:spcBef>
                  <a:spcPts val="800"/>
                </a:spcBef>
              </a:pPr>
              <a:r>
                <a:rPr lang="en-US" dirty="0">
                  <a:solidFill>
                    <a:srgbClr val="000000"/>
                  </a:solidFill>
                </a:rPr>
                <a:t> pop argument 1</a:t>
              </a:r>
            </a:p>
            <a:p>
              <a:pPr>
                <a:spcBef>
                  <a:spcPts val="800"/>
                </a:spcBef>
              </a:pPr>
              <a:r>
                <a:rPr lang="en-US" dirty="0">
                  <a:solidFill>
                    <a:srgbClr val="000000"/>
                  </a:solidFill>
                </a:rPr>
                <a:t> ...</a:t>
              </a:r>
            </a:p>
            <a:p>
              <a:pPr>
                <a:spcBef>
                  <a:spcPts val="800"/>
                </a:spcBef>
              </a:pP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EE67F871-7445-2848-A4C4-DF7FAB7AC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967" y="939721"/>
              <a:ext cx="2925698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VM code (</a:t>
              </a:r>
              <a:r>
                <a:rPr lang="en-US" sz="1100" dirty="0">
                  <a:latin typeface="Times New Roman"/>
                  <a:cs typeface="Times New Roman"/>
                </a:rPr>
                <a:t> </a:t>
              </a:r>
              <a:r>
                <a:rPr lang="en-US" sz="1400" i="1" dirty="0">
                  <a:latin typeface="Times New Roman"/>
                  <a:cs typeface="Times New Roman"/>
                </a:rPr>
                <a:t>fileName</a:t>
              </a:r>
              <a:r>
                <a:rPr lang="en-US" sz="1400" dirty="0">
                  <a:latin typeface="Consolas"/>
                  <a:cs typeface="Consolas"/>
                </a:rPr>
                <a:t>.vm</a:t>
              </a:r>
              <a:r>
                <a:rPr lang="en-US" sz="1600" dirty="0">
                  <a:latin typeface="Times New Roman"/>
                  <a:cs typeface="Times New Roman"/>
                </a:rPr>
                <a:t>)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VM translator</a:t>
            </a: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09967" y="2447160"/>
            <a:ext cx="1814027" cy="279443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3841563" y="1300095"/>
            <a:ext cx="4558093" cy="349058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190800" rIns="93600" bIns="190800" anchor="t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   ...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00000"/>
                </a:solidFill>
              </a:rPr>
              <a:t>   </a:t>
            </a:r>
            <a:r>
              <a:rPr lang="en-US" dirty="0">
                <a:solidFill>
                  <a:srgbClr val="008000"/>
                </a:solidFill>
              </a:rPr>
              <a:t>// push constant 17</a:t>
            </a:r>
          </a:p>
          <a:p>
            <a:pPr>
              <a:spcBef>
                <a:spcPts val="300"/>
              </a:spcBef>
            </a:pPr>
            <a:r>
              <a:rPr lang="en-US" dirty="0">
                <a:solidFill>
                  <a:srgbClr val="000000"/>
                </a:solidFill>
              </a:rPr>
              <a:t>   @17</a:t>
            </a:r>
          </a:p>
          <a:p>
            <a:pPr>
              <a:spcBef>
                <a:spcPts val="300"/>
              </a:spcBef>
            </a:pPr>
            <a:r>
              <a:rPr lang="en-US" dirty="0">
                <a:solidFill>
                  <a:srgbClr val="000000"/>
                </a:solidFill>
              </a:rPr>
              <a:t>   D=A</a:t>
            </a:r>
          </a:p>
          <a:p>
            <a:pPr>
              <a:spcBef>
                <a:spcPts val="300"/>
              </a:spcBef>
            </a:pPr>
            <a:r>
              <a:rPr lang="en-US" dirty="0">
                <a:solidFill>
                  <a:srgbClr val="000000"/>
                </a:solidFill>
              </a:rPr>
              <a:t>   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... additional assembly code that completes the</a:t>
            </a:r>
          </a:p>
          <a:p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          implementation of </a:t>
            </a:r>
            <a:r>
              <a:rPr lang="en-US" sz="1100" dirty="0">
                <a:solidFill>
                  <a:srgbClr val="000000"/>
                </a:solidFill>
              </a:rPr>
              <a:t>push</a:t>
            </a:r>
            <a:r>
              <a:rPr lang="en-US" sz="1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100" dirty="0">
                <a:solidFill>
                  <a:srgbClr val="000000"/>
                </a:solidFill>
              </a:rPr>
              <a:t>constant</a:t>
            </a:r>
            <a:r>
              <a:rPr lang="en-US" sz="1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100" dirty="0">
                <a:solidFill>
                  <a:srgbClr val="000000"/>
                </a:solidFill>
              </a:rPr>
              <a:t>17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00000"/>
                </a:solidFill>
              </a:rPr>
              <a:t>   </a:t>
            </a:r>
            <a:r>
              <a:rPr lang="en-US" dirty="0">
                <a:solidFill>
                  <a:srgbClr val="008000"/>
                </a:solidFill>
              </a:rPr>
              <a:t>// push local 2</a:t>
            </a:r>
          </a:p>
          <a:p>
            <a:pPr>
              <a:spcBef>
                <a:spcPts val="300"/>
              </a:spcBef>
            </a:pPr>
            <a:r>
              <a:rPr lang="en-US" dirty="0">
                <a:solidFill>
                  <a:srgbClr val="000000"/>
                </a:solidFill>
              </a:rPr>
              <a:t>   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... generated assembly code that implements </a:t>
            </a:r>
            <a:r>
              <a:rPr lang="en-US" sz="1000" dirty="0">
                <a:solidFill>
                  <a:srgbClr val="000000"/>
                </a:solidFill>
              </a:rPr>
              <a:t>push</a:t>
            </a:r>
            <a:r>
              <a:rPr lang="en-US" sz="1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000" dirty="0">
                <a:solidFill>
                  <a:srgbClr val="000000"/>
                </a:solidFill>
              </a:rPr>
              <a:t>local</a:t>
            </a:r>
            <a:r>
              <a:rPr lang="en-US" sz="1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000" dirty="0">
                <a:solidFill>
                  <a:srgbClr val="000000"/>
                </a:solidFill>
              </a:rPr>
              <a:t>2</a:t>
            </a:r>
            <a:r>
              <a:rPr lang="en-US" sz="1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00000"/>
                </a:solidFill>
              </a:rPr>
              <a:t>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849843" y="2890194"/>
            <a:ext cx="4529814" cy="534102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3744906" y="947537"/>
            <a:ext cx="4136414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/>
                <a:cs typeface="Times New Roman"/>
              </a:rPr>
              <a:t>Generated assembly code  (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400" i="1" dirty="0">
                <a:latin typeface="Times New Roman"/>
                <a:cs typeface="Times New Roman"/>
              </a:rPr>
              <a:t>fileName</a:t>
            </a:r>
            <a:r>
              <a:rPr lang="en-US" sz="1400" dirty="0">
                <a:latin typeface="Consolas"/>
                <a:cs typeface="Consolas"/>
              </a:rPr>
              <a:t>.asm</a:t>
            </a:r>
            <a:r>
              <a:rPr lang="en-US" sz="1600" dirty="0">
                <a:latin typeface="Times New Roman"/>
                <a:cs typeface="Times New Roman"/>
              </a:rPr>
              <a:t>)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D43CB7C-A44E-0C46-B836-AF5E3B1BF979}"/>
              </a:ext>
            </a:extLst>
          </p:cNvPr>
          <p:cNvSpPr/>
          <p:nvPr/>
        </p:nvSpPr>
        <p:spPr>
          <a:xfrm>
            <a:off x="2720651" y="2205434"/>
            <a:ext cx="1120912" cy="10759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VM</a:t>
            </a:r>
            <a:b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translator</a:t>
            </a:r>
          </a:p>
        </p:txBody>
      </p:sp>
    </p:spTree>
    <p:extLst>
      <p:ext uri="{BB962C8B-B14F-4D97-AF65-F5344CB8AC3E}">
        <p14:creationId xmlns:p14="http://schemas.microsoft.com/office/powerpoint/2010/main" val="300495953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83F67C9-6070-8641-82C7-CAEC29F1526E}"/>
              </a:ext>
            </a:extLst>
          </p:cNvPr>
          <p:cNvGrpSpPr/>
          <p:nvPr/>
        </p:nvGrpSpPr>
        <p:grpSpPr>
          <a:xfrm>
            <a:off x="682967" y="939721"/>
            <a:ext cx="2925698" cy="3470601"/>
            <a:chOff x="682967" y="939721"/>
            <a:chExt cx="2925698" cy="3470601"/>
          </a:xfrm>
        </p:grpSpPr>
        <p:sp>
          <p:nvSpPr>
            <p:cNvPr id="20" name="Text Box 3">
              <a:extLst>
                <a:ext uri="{FF2B5EF4-FFF2-40B4-BE49-F238E27FC236}">
                  <a16:creationId xmlns:a16="http://schemas.microsoft.com/office/drawing/2014/main" id="{FC28592F-B7BD-1C46-B26F-26F15D6AB7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3225" y="1304548"/>
              <a:ext cx="1839445" cy="310577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190800" rIns="93600" bIns="190800" anchor="ctr" anchorCtr="0"/>
            <a:lstStyle>
              <a:defPPr>
                <a:defRPr lang="en-US"/>
              </a:defPPr>
              <a:lvl1pPr marL="342900" indent="-342900">
                <a:defRPr sz="1200">
                  <a:latin typeface="Consolas"/>
                  <a:ea typeface="ＭＳ Ｐゴシック" charset="0"/>
                  <a:cs typeface="Consolas"/>
                </a:defRPr>
              </a:lvl1pPr>
              <a:lvl2pPr marL="742950" indent="-285750">
                <a:defRPr sz="2400"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800"/>
                </a:spcBef>
              </a:pPr>
              <a:r>
                <a:rPr lang="en-US" dirty="0">
                  <a:solidFill>
                    <a:srgbClr val="000000"/>
                  </a:solidFill>
                </a:rPr>
                <a:t> ...</a:t>
              </a:r>
            </a:p>
            <a:p>
              <a:pPr>
                <a:spcBef>
                  <a:spcPts val="800"/>
                </a:spcBef>
              </a:pPr>
              <a:r>
                <a:rPr lang="en-US" dirty="0">
                  <a:solidFill>
                    <a:srgbClr val="000000"/>
                  </a:solidFill>
                </a:rPr>
                <a:t> push constant 17</a:t>
              </a:r>
            </a:p>
            <a:p>
              <a:pPr>
                <a:spcBef>
                  <a:spcPts val="800"/>
                </a:spcBef>
              </a:pPr>
              <a:r>
                <a:rPr lang="en-US" dirty="0">
                  <a:solidFill>
                    <a:srgbClr val="000000"/>
                  </a:solidFill>
                </a:rPr>
                <a:t> push local 2</a:t>
              </a:r>
            </a:p>
            <a:p>
              <a:pPr>
                <a:spcBef>
                  <a:spcPts val="800"/>
                </a:spcBef>
              </a:pPr>
              <a:r>
                <a:rPr lang="en-US" dirty="0">
                  <a:solidFill>
                    <a:srgbClr val="000000"/>
                  </a:solidFill>
                </a:rPr>
                <a:t> add</a:t>
              </a:r>
            </a:p>
            <a:p>
              <a:pPr>
                <a:spcBef>
                  <a:spcPts val="800"/>
                </a:spcBef>
              </a:pPr>
              <a:r>
                <a:rPr lang="en-US" dirty="0">
                  <a:solidFill>
                    <a:srgbClr val="000000"/>
                  </a:solidFill>
                </a:rPr>
                <a:t> pop argument 1</a:t>
              </a:r>
            </a:p>
            <a:p>
              <a:pPr>
                <a:spcBef>
                  <a:spcPts val="800"/>
                </a:spcBef>
              </a:pPr>
              <a:r>
                <a:rPr lang="en-US" dirty="0">
                  <a:solidFill>
                    <a:srgbClr val="000000"/>
                  </a:solidFill>
                </a:rPr>
                <a:t> ...</a:t>
              </a:r>
            </a:p>
            <a:p>
              <a:pPr>
                <a:spcBef>
                  <a:spcPts val="800"/>
                </a:spcBef>
              </a:pP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52D6DE43-E5BA-B240-8D39-C84078D17E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967" y="939721"/>
              <a:ext cx="2925698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VM code (</a:t>
              </a:r>
              <a:r>
                <a:rPr lang="en-US" sz="1100" dirty="0">
                  <a:latin typeface="Times New Roman"/>
                  <a:cs typeface="Times New Roman"/>
                </a:rPr>
                <a:t> </a:t>
              </a:r>
              <a:r>
                <a:rPr lang="en-US" sz="1400" i="1" dirty="0">
                  <a:latin typeface="Times New Roman"/>
                  <a:cs typeface="Times New Roman"/>
                </a:rPr>
                <a:t>fileName</a:t>
              </a:r>
              <a:r>
                <a:rPr lang="en-US" sz="1400" dirty="0">
                  <a:latin typeface="Consolas"/>
                  <a:cs typeface="Consolas"/>
                </a:rPr>
                <a:t>.vm</a:t>
              </a:r>
              <a:r>
                <a:rPr lang="en-US" sz="1600" dirty="0">
                  <a:latin typeface="Times New Roman"/>
                  <a:cs typeface="Times New Roman"/>
                </a:rPr>
                <a:t>)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VM translator</a:t>
            </a: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09967" y="2736669"/>
            <a:ext cx="1814027" cy="279443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3841563" y="1300095"/>
            <a:ext cx="4558093" cy="349058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190800" rIns="93600" bIns="190800" anchor="t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   ...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00000"/>
                </a:solidFill>
              </a:rPr>
              <a:t>  </a:t>
            </a:r>
            <a:r>
              <a:rPr lang="en-US" dirty="0">
                <a:solidFill>
                  <a:srgbClr val="008000"/>
                </a:solidFill>
              </a:rPr>
              <a:t> // push constant 17</a:t>
            </a:r>
          </a:p>
          <a:p>
            <a:pPr>
              <a:spcBef>
                <a:spcPts val="300"/>
              </a:spcBef>
            </a:pPr>
            <a:r>
              <a:rPr lang="en-US" dirty="0">
                <a:solidFill>
                  <a:srgbClr val="000000"/>
                </a:solidFill>
              </a:rPr>
              <a:t>   @17</a:t>
            </a:r>
          </a:p>
          <a:p>
            <a:pPr>
              <a:spcBef>
                <a:spcPts val="300"/>
              </a:spcBef>
            </a:pPr>
            <a:r>
              <a:rPr lang="en-US" dirty="0">
                <a:solidFill>
                  <a:srgbClr val="000000"/>
                </a:solidFill>
              </a:rPr>
              <a:t>   D=A</a:t>
            </a:r>
          </a:p>
          <a:p>
            <a:pPr>
              <a:spcBef>
                <a:spcPts val="300"/>
              </a:spcBef>
            </a:pPr>
            <a:r>
              <a:rPr lang="en-US" dirty="0">
                <a:solidFill>
                  <a:srgbClr val="000000"/>
                </a:solidFill>
              </a:rPr>
              <a:t>   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... additional assembly code that completes the</a:t>
            </a:r>
          </a:p>
          <a:p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          implementation of </a:t>
            </a:r>
            <a:r>
              <a:rPr lang="en-US" sz="1100" dirty="0">
                <a:solidFill>
                  <a:srgbClr val="000000"/>
                </a:solidFill>
              </a:rPr>
              <a:t>push</a:t>
            </a:r>
            <a:r>
              <a:rPr lang="en-US" sz="1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100" dirty="0">
                <a:solidFill>
                  <a:srgbClr val="000000"/>
                </a:solidFill>
              </a:rPr>
              <a:t>constant</a:t>
            </a:r>
            <a:r>
              <a:rPr lang="en-US" sz="1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100" dirty="0">
                <a:solidFill>
                  <a:srgbClr val="000000"/>
                </a:solidFill>
              </a:rPr>
              <a:t>17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00000"/>
                </a:solidFill>
              </a:rPr>
              <a:t>   </a:t>
            </a:r>
            <a:r>
              <a:rPr lang="en-US" dirty="0">
                <a:solidFill>
                  <a:srgbClr val="008000"/>
                </a:solidFill>
              </a:rPr>
              <a:t>// push local 2</a:t>
            </a:r>
          </a:p>
          <a:p>
            <a:pPr>
              <a:spcBef>
                <a:spcPts val="300"/>
              </a:spcBef>
            </a:pPr>
            <a:r>
              <a:rPr lang="en-US" dirty="0">
                <a:solidFill>
                  <a:srgbClr val="000000"/>
                </a:solidFill>
              </a:rPr>
              <a:t>   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... generated assembly code that implements </a:t>
            </a:r>
            <a:r>
              <a:rPr lang="en-US" sz="1000" dirty="0">
                <a:solidFill>
                  <a:srgbClr val="000000"/>
                </a:solidFill>
              </a:rPr>
              <a:t>push</a:t>
            </a:r>
            <a:r>
              <a:rPr lang="en-US" sz="1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000" dirty="0">
                <a:solidFill>
                  <a:srgbClr val="000000"/>
                </a:solidFill>
              </a:rPr>
              <a:t>local</a:t>
            </a:r>
            <a:r>
              <a:rPr lang="en-US" sz="1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000" dirty="0">
                <a:solidFill>
                  <a:srgbClr val="000000"/>
                </a:solidFill>
              </a:rPr>
              <a:t>2</a:t>
            </a:r>
            <a:r>
              <a:rPr lang="en-US" sz="1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00000"/>
                </a:solidFill>
              </a:rPr>
              <a:t>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849843" y="2890194"/>
            <a:ext cx="4529814" cy="534102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3744906" y="947537"/>
            <a:ext cx="4136414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/>
                <a:cs typeface="Times New Roman"/>
              </a:rPr>
              <a:t>Generated assembly code  (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400" i="1" dirty="0">
                <a:latin typeface="Times New Roman"/>
                <a:cs typeface="Times New Roman"/>
              </a:rPr>
              <a:t>fileName</a:t>
            </a:r>
            <a:r>
              <a:rPr lang="en-US" sz="1400" dirty="0">
                <a:latin typeface="Consolas"/>
                <a:cs typeface="Consolas"/>
              </a:rPr>
              <a:t>.asm</a:t>
            </a:r>
            <a:r>
              <a:rPr lang="en-US" sz="1600" dirty="0">
                <a:latin typeface="Times New Roman"/>
                <a:cs typeface="Times New Roman"/>
              </a:rPr>
              <a:t>)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9CB99865-D32F-E044-AB8C-B79EBF455FEB}"/>
              </a:ext>
            </a:extLst>
          </p:cNvPr>
          <p:cNvSpPr/>
          <p:nvPr/>
        </p:nvSpPr>
        <p:spPr>
          <a:xfrm>
            <a:off x="2720651" y="2205434"/>
            <a:ext cx="1120912" cy="10759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VM</a:t>
            </a:r>
            <a:b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translator</a:t>
            </a:r>
          </a:p>
        </p:txBody>
      </p:sp>
    </p:spTree>
    <p:extLst>
      <p:ext uri="{BB962C8B-B14F-4D97-AF65-F5344CB8AC3E}">
        <p14:creationId xmlns:p14="http://schemas.microsoft.com/office/powerpoint/2010/main" val="103373363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DB5B21E-B72E-2745-9F21-BCEFE6D933B5}"/>
              </a:ext>
            </a:extLst>
          </p:cNvPr>
          <p:cNvGrpSpPr/>
          <p:nvPr/>
        </p:nvGrpSpPr>
        <p:grpSpPr>
          <a:xfrm>
            <a:off x="682967" y="939721"/>
            <a:ext cx="2925698" cy="3470601"/>
            <a:chOff x="682967" y="939721"/>
            <a:chExt cx="2925698" cy="3470601"/>
          </a:xfrm>
        </p:grpSpPr>
        <p:sp>
          <p:nvSpPr>
            <p:cNvPr id="21" name="Text Box 3">
              <a:extLst>
                <a:ext uri="{FF2B5EF4-FFF2-40B4-BE49-F238E27FC236}">
                  <a16:creationId xmlns:a16="http://schemas.microsoft.com/office/drawing/2014/main" id="{FE0068A2-2118-6948-9FEE-F6B99F1D44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3225" y="1304548"/>
              <a:ext cx="1839445" cy="310577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190800" rIns="93600" bIns="190800" anchor="ctr" anchorCtr="0"/>
            <a:lstStyle>
              <a:defPPr>
                <a:defRPr lang="en-US"/>
              </a:defPPr>
              <a:lvl1pPr marL="342900" indent="-342900">
                <a:defRPr sz="1200">
                  <a:latin typeface="Consolas"/>
                  <a:ea typeface="ＭＳ Ｐゴシック" charset="0"/>
                  <a:cs typeface="Consolas"/>
                </a:defRPr>
              </a:lvl1pPr>
              <a:lvl2pPr marL="742950" indent="-285750">
                <a:defRPr sz="2400"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800"/>
                </a:spcBef>
              </a:pPr>
              <a:r>
                <a:rPr lang="en-US" dirty="0">
                  <a:solidFill>
                    <a:srgbClr val="000000"/>
                  </a:solidFill>
                </a:rPr>
                <a:t> ...</a:t>
              </a:r>
            </a:p>
            <a:p>
              <a:pPr>
                <a:spcBef>
                  <a:spcPts val="800"/>
                </a:spcBef>
              </a:pPr>
              <a:r>
                <a:rPr lang="en-US" dirty="0">
                  <a:solidFill>
                    <a:srgbClr val="000000"/>
                  </a:solidFill>
                </a:rPr>
                <a:t> push constant 17</a:t>
              </a:r>
            </a:p>
            <a:p>
              <a:pPr>
                <a:spcBef>
                  <a:spcPts val="800"/>
                </a:spcBef>
              </a:pPr>
              <a:r>
                <a:rPr lang="en-US" dirty="0">
                  <a:solidFill>
                    <a:srgbClr val="000000"/>
                  </a:solidFill>
                </a:rPr>
                <a:t> push local 2</a:t>
              </a:r>
            </a:p>
            <a:p>
              <a:pPr>
                <a:spcBef>
                  <a:spcPts val="800"/>
                </a:spcBef>
              </a:pPr>
              <a:r>
                <a:rPr lang="en-US" dirty="0">
                  <a:solidFill>
                    <a:srgbClr val="000000"/>
                  </a:solidFill>
                </a:rPr>
                <a:t> add</a:t>
              </a:r>
            </a:p>
            <a:p>
              <a:pPr>
                <a:spcBef>
                  <a:spcPts val="800"/>
                </a:spcBef>
              </a:pPr>
              <a:r>
                <a:rPr lang="en-US" dirty="0">
                  <a:solidFill>
                    <a:srgbClr val="000000"/>
                  </a:solidFill>
                </a:rPr>
                <a:t> pop argument 1</a:t>
              </a:r>
            </a:p>
            <a:p>
              <a:pPr>
                <a:spcBef>
                  <a:spcPts val="800"/>
                </a:spcBef>
              </a:pPr>
              <a:r>
                <a:rPr lang="en-US" dirty="0">
                  <a:solidFill>
                    <a:srgbClr val="000000"/>
                  </a:solidFill>
                </a:rPr>
                <a:t> ...</a:t>
              </a:r>
            </a:p>
            <a:p>
              <a:pPr>
                <a:spcBef>
                  <a:spcPts val="800"/>
                </a:spcBef>
              </a:pP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9F5918B0-16D9-1F43-9F01-43CEFB7C80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967" y="939721"/>
              <a:ext cx="2925698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VM code (</a:t>
              </a:r>
              <a:r>
                <a:rPr lang="en-US" sz="1100" dirty="0">
                  <a:latin typeface="Times New Roman"/>
                  <a:cs typeface="Times New Roman"/>
                </a:rPr>
                <a:t> </a:t>
              </a:r>
              <a:r>
                <a:rPr lang="en-US" sz="1400" i="1" dirty="0">
                  <a:latin typeface="Times New Roman"/>
                  <a:cs typeface="Times New Roman"/>
                </a:rPr>
                <a:t>fileName</a:t>
              </a:r>
              <a:r>
                <a:rPr lang="en-US" sz="1400" dirty="0">
                  <a:latin typeface="Consolas"/>
                  <a:cs typeface="Consolas"/>
                </a:rPr>
                <a:t>.vm</a:t>
              </a:r>
              <a:r>
                <a:rPr lang="en-US" sz="1600" dirty="0">
                  <a:latin typeface="Times New Roman"/>
                  <a:cs typeface="Times New Roman"/>
                </a:rPr>
                <a:t>)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</p:grpSp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3841563" y="1300095"/>
            <a:ext cx="4558093" cy="349058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190800" rIns="93600" bIns="190800" anchor="t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   ...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00000"/>
                </a:solidFill>
              </a:rPr>
              <a:t>   </a:t>
            </a:r>
            <a:r>
              <a:rPr lang="en-US" dirty="0">
                <a:solidFill>
                  <a:srgbClr val="008000"/>
                </a:solidFill>
              </a:rPr>
              <a:t>// push constant 17</a:t>
            </a:r>
          </a:p>
          <a:p>
            <a:pPr>
              <a:spcBef>
                <a:spcPts val="300"/>
              </a:spcBef>
            </a:pPr>
            <a:r>
              <a:rPr lang="en-US" dirty="0">
                <a:solidFill>
                  <a:srgbClr val="000000"/>
                </a:solidFill>
              </a:rPr>
              <a:t>   @17</a:t>
            </a:r>
          </a:p>
          <a:p>
            <a:pPr>
              <a:spcBef>
                <a:spcPts val="300"/>
              </a:spcBef>
            </a:pPr>
            <a:r>
              <a:rPr lang="en-US" dirty="0">
                <a:solidFill>
                  <a:srgbClr val="000000"/>
                </a:solidFill>
              </a:rPr>
              <a:t>   D=A</a:t>
            </a:r>
          </a:p>
          <a:p>
            <a:pPr>
              <a:spcBef>
                <a:spcPts val="300"/>
              </a:spcBef>
            </a:pPr>
            <a:r>
              <a:rPr lang="en-US" dirty="0">
                <a:solidFill>
                  <a:srgbClr val="000000"/>
                </a:solidFill>
              </a:rPr>
              <a:t>   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... additional assembly code that completes the</a:t>
            </a:r>
          </a:p>
          <a:p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          implementation of </a:t>
            </a:r>
            <a:r>
              <a:rPr lang="en-US" sz="1100" dirty="0">
                <a:solidFill>
                  <a:srgbClr val="000000"/>
                </a:solidFill>
              </a:rPr>
              <a:t>push</a:t>
            </a:r>
            <a:r>
              <a:rPr lang="en-US" sz="1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100" dirty="0">
                <a:solidFill>
                  <a:srgbClr val="000000"/>
                </a:solidFill>
              </a:rPr>
              <a:t>constant</a:t>
            </a:r>
            <a:r>
              <a:rPr lang="en-US" sz="1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100" dirty="0">
                <a:solidFill>
                  <a:srgbClr val="000000"/>
                </a:solidFill>
              </a:rPr>
              <a:t>17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00000"/>
                </a:solidFill>
              </a:rPr>
              <a:t>   </a:t>
            </a:r>
            <a:r>
              <a:rPr lang="en-US" dirty="0">
                <a:solidFill>
                  <a:srgbClr val="008000"/>
                </a:solidFill>
              </a:rPr>
              <a:t>// push local 2</a:t>
            </a:r>
          </a:p>
          <a:p>
            <a:pPr>
              <a:spcBef>
                <a:spcPts val="300"/>
              </a:spcBef>
            </a:pPr>
            <a:r>
              <a:rPr lang="en-US" dirty="0">
                <a:solidFill>
                  <a:srgbClr val="000000"/>
                </a:solidFill>
              </a:rPr>
              <a:t>   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... generated assembly code that implements </a:t>
            </a:r>
            <a:r>
              <a:rPr lang="en-US" sz="1000" dirty="0">
                <a:solidFill>
                  <a:srgbClr val="000000"/>
                </a:solidFill>
              </a:rPr>
              <a:t>push</a:t>
            </a:r>
            <a:r>
              <a:rPr lang="en-US" sz="1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000" dirty="0">
                <a:solidFill>
                  <a:srgbClr val="000000"/>
                </a:solidFill>
              </a:rPr>
              <a:t>local</a:t>
            </a:r>
            <a:r>
              <a:rPr lang="en-US" sz="1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000" dirty="0">
                <a:solidFill>
                  <a:srgbClr val="000000"/>
                </a:solidFill>
              </a:rPr>
              <a:t>2</a:t>
            </a:r>
            <a:r>
              <a:rPr lang="en-US" sz="1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00000"/>
                </a:solidFill>
              </a:rPr>
              <a:t>   </a:t>
            </a:r>
            <a:r>
              <a:rPr lang="en-US" dirty="0">
                <a:solidFill>
                  <a:srgbClr val="008000"/>
                </a:solidFill>
              </a:rPr>
              <a:t>// add</a:t>
            </a:r>
          </a:p>
          <a:p>
            <a:pPr>
              <a:spcBef>
                <a:spcPts val="300"/>
              </a:spcBef>
            </a:pPr>
            <a:r>
              <a:rPr lang="en-US" dirty="0">
                <a:solidFill>
                  <a:srgbClr val="000000"/>
                </a:solidFill>
              </a:rPr>
              <a:t>   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... generated assembly code that implements </a:t>
            </a:r>
            <a:r>
              <a:rPr lang="en-US" sz="1100" dirty="0">
                <a:solidFill>
                  <a:srgbClr val="000000"/>
                </a:solidFill>
              </a:rPr>
              <a:t>add</a:t>
            </a:r>
            <a:endParaRPr lang="en-US" dirty="0">
              <a:solidFill>
                <a:srgbClr val="000000"/>
              </a:solidFill>
            </a:endParaRP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00000"/>
                </a:solidFill>
              </a:rPr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VM translator</a:t>
            </a: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09967" y="2736669"/>
            <a:ext cx="1814027" cy="279443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868519" y="3413153"/>
            <a:ext cx="4529814" cy="534102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3744906" y="947537"/>
            <a:ext cx="4136414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/>
                <a:cs typeface="Times New Roman"/>
              </a:rPr>
              <a:t>Generated assembly code  (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400" i="1" dirty="0">
                <a:latin typeface="Times New Roman"/>
                <a:cs typeface="Times New Roman"/>
              </a:rPr>
              <a:t>fileName</a:t>
            </a:r>
            <a:r>
              <a:rPr lang="en-US" sz="1400" dirty="0">
                <a:latin typeface="Consolas"/>
                <a:cs typeface="Consolas"/>
              </a:rPr>
              <a:t>.asm</a:t>
            </a:r>
            <a:r>
              <a:rPr lang="en-US" sz="1600" dirty="0">
                <a:latin typeface="Times New Roman"/>
                <a:cs typeface="Times New Roman"/>
              </a:rPr>
              <a:t>)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98516FB6-67FE-F140-8B11-74D5ECAF6E04}"/>
              </a:ext>
            </a:extLst>
          </p:cNvPr>
          <p:cNvSpPr/>
          <p:nvPr/>
        </p:nvSpPr>
        <p:spPr>
          <a:xfrm>
            <a:off x="2720651" y="2205434"/>
            <a:ext cx="1120912" cy="10759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VM</a:t>
            </a:r>
            <a:b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translator</a:t>
            </a:r>
          </a:p>
        </p:txBody>
      </p:sp>
    </p:spTree>
    <p:extLst>
      <p:ext uri="{BB962C8B-B14F-4D97-AF65-F5344CB8AC3E}">
        <p14:creationId xmlns:p14="http://schemas.microsoft.com/office/powerpoint/2010/main" val="207387863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0D928D9-A525-3B45-971A-3633D69DB552}"/>
              </a:ext>
            </a:extLst>
          </p:cNvPr>
          <p:cNvGrpSpPr/>
          <p:nvPr/>
        </p:nvGrpSpPr>
        <p:grpSpPr>
          <a:xfrm>
            <a:off x="682967" y="939721"/>
            <a:ext cx="2925698" cy="3470601"/>
            <a:chOff x="682967" y="939721"/>
            <a:chExt cx="2925698" cy="3470601"/>
          </a:xfrm>
        </p:grpSpPr>
        <p:sp>
          <p:nvSpPr>
            <p:cNvPr id="21" name="Text Box 3">
              <a:extLst>
                <a:ext uri="{FF2B5EF4-FFF2-40B4-BE49-F238E27FC236}">
                  <a16:creationId xmlns:a16="http://schemas.microsoft.com/office/drawing/2014/main" id="{8E0F3AEF-C8EE-2648-A951-A5B611E34D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3225" y="1304548"/>
              <a:ext cx="1839445" cy="310577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190800" rIns="93600" bIns="190800" anchor="ctr" anchorCtr="0"/>
            <a:lstStyle>
              <a:defPPr>
                <a:defRPr lang="en-US"/>
              </a:defPPr>
              <a:lvl1pPr marL="342900" indent="-342900">
                <a:defRPr sz="1200">
                  <a:latin typeface="Consolas"/>
                  <a:ea typeface="ＭＳ Ｐゴシック" charset="0"/>
                  <a:cs typeface="Consolas"/>
                </a:defRPr>
              </a:lvl1pPr>
              <a:lvl2pPr marL="742950" indent="-285750">
                <a:defRPr sz="2400"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800"/>
                </a:spcBef>
              </a:pPr>
              <a:r>
                <a:rPr lang="en-US" dirty="0">
                  <a:solidFill>
                    <a:srgbClr val="000000"/>
                  </a:solidFill>
                </a:rPr>
                <a:t> ...</a:t>
              </a:r>
            </a:p>
            <a:p>
              <a:pPr>
                <a:spcBef>
                  <a:spcPts val="800"/>
                </a:spcBef>
              </a:pPr>
              <a:r>
                <a:rPr lang="en-US" dirty="0">
                  <a:solidFill>
                    <a:srgbClr val="000000"/>
                  </a:solidFill>
                </a:rPr>
                <a:t> push constant 17</a:t>
              </a:r>
            </a:p>
            <a:p>
              <a:pPr>
                <a:spcBef>
                  <a:spcPts val="800"/>
                </a:spcBef>
              </a:pPr>
              <a:r>
                <a:rPr lang="en-US" dirty="0">
                  <a:solidFill>
                    <a:srgbClr val="000000"/>
                  </a:solidFill>
                </a:rPr>
                <a:t> push local 2</a:t>
              </a:r>
            </a:p>
            <a:p>
              <a:pPr>
                <a:spcBef>
                  <a:spcPts val="800"/>
                </a:spcBef>
              </a:pPr>
              <a:r>
                <a:rPr lang="en-US" dirty="0">
                  <a:solidFill>
                    <a:srgbClr val="000000"/>
                  </a:solidFill>
                </a:rPr>
                <a:t> add</a:t>
              </a:r>
            </a:p>
            <a:p>
              <a:pPr>
                <a:spcBef>
                  <a:spcPts val="800"/>
                </a:spcBef>
              </a:pPr>
              <a:r>
                <a:rPr lang="en-US" dirty="0">
                  <a:solidFill>
                    <a:srgbClr val="000000"/>
                  </a:solidFill>
                </a:rPr>
                <a:t> pop argument 1</a:t>
              </a:r>
            </a:p>
            <a:p>
              <a:pPr>
                <a:spcBef>
                  <a:spcPts val="800"/>
                </a:spcBef>
              </a:pPr>
              <a:r>
                <a:rPr lang="en-US" dirty="0">
                  <a:solidFill>
                    <a:srgbClr val="000000"/>
                  </a:solidFill>
                </a:rPr>
                <a:t> ...</a:t>
              </a:r>
            </a:p>
            <a:p>
              <a:pPr>
                <a:spcBef>
                  <a:spcPts val="800"/>
                </a:spcBef>
              </a:pP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6459E5D2-DB32-AA44-B960-8BC04263AD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967" y="939721"/>
              <a:ext cx="2925698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VM code (</a:t>
              </a:r>
              <a:r>
                <a:rPr lang="en-US" sz="1100" dirty="0">
                  <a:latin typeface="Times New Roman"/>
                  <a:cs typeface="Times New Roman"/>
                </a:rPr>
                <a:t> </a:t>
              </a:r>
              <a:r>
                <a:rPr lang="en-US" sz="1400" i="1" dirty="0">
                  <a:latin typeface="Times New Roman"/>
                  <a:cs typeface="Times New Roman"/>
                </a:rPr>
                <a:t>fileName</a:t>
              </a:r>
              <a:r>
                <a:rPr lang="en-US" sz="1400" dirty="0">
                  <a:latin typeface="Consolas"/>
                  <a:cs typeface="Consolas"/>
                </a:rPr>
                <a:t>.vm</a:t>
              </a:r>
              <a:r>
                <a:rPr lang="en-US" sz="1600" dirty="0">
                  <a:latin typeface="Times New Roman"/>
                  <a:cs typeface="Times New Roman"/>
                </a:rPr>
                <a:t>)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</p:grpSp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3841563" y="1300095"/>
            <a:ext cx="4558093" cy="349058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190800" rIns="93600" bIns="190800" anchor="t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   ...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00000"/>
                </a:solidFill>
              </a:rPr>
              <a:t>   </a:t>
            </a:r>
            <a:r>
              <a:rPr lang="en-US" dirty="0">
                <a:solidFill>
                  <a:srgbClr val="008000"/>
                </a:solidFill>
              </a:rPr>
              <a:t>// push constant 17</a:t>
            </a:r>
          </a:p>
          <a:p>
            <a:pPr>
              <a:spcBef>
                <a:spcPts val="300"/>
              </a:spcBef>
            </a:pPr>
            <a:r>
              <a:rPr lang="en-US" dirty="0">
                <a:solidFill>
                  <a:srgbClr val="000000"/>
                </a:solidFill>
              </a:rPr>
              <a:t>   @17</a:t>
            </a:r>
          </a:p>
          <a:p>
            <a:pPr>
              <a:spcBef>
                <a:spcPts val="300"/>
              </a:spcBef>
            </a:pPr>
            <a:r>
              <a:rPr lang="en-US" dirty="0">
                <a:solidFill>
                  <a:srgbClr val="000000"/>
                </a:solidFill>
              </a:rPr>
              <a:t>   D=A</a:t>
            </a:r>
          </a:p>
          <a:p>
            <a:pPr>
              <a:spcBef>
                <a:spcPts val="300"/>
              </a:spcBef>
            </a:pPr>
            <a:r>
              <a:rPr lang="en-US" dirty="0">
                <a:solidFill>
                  <a:srgbClr val="000000"/>
                </a:solidFill>
              </a:rPr>
              <a:t>   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... additional assembly code that completes the</a:t>
            </a:r>
          </a:p>
          <a:p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          implementation of </a:t>
            </a:r>
            <a:r>
              <a:rPr lang="en-US" sz="1100" dirty="0">
                <a:solidFill>
                  <a:srgbClr val="000000"/>
                </a:solidFill>
              </a:rPr>
              <a:t>push</a:t>
            </a:r>
            <a:r>
              <a:rPr lang="en-US" sz="1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100" dirty="0">
                <a:solidFill>
                  <a:srgbClr val="000000"/>
                </a:solidFill>
              </a:rPr>
              <a:t>constant</a:t>
            </a:r>
            <a:r>
              <a:rPr lang="en-US" sz="1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100" dirty="0">
                <a:solidFill>
                  <a:srgbClr val="000000"/>
                </a:solidFill>
              </a:rPr>
              <a:t>17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00000"/>
                </a:solidFill>
              </a:rPr>
              <a:t>   </a:t>
            </a:r>
            <a:r>
              <a:rPr lang="en-US" dirty="0">
                <a:solidFill>
                  <a:srgbClr val="008000"/>
                </a:solidFill>
              </a:rPr>
              <a:t>// push local 2</a:t>
            </a:r>
          </a:p>
          <a:p>
            <a:pPr>
              <a:spcBef>
                <a:spcPts val="300"/>
              </a:spcBef>
            </a:pPr>
            <a:r>
              <a:rPr lang="en-US" dirty="0">
                <a:solidFill>
                  <a:srgbClr val="000000"/>
                </a:solidFill>
              </a:rPr>
              <a:t>   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... generated assembly code that implements </a:t>
            </a:r>
            <a:r>
              <a:rPr lang="en-US" sz="1000" dirty="0">
                <a:solidFill>
                  <a:srgbClr val="000000"/>
                </a:solidFill>
              </a:rPr>
              <a:t>push</a:t>
            </a:r>
            <a:r>
              <a:rPr lang="en-US" sz="1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000" dirty="0">
                <a:solidFill>
                  <a:srgbClr val="000000"/>
                </a:solidFill>
              </a:rPr>
              <a:t>local</a:t>
            </a:r>
            <a:r>
              <a:rPr lang="en-US" sz="1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000" dirty="0">
                <a:solidFill>
                  <a:srgbClr val="000000"/>
                </a:solidFill>
              </a:rPr>
              <a:t>2</a:t>
            </a:r>
            <a:r>
              <a:rPr lang="en-US" sz="1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00000"/>
                </a:solidFill>
              </a:rPr>
              <a:t>   </a:t>
            </a:r>
            <a:r>
              <a:rPr lang="en-US" dirty="0">
                <a:solidFill>
                  <a:srgbClr val="008000"/>
                </a:solidFill>
              </a:rPr>
              <a:t>// add</a:t>
            </a:r>
          </a:p>
          <a:p>
            <a:pPr>
              <a:spcBef>
                <a:spcPts val="300"/>
              </a:spcBef>
            </a:pPr>
            <a:r>
              <a:rPr lang="en-US" dirty="0">
                <a:solidFill>
                  <a:srgbClr val="000000"/>
                </a:solidFill>
              </a:rPr>
              <a:t>   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... generated assembly code that implements </a:t>
            </a:r>
            <a:r>
              <a:rPr lang="en-US" sz="1100" dirty="0">
                <a:solidFill>
                  <a:srgbClr val="000000"/>
                </a:solidFill>
              </a:rPr>
              <a:t>add</a:t>
            </a:r>
            <a:endParaRPr lang="en-US" dirty="0">
              <a:solidFill>
                <a:srgbClr val="000000"/>
              </a:solidFill>
            </a:endParaRP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00000"/>
                </a:solidFill>
              </a:rPr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VM translator</a:t>
            </a: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09967" y="3007500"/>
            <a:ext cx="1814027" cy="279443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868519" y="3413153"/>
            <a:ext cx="4529814" cy="534102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3744906" y="947537"/>
            <a:ext cx="4136414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/>
                <a:cs typeface="Times New Roman"/>
              </a:rPr>
              <a:t>Generated assembly code  (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400" i="1" dirty="0">
                <a:latin typeface="Times New Roman"/>
                <a:cs typeface="Times New Roman"/>
              </a:rPr>
              <a:t>fileName</a:t>
            </a:r>
            <a:r>
              <a:rPr lang="en-US" sz="1400" dirty="0">
                <a:latin typeface="Consolas"/>
                <a:cs typeface="Consolas"/>
              </a:rPr>
              <a:t>.asm</a:t>
            </a:r>
            <a:r>
              <a:rPr lang="en-US" sz="1600" dirty="0">
                <a:latin typeface="Times New Roman"/>
                <a:cs typeface="Times New Roman"/>
              </a:rPr>
              <a:t>)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212E5B32-3B9C-0D4F-B674-F9B01D345C3B}"/>
              </a:ext>
            </a:extLst>
          </p:cNvPr>
          <p:cNvSpPr/>
          <p:nvPr/>
        </p:nvSpPr>
        <p:spPr>
          <a:xfrm>
            <a:off x="2720651" y="2205434"/>
            <a:ext cx="1120912" cy="10759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VM</a:t>
            </a:r>
            <a:b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translator</a:t>
            </a:r>
          </a:p>
        </p:txBody>
      </p:sp>
    </p:spTree>
    <p:extLst>
      <p:ext uri="{BB962C8B-B14F-4D97-AF65-F5344CB8AC3E}">
        <p14:creationId xmlns:p14="http://schemas.microsoft.com/office/powerpoint/2010/main" val="199269528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6F6E0B4-BC30-4C49-B39E-E611362A150D}"/>
              </a:ext>
            </a:extLst>
          </p:cNvPr>
          <p:cNvGrpSpPr/>
          <p:nvPr/>
        </p:nvGrpSpPr>
        <p:grpSpPr>
          <a:xfrm>
            <a:off x="682967" y="939721"/>
            <a:ext cx="2925698" cy="3470601"/>
            <a:chOff x="682967" y="939721"/>
            <a:chExt cx="2925698" cy="3470601"/>
          </a:xfrm>
        </p:grpSpPr>
        <p:sp>
          <p:nvSpPr>
            <p:cNvPr id="21" name="Text Box 3">
              <a:extLst>
                <a:ext uri="{FF2B5EF4-FFF2-40B4-BE49-F238E27FC236}">
                  <a16:creationId xmlns:a16="http://schemas.microsoft.com/office/drawing/2014/main" id="{E5A30C0C-E4DA-9E4A-938B-CADA001CEB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3225" y="1304548"/>
              <a:ext cx="1839445" cy="310577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190800" rIns="93600" bIns="190800" anchor="ctr" anchorCtr="0"/>
            <a:lstStyle>
              <a:defPPr>
                <a:defRPr lang="en-US"/>
              </a:defPPr>
              <a:lvl1pPr marL="342900" indent="-342900">
                <a:defRPr sz="1200">
                  <a:latin typeface="Consolas"/>
                  <a:ea typeface="ＭＳ Ｐゴシック" charset="0"/>
                  <a:cs typeface="Consolas"/>
                </a:defRPr>
              </a:lvl1pPr>
              <a:lvl2pPr marL="742950" indent="-285750">
                <a:defRPr sz="2400"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800"/>
                </a:spcBef>
              </a:pPr>
              <a:r>
                <a:rPr lang="en-US" dirty="0">
                  <a:solidFill>
                    <a:srgbClr val="000000"/>
                  </a:solidFill>
                </a:rPr>
                <a:t> ...</a:t>
              </a:r>
            </a:p>
            <a:p>
              <a:pPr>
                <a:spcBef>
                  <a:spcPts val="800"/>
                </a:spcBef>
              </a:pPr>
              <a:r>
                <a:rPr lang="en-US" dirty="0">
                  <a:solidFill>
                    <a:srgbClr val="000000"/>
                  </a:solidFill>
                </a:rPr>
                <a:t> push constant 17</a:t>
              </a:r>
            </a:p>
            <a:p>
              <a:pPr>
                <a:spcBef>
                  <a:spcPts val="800"/>
                </a:spcBef>
              </a:pPr>
              <a:r>
                <a:rPr lang="en-US" dirty="0">
                  <a:solidFill>
                    <a:srgbClr val="000000"/>
                  </a:solidFill>
                </a:rPr>
                <a:t> push local 2</a:t>
              </a:r>
            </a:p>
            <a:p>
              <a:pPr>
                <a:spcBef>
                  <a:spcPts val="800"/>
                </a:spcBef>
              </a:pPr>
              <a:r>
                <a:rPr lang="en-US" dirty="0">
                  <a:solidFill>
                    <a:srgbClr val="000000"/>
                  </a:solidFill>
                </a:rPr>
                <a:t> add</a:t>
              </a:r>
            </a:p>
            <a:p>
              <a:pPr>
                <a:spcBef>
                  <a:spcPts val="800"/>
                </a:spcBef>
              </a:pPr>
              <a:r>
                <a:rPr lang="en-US" dirty="0">
                  <a:solidFill>
                    <a:srgbClr val="000000"/>
                  </a:solidFill>
                </a:rPr>
                <a:t> pop argument 1</a:t>
              </a:r>
            </a:p>
            <a:p>
              <a:pPr>
                <a:spcBef>
                  <a:spcPts val="800"/>
                </a:spcBef>
              </a:pPr>
              <a:r>
                <a:rPr lang="en-US" dirty="0">
                  <a:solidFill>
                    <a:srgbClr val="000000"/>
                  </a:solidFill>
                </a:rPr>
                <a:t> ...</a:t>
              </a:r>
            </a:p>
            <a:p>
              <a:pPr>
                <a:spcBef>
                  <a:spcPts val="800"/>
                </a:spcBef>
              </a:pP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9232A342-23FC-D24D-A1B6-8FAB00A097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967" y="939721"/>
              <a:ext cx="2925698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VM code (</a:t>
              </a:r>
              <a:r>
                <a:rPr lang="en-US" sz="1100" dirty="0">
                  <a:latin typeface="Times New Roman"/>
                  <a:cs typeface="Times New Roman"/>
                </a:rPr>
                <a:t> </a:t>
              </a:r>
              <a:r>
                <a:rPr lang="en-US" sz="1400" i="1" dirty="0">
                  <a:latin typeface="Times New Roman"/>
                  <a:cs typeface="Times New Roman"/>
                </a:rPr>
                <a:t>fileName</a:t>
              </a:r>
              <a:r>
                <a:rPr lang="en-US" sz="1400" dirty="0">
                  <a:latin typeface="Consolas"/>
                  <a:cs typeface="Consolas"/>
                </a:rPr>
                <a:t>.vm</a:t>
              </a:r>
              <a:r>
                <a:rPr lang="en-US" sz="1600" dirty="0">
                  <a:latin typeface="Times New Roman"/>
                  <a:cs typeface="Times New Roman"/>
                </a:rPr>
                <a:t>)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</p:grpSp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3841563" y="1300095"/>
            <a:ext cx="4558093" cy="349058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190800" rIns="93600" bIns="190800" anchor="t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   ...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00000"/>
                </a:solidFill>
              </a:rPr>
              <a:t>   </a:t>
            </a:r>
            <a:r>
              <a:rPr lang="en-US" dirty="0">
                <a:solidFill>
                  <a:srgbClr val="008000"/>
                </a:solidFill>
              </a:rPr>
              <a:t>// push constant 17</a:t>
            </a:r>
          </a:p>
          <a:p>
            <a:pPr>
              <a:spcBef>
                <a:spcPts val="300"/>
              </a:spcBef>
            </a:pPr>
            <a:r>
              <a:rPr lang="en-US" dirty="0">
                <a:solidFill>
                  <a:srgbClr val="000000"/>
                </a:solidFill>
              </a:rPr>
              <a:t>   @17</a:t>
            </a:r>
          </a:p>
          <a:p>
            <a:pPr>
              <a:spcBef>
                <a:spcPts val="300"/>
              </a:spcBef>
            </a:pPr>
            <a:r>
              <a:rPr lang="en-US" dirty="0">
                <a:solidFill>
                  <a:srgbClr val="000000"/>
                </a:solidFill>
              </a:rPr>
              <a:t>   D=A</a:t>
            </a:r>
          </a:p>
          <a:p>
            <a:pPr>
              <a:spcBef>
                <a:spcPts val="300"/>
              </a:spcBef>
            </a:pPr>
            <a:r>
              <a:rPr lang="en-US" dirty="0">
                <a:solidFill>
                  <a:srgbClr val="000000"/>
                </a:solidFill>
              </a:rPr>
              <a:t>   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... additional assembly code that completes the</a:t>
            </a:r>
          </a:p>
          <a:p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          implementation of </a:t>
            </a:r>
            <a:r>
              <a:rPr lang="en-US" sz="1100" dirty="0">
                <a:solidFill>
                  <a:srgbClr val="000000"/>
                </a:solidFill>
              </a:rPr>
              <a:t>push</a:t>
            </a:r>
            <a:r>
              <a:rPr lang="en-US" sz="1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100" dirty="0">
                <a:solidFill>
                  <a:srgbClr val="000000"/>
                </a:solidFill>
              </a:rPr>
              <a:t>constant</a:t>
            </a:r>
            <a:r>
              <a:rPr lang="en-US" sz="1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100" dirty="0">
                <a:solidFill>
                  <a:srgbClr val="000000"/>
                </a:solidFill>
              </a:rPr>
              <a:t>17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00000"/>
                </a:solidFill>
              </a:rPr>
              <a:t>   </a:t>
            </a:r>
            <a:r>
              <a:rPr lang="en-US" dirty="0">
                <a:solidFill>
                  <a:srgbClr val="008000"/>
                </a:solidFill>
              </a:rPr>
              <a:t>// push local 2</a:t>
            </a:r>
          </a:p>
          <a:p>
            <a:pPr>
              <a:spcBef>
                <a:spcPts val="300"/>
              </a:spcBef>
            </a:pPr>
            <a:r>
              <a:rPr lang="en-US" dirty="0">
                <a:solidFill>
                  <a:srgbClr val="000000"/>
                </a:solidFill>
              </a:rPr>
              <a:t>   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... generated assembly code that implements </a:t>
            </a:r>
            <a:r>
              <a:rPr lang="en-US" sz="1000" dirty="0">
                <a:solidFill>
                  <a:srgbClr val="000000"/>
                </a:solidFill>
              </a:rPr>
              <a:t>push</a:t>
            </a:r>
            <a:r>
              <a:rPr lang="en-US" sz="1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000" dirty="0">
                <a:solidFill>
                  <a:srgbClr val="000000"/>
                </a:solidFill>
              </a:rPr>
              <a:t>local</a:t>
            </a:r>
            <a:r>
              <a:rPr lang="en-US" sz="1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000" dirty="0">
                <a:solidFill>
                  <a:srgbClr val="000000"/>
                </a:solidFill>
              </a:rPr>
              <a:t>2</a:t>
            </a:r>
            <a:r>
              <a:rPr lang="en-US" sz="1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00000"/>
                </a:solidFill>
              </a:rPr>
              <a:t>   </a:t>
            </a:r>
            <a:r>
              <a:rPr lang="en-US" dirty="0">
                <a:solidFill>
                  <a:srgbClr val="008000"/>
                </a:solidFill>
              </a:rPr>
              <a:t>// add</a:t>
            </a:r>
          </a:p>
          <a:p>
            <a:pPr>
              <a:spcBef>
                <a:spcPts val="300"/>
              </a:spcBef>
            </a:pPr>
            <a:r>
              <a:rPr lang="en-US" dirty="0">
                <a:solidFill>
                  <a:srgbClr val="000000"/>
                </a:solidFill>
              </a:rPr>
              <a:t>   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... generated assembly code that implements </a:t>
            </a:r>
            <a:r>
              <a:rPr lang="en-US" sz="1100" dirty="0">
                <a:solidFill>
                  <a:srgbClr val="000000"/>
                </a:solidFill>
              </a:rPr>
              <a:t>add</a:t>
            </a:r>
            <a:endParaRPr lang="en-US" dirty="0">
              <a:solidFill>
                <a:srgbClr val="000000"/>
              </a:solidFill>
            </a:endParaRP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00000"/>
                </a:solidFill>
              </a:rPr>
              <a:t>   </a:t>
            </a:r>
            <a:r>
              <a:rPr lang="en-US" dirty="0">
                <a:solidFill>
                  <a:srgbClr val="008000"/>
                </a:solidFill>
              </a:rPr>
              <a:t>// pop argument 1</a:t>
            </a:r>
          </a:p>
          <a:p>
            <a:pPr>
              <a:spcBef>
                <a:spcPts val="300"/>
              </a:spcBef>
            </a:pPr>
            <a:r>
              <a:rPr lang="en-US" dirty="0">
                <a:solidFill>
                  <a:srgbClr val="000000"/>
                </a:solidFill>
              </a:rPr>
              <a:t>   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... generated assembly code that implements </a:t>
            </a:r>
            <a:r>
              <a:rPr lang="en-US" sz="1000" dirty="0">
                <a:solidFill>
                  <a:srgbClr val="000000"/>
                </a:solidFill>
              </a:rPr>
              <a:t>push</a:t>
            </a:r>
            <a:r>
              <a:rPr lang="en-US" sz="1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000" dirty="0">
                <a:solidFill>
                  <a:srgbClr val="000000"/>
                </a:solidFill>
              </a:rPr>
              <a:t>argument</a:t>
            </a:r>
            <a:r>
              <a:rPr lang="en-US" sz="1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000" dirty="0">
                <a:solidFill>
                  <a:srgbClr val="000000"/>
                </a:solidFill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</a:p>
          <a:p>
            <a:pPr>
              <a:spcBef>
                <a:spcPts val="900"/>
              </a:spcBef>
            </a:pPr>
            <a:r>
              <a:rPr lang="en-US" sz="1000" dirty="0">
                <a:solidFill>
                  <a:srgbClr val="000000"/>
                </a:solidFill>
              </a:rPr>
              <a:t>    </a:t>
            </a:r>
            <a:r>
              <a:rPr lang="en-US" dirty="0">
                <a:solidFill>
                  <a:srgbClr val="000000"/>
                </a:solidFill>
              </a:rPr>
              <a:t>...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VM translator</a:t>
            </a: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09967" y="3007500"/>
            <a:ext cx="1814027" cy="279443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859181" y="3945451"/>
            <a:ext cx="4529814" cy="534102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3744906" y="947537"/>
            <a:ext cx="4136414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/>
                <a:cs typeface="Times New Roman"/>
              </a:rPr>
              <a:t>Generated assembly code  (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400" i="1" dirty="0">
                <a:latin typeface="Times New Roman"/>
                <a:cs typeface="Times New Roman"/>
              </a:rPr>
              <a:t>fileName</a:t>
            </a:r>
            <a:r>
              <a:rPr lang="en-US" sz="1400" dirty="0">
                <a:latin typeface="Consolas"/>
                <a:cs typeface="Consolas"/>
              </a:rPr>
              <a:t>.asm</a:t>
            </a:r>
            <a:r>
              <a:rPr lang="en-US" sz="1600" dirty="0">
                <a:latin typeface="Times New Roman"/>
                <a:cs typeface="Times New Roman"/>
              </a:rPr>
              <a:t>)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C9A68709-6E2F-1A45-A879-793055B164FA}"/>
              </a:ext>
            </a:extLst>
          </p:cNvPr>
          <p:cNvSpPr/>
          <p:nvPr/>
        </p:nvSpPr>
        <p:spPr>
          <a:xfrm>
            <a:off x="2720651" y="2205434"/>
            <a:ext cx="1120912" cy="10759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VM</a:t>
            </a:r>
            <a:b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translator</a:t>
            </a:r>
          </a:p>
        </p:txBody>
      </p:sp>
    </p:spTree>
    <p:extLst>
      <p:ext uri="{BB962C8B-B14F-4D97-AF65-F5344CB8AC3E}">
        <p14:creationId xmlns:p14="http://schemas.microsoft.com/office/powerpoint/2010/main" val="145483483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VM translator</a:t>
            </a:r>
            <a:r>
              <a:rPr lang="en-US" sz="2000" dirty="0"/>
              <a:t>: usage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805052" y="916126"/>
            <a:ext cx="7801066" cy="5627183"/>
            <a:chOff x="805052" y="916126"/>
            <a:chExt cx="7801066" cy="562718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77911" t="6706" r="502" b="32636"/>
            <a:stretch/>
          </p:blipFill>
          <p:spPr>
            <a:xfrm>
              <a:off x="805052" y="916126"/>
              <a:ext cx="7801066" cy="562718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6189" y="1416728"/>
              <a:ext cx="3593642" cy="2602063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2589809" y="2443104"/>
            <a:ext cx="4694468" cy="2657501"/>
            <a:chOff x="2442397" y="2397747"/>
            <a:chExt cx="4694468" cy="2657501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/>
            <a:srcRect l="7901" t="8835"/>
            <a:stretch/>
          </p:blipFill>
          <p:spPr>
            <a:xfrm>
              <a:off x="2442397" y="2397747"/>
              <a:ext cx="4694468" cy="2657501"/>
            </a:xfrm>
            <a:prstGeom prst="rect">
              <a:avLst/>
            </a:prstGeom>
          </p:spPr>
        </p:pic>
        <p:sp>
          <p:nvSpPr>
            <p:cNvPr id="7" name="Text Box 3"/>
            <p:cNvSpPr txBox="1">
              <a:spLocks noChangeArrowheads="1"/>
            </p:cNvSpPr>
            <p:nvPr/>
          </p:nvSpPr>
          <p:spPr bwMode="auto">
            <a:xfrm>
              <a:off x="2477009" y="2596915"/>
              <a:ext cx="3846577" cy="80433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216000" tIns="190800" rIns="93600" bIns="190800" anchor="ctr" anchorCtr="0"/>
            <a:lstStyle>
              <a:defPPr>
                <a:defRPr lang="en-US"/>
              </a:defPPr>
              <a:lvl1pPr marL="342900" indent="-342900">
                <a:defRPr sz="1200">
                  <a:latin typeface="Consolas"/>
                  <a:ea typeface="ＭＳ Ｐゴシック" charset="0"/>
                  <a:cs typeface="Consolas"/>
                </a:defRPr>
              </a:lvl1pPr>
              <a:lvl2pPr marL="742950" indent="-285750">
                <a:defRPr sz="2400"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200"/>
                </a:spcBef>
              </a:pPr>
              <a:r>
                <a:rPr lang="en-US" dirty="0">
                  <a:solidFill>
                    <a:srgbClr val="000000"/>
                  </a:solidFill>
                </a:rPr>
                <a:t>%</a:t>
              </a:r>
            </a:p>
            <a:p>
              <a:pPr>
                <a:spcBef>
                  <a:spcPts val="200"/>
                </a:spcBef>
              </a:pPr>
              <a:r>
                <a:rPr lang="en-US" dirty="0">
                  <a:solidFill>
                    <a:srgbClr val="000000"/>
                  </a:solidFill>
                </a:rPr>
                <a:t>% java VMTranslator myProg.vm</a:t>
              </a:r>
            </a:p>
            <a:p>
              <a:pPr>
                <a:spcBef>
                  <a:spcPts val="200"/>
                </a:spcBef>
              </a:pPr>
              <a:r>
                <a:rPr lang="en-US" dirty="0">
                  <a:solidFill>
                    <a:srgbClr val="000000"/>
                  </a:solidFill>
                </a:rPr>
                <a:t>%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219255" y="3431846"/>
            <a:ext cx="3876627" cy="2825117"/>
            <a:chOff x="4298618" y="3454531"/>
            <a:chExt cx="3876627" cy="282511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/>
            <a:srcRect l="4861" t="6706" r="15586"/>
            <a:stretch/>
          </p:blipFill>
          <p:spPr>
            <a:xfrm>
              <a:off x="4298618" y="3454531"/>
              <a:ext cx="3876627" cy="282511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/>
            <a:srcRect l="14492" t="7540" r="68012" b="88062"/>
            <a:stretch/>
          </p:blipFill>
          <p:spPr>
            <a:xfrm>
              <a:off x="6145943" y="3490053"/>
              <a:ext cx="852620" cy="1332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2194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7">
            <a:extLst>
              <a:ext uri="{FF2B5EF4-FFF2-40B4-BE49-F238E27FC236}">
                <a16:creationId xmlns:a16="http://schemas.microsoft.com/office/drawing/2014/main" id="{56462FE1-BB48-390D-2CA1-7C2362D4E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1035" y="3762345"/>
            <a:ext cx="95038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assembler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997935-8654-4C46-CD0F-F0DF696DC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653" y="4540719"/>
            <a:ext cx="1569692" cy="126538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F651643-FAB1-A2BA-3AFE-4030BCEDB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Nand to Tetris Roadmap: Part II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EFBEB13-08ED-D78D-D53A-E964C374E46B}"/>
              </a:ext>
            </a:extLst>
          </p:cNvPr>
          <p:cNvSpPr/>
          <p:nvPr/>
        </p:nvSpPr>
        <p:spPr>
          <a:xfrm>
            <a:off x="564293" y="1169441"/>
            <a:ext cx="7941004" cy="22828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Line 128">
            <a:extLst>
              <a:ext uri="{FF2B5EF4-FFF2-40B4-BE49-F238E27FC236}">
                <a16:creationId xmlns:a16="http://schemas.microsoft.com/office/drawing/2014/main" id="{C5894E57-A7AB-61D8-93B4-49D6E7C99EA8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9969" y="2562204"/>
            <a:ext cx="1123660" cy="441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9577AD-A2ED-E027-D3CD-1F37832174FC}"/>
              </a:ext>
            </a:extLst>
          </p:cNvPr>
          <p:cNvGrpSpPr/>
          <p:nvPr/>
        </p:nvGrpSpPr>
        <p:grpSpPr>
          <a:xfrm>
            <a:off x="768259" y="1375166"/>
            <a:ext cx="1031791" cy="771296"/>
            <a:chOff x="506028" y="1375166"/>
            <a:chExt cx="1031791" cy="771296"/>
          </a:xfrm>
        </p:grpSpPr>
        <p:sp>
          <p:nvSpPr>
            <p:cNvPr id="21" name="Freeform 98">
              <a:extLst>
                <a:ext uri="{FF2B5EF4-FFF2-40B4-BE49-F238E27FC236}">
                  <a16:creationId xmlns:a16="http://schemas.microsoft.com/office/drawing/2014/main" id="{7A5A6AEA-18E8-9E97-DD33-020EED6EF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028" y="1375166"/>
              <a:ext cx="1031791" cy="771296"/>
            </a:xfrm>
            <a:custGeom>
              <a:avLst/>
              <a:gdLst>
                <a:gd name="T0" fmla="*/ 106363 w 748"/>
                <a:gd name="T1" fmla="*/ 304800 h 445"/>
                <a:gd name="T2" fmla="*/ 7938 w 748"/>
                <a:gd name="T3" fmla="*/ 333375 h 445"/>
                <a:gd name="T4" fmla="*/ 122238 w 748"/>
                <a:gd name="T5" fmla="*/ 373062 h 445"/>
                <a:gd name="T6" fmla="*/ 28575 w 748"/>
                <a:gd name="T7" fmla="*/ 458787 h 445"/>
                <a:gd name="T8" fmla="*/ 153988 w 748"/>
                <a:gd name="T9" fmla="*/ 498475 h 445"/>
                <a:gd name="T10" fmla="*/ 84138 w 748"/>
                <a:gd name="T11" fmla="*/ 581025 h 445"/>
                <a:gd name="T12" fmla="*/ 241300 w 748"/>
                <a:gd name="T13" fmla="*/ 596900 h 445"/>
                <a:gd name="T14" fmla="*/ 265113 w 748"/>
                <a:gd name="T15" fmla="*/ 693737 h 445"/>
                <a:gd name="T16" fmla="*/ 400050 w 748"/>
                <a:gd name="T17" fmla="*/ 657225 h 445"/>
                <a:gd name="T18" fmla="*/ 501650 w 748"/>
                <a:gd name="T19" fmla="*/ 706437 h 445"/>
                <a:gd name="T20" fmla="*/ 576263 w 748"/>
                <a:gd name="T21" fmla="*/ 658812 h 445"/>
                <a:gd name="T22" fmla="*/ 655638 w 748"/>
                <a:gd name="T23" fmla="*/ 706437 h 445"/>
                <a:gd name="T24" fmla="*/ 727075 w 748"/>
                <a:gd name="T25" fmla="*/ 649287 h 445"/>
                <a:gd name="T26" fmla="*/ 830263 w 748"/>
                <a:gd name="T27" fmla="*/ 688975 h 445"/>
                <a:gd name="T28" fmla="*/ 923925 w 748"/>
                <a:gd name="T29" fmla="*/ 612775 h 445"/>
                <a:gd name="T30" fmla="*/ 1093788 w 748"/>
                <a:gd name="T31" fmla="*/ 636587 h 445"/>
                <a:gd name="T32" fmla="*/ 1050925 w 748"/>
                <a:gd name="T33" fmla="*/ 547687 h 445"/>
                <a:gd name="T34" fmla="*/ 1166813 w 748"/>
                <a:gd name="T35" fmla="*/ 536575 h 445"/>
                <a:gd name="T36" fmla="*/ 1087438 w 748"/>
                <a:gd name="T37" fmla="*/ 434975 h 445"/>
                <a:gd name="T38" fmla="*/ 1187450 w 748"/>
                <a:gd name="T39" fmla="*/ 381000 h 445"/>
                <a:gd name="T40" fmla="*/ 1058863 w 748"/>
                <a:gd name="T41" fmla="*/ 317500 h 445"/>
                <a:gd name="T42" fmla="*/ 1130300 w 748"/>
                <a:gd name="T43" fmla="*/ 228600 h 445"/>
                <a:gd name="T44" fmla="*/ 995363 w 748"/>
                <a:gd name="T45" fmla="*/ 223837 h 445"/>
                <a:gd name="T46" fmla="*/ 1050925 w 748"/>
                <a:gd name="T47" fmla="*/ 122237 h 445"/>
                <a:gd name="T48" fmla="*/ 882650 w 748"/>
                <a:gd name="T49" fmla="*/ 134937 h 445"/>
                <a:gd name="T50" fmla="*/ 871538 w 748"/>
                <a:gd name="T51" fmla="*/ 30162 h 445"/>
                <a:gd name="T52" fmla="*/ 700088 w 748"/>
                <a:gd name="T53" fmla="*/ 77787 h 445"/>
                <a:gd name="T54" fmla="*/ 638175 w 748"/>
                <a:gd name="T55" fmla="*/ 0 h 445"/>
                <a:gd name="T56" fmla="*/ 528638 w 748"/>
                <a:gd name="T57" fmla="*/ 69850 h 445"/>
                <a:gd name="T58" fmla="*/ 423863 w 748"/>
                <a:gd name="T59" fmla="*/ 0 h 445"/>
                <a:gd name="T60" fmla="*/ 358775 w 748"/>
                <a:gd name="T61" fmla="*/ 106362 h 445"/>
                <a:gd name="T62" fmla="*/ 241300 w 748"/>
                <a:gd name="T63" fmla="*/ 49212 h 445"/>
                <a:gd name="T64" fmla="*/ 246063 w 748"/>
                <a:gd name="T65" fmla="*/ 142875 h 445"/>
                <a:gd name="T66" fmla="*/ 98425 w 748"/>
                <a:gd name="T67" fmla="*/ 114300 h 445"/>
                <a:gd name="T68" fmla="*/ 134938 w 748"/>
                <a:gd name="T69" fmla="*/ 211137 h 445"/>
                <a:gd name="T70" fmla="*/ 0 w 748"/>
                <a:gd name="T71" fmla="*/ 204787 h 445"/>
                <a:gd name="T72" fmla="*/ 106363 w 748"/>
                <a:gd name="T73" fmla="*/ 304800 h 44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748" h="445">
                  <a:moveTo>
                    <a:pt x="67" y="192"/>
                  </a:moveTo>
                  <a:lnTo>
                    <a:pt x="5" y="210"/>
                  </a:lnTo>
                  <a:lnTo>
                    <a:pt x="77" y="235"/>
                  </a:lnTo>
                  <a:lnTo>
                    <a:pt x="18" y="289"/>
                  </a:lnTo>
                  <a:lnTo>
                    <a:pt x="97" y="314"/>
                  </a:lnTo>
                  <a:lnTo>
                    <a:pt x="53" y="366"/>
                  </a:lnTo>
                  <a:lnTo>
                    <a:pt x="152" y="376"/>
                  </a:lnTo>
                  <a:lnTo>
                    <a:pt x="167" y="437"/>
                  </a:lnTo>
                  <a:lnTo>
                    <a:pt x="252" y="414"/>
                  </a:lnTo>
                  <a:lnTo>
                    <a:pt x="316" y="445"/>
                  </a:lnTo>
                  <a:lnTo>
                    <a:pt x="363" y="415"/>
                  </a:lnTo>
                  <a:lnTo>
                    <a:pt x="413" y="445"/>
                  </a:lnTo>
                  <a:lnTo>
                    <a:pt x="458" y="409"/>
                  </a:lnTo>
                  <a:lnTo>
                    <a:pt x="523" y="434"/>
                  </a:lnTo>
                  <a:lnTo>
                    <a:pt x="582" y="386"/>
                  </a:lnTo>
                  <a:lnTo>
                    <a:pt x="689" y="401"/>
                  </a:lnTo>
                  <a:lnTo>
                    <a:pt x="662" y="345"/>
                  </a:lnTo>
                  <a:lnTo>
                    <a:pt x="735" y="338"/>
                  </a:lnTo>
                  <a:lnTo>
                    <a:pt x="685" y="274"/>
                  </a:lnTo>
                  <a:lnTo>
                    <a:pt x="748" y="240"/>
                  </a:lnTo>
                  <a:lnTo>
                    <a:pt x="667" y="200"/>
                  </a:lnTo>
                  <a:lnTo>
                    <a:pt x="712" y="144"/>
                  </a:lnTo>
                  <a:lnTo>
                    <a:pt x="627" y="141"/>
                  </a:lnTo>
                  <a:lnTo>
                    <a:pt x="662" y="77"/>
                  </a:lnTo>
                  <a:lnTo>
                    <a:pt x="556" y="85"/>
                  </a:lnTo>
                  <a:lnTo>
                    <a:pt x="549" y="19"/>
                  </a:lnTo>
                  <a:lnTo>
                    <a:pt x="441" y="49"/>
                  </a:lnTo>
                  <a:lnTo>
                    <a:pt x="402" y="0"/>
                  </a:lnTo>
                  <a:lnTo>
                    <a:pt x="333" y="44"/>
                  </a:lnTo>
                  <a:lnTo>
                    <a:pt x="267" y="0"/>
                  </a:lnTo>
                  <a:lnTo>
                    <a:pt x="226" y="67"/>
                  </a:lnTo>
                  <a:lnTo>
                    <a:pt x="152" y="31"/>
                  </a:lnTo>
                  <a:lnTo>
                    <a:pt x="155" y="90"/>
                  </a:lnTo>
                  <a:lnTo>
                    <a:pt x="62" y="72"/>
                  </a:lnTo>
                  <a:lnTo>
                    <a:pt x="85" y="133"/>
                  </a:lnTo>
                  <a:lnTo>
                    <a:pt x="0" y="129"/>
                  </a:lnTo>
                  <a:lnTo>
                    <a:pt x="67" y="192"/>
                  </a:lnTo>
                  <a:close/>
                </a:path>
              </a:pathLst>
            </a:custGeom>
            <a:solidFill>
              <a:srgbClr val="FFFF00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00" dirty="0"/>
            </a:p>
          </p:txBody>
        </p:sp>
        <p:sp>
          <p:nvSpPr>
            <p:cNvPr id="22" name="Rectangle 99">
              <a:extLst>
                <a:ext uri="{FF2B5EF4-FFF2-40B4-BE49-F238E27FC236}">
                  <a16:creationId xmlns:a16="http://schemas.microsoft.com/office/drawing/2014/main" id="{8055EC06-4D15-35A2-91C9-E8C69ED0DF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135" y="1547770"/>
              <a:ext cx="512961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human</a:t>
              </a:r>
              <a:endParaRPr lang="en-US" sz="1400" dirty="0"/>
            </a:p>
          </p:txBody>
        </p:sp>
        <p:sp>
          <p:nvSpPr>
            <p:cNvPr id="23" name="Rectangle 100">
              <a:extLst>
                <a:ext uri="{FF2B5EF4-FFF2-40B4-BE49-F238E27FC236}">
                  <a16:creationId xmlns:a16="http://schemas.microsoft.com/office/drawing/2014/main" id="{CC7994A7-BED8-86CA-F2E5-037212723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802" y="1763456"/>
              <a:ext cx="58342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thought</a:t>
              </a:r>
              <a:endParaRPr lang="en-US" sz="1400" dirty="0"/>
            </a:p>
          </p:txBody>
        </p:sp>
      </p:grpSp>
      <p:sp>
        <p:nvSpPr>
          <p:cNvPr id="24" name="Line 126">
            <a:extLst>
              <a:ext uri="{FF2B5EF4-FFF2-40B4-BE49-F238E27FC236}">
                <a16:creationId xmlns:a16="http://schemas.microsoft.com/office/drawing/2014/main" id="{6B9DAFBA-3007-6D24-6652-6EFF848A1BD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41575" y="2183088"/>
            <a:ext cx="1108888" cy="1947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25" name="Line 124">
            <a:extLst>
              <a:ext uri="{FF2B5EF4-FFF2-40B4-BE49-F238E27FC236}">
                <a16:creationId xmlns:a16="http://schemas.microsoft.com/office/drawing/2014/main" id="{90413871-0F97-74A5-F3AD-65FED73EB0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52219" y="1801423"/>
            <a:ext cx="1003985" cy="3985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3612EF-9CDC-06C6-4D41-C2774F48A8F6}"/>
              </a:ext>
            </a:extLst>
          </p:cNvPr>
          <p:cNvSpPr txBox="1"/>
          <p:nvPr/>
        </p:nvSpPr>
        <p:spPr>
          <a:xfrm>
            <a:off x="9466729" y="18556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/>
          </a:p>
        </p:txBody>
      </p:sp>
      <p:sp>
        <p:nvSpPr>
          <p:cNvPr id="27" name="Text Box 111">
            <a:extLst>
              <a:ext uri="{FF2B5EF4-FFF2-40B4-BE49-F238E27FC236}">
                <a16:creationId xmlns:a16="http://schemas.microsoft.com/office/drawing/2014/main" id="{EBBBA5D2-B654-3FD1-47DD-ECE5F9A26F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5133" y="1993051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28" name="Text Box 110">
            <a:extLst>
              <a:ext uri="{FF2B5EF4-FFF2-40B4-BE49-F238E27FC236}">
                <a16:creationId xmlns:a16="http://schemas.microsoft.com/office/drawing/2014/main" id="{B785ACBA-FE1B-57E4-7C52-EBB551986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5133" y="2328457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VM code</a:t>
            </a:r>
          </a:p>
        </p:txBody>
      </p:sp>
      <p:sp>
        <p:nvSpPr>
          <p:cNvPr id="29" name="Text Box 111">
            <a:extLst>
              <a:ext uri="{FF2B5EF4-FFF2-40B4-BE49-F238E27FC236}">
                <a16:creationId xmlns:a16="http://schemas.microsoft.com/office/drawing/2014/main" id="{50422285-1E5C-40AE-579B-294431BD4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940" y="2373297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31" name="Text Box 110">
            <a:extLst>
              <a:ext uri="{FF2B5EF4-FFF2-40B4-BE49-F238E27FC236}">
                <a16:creationId xmlns:a16="http://schemas.microsoft.com/office/drawing/2014/main" id="{6E014A7B-2103-C68A-C308-291CC005D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940" y="2708703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machine language</a:t>
            </a:r>
          </a:p>
        </p:txBody>
      </p:sp>
      <p:sp>
        <p:nvSpPr>
          <p:cNvPr id="32" name="Rectangle 65">
            <a:extLst>
              <a:ext uri="{FF2B5EF4-FFF2-40B4-BE49-F238E27FC236}">
                <a16:creationId xmlns:a16="http://schemas.microsoft.com/office/drawing/2014/main" id="{1193D173-8B4E-9FEB-75E6-5B9E519B4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129" y="1351185"/>
            <a:ext cx="191238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hierarchy</a:t>
            </a:r>
          </a:p>
        </p:txBody>
      </p:sp>
      <p:sp>
        <p:nvSpPr>
          <p:cNvPr id="33" name="Rectangle 102">
            <a:extLst>
              <a:ext uri="{FF2B5EF4-FFF2-40B4-BE49-F238E27FC236}">
                <a16:creationId xmlns:a16="http://schemas.microsoft.com/office/drawing/2014/main" id="{5A9B5846-5EBF-DE69-6F9D-B947E0850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9645" y="1880328"/>
            <a:ext cx="8048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</a:p>
        </p:txBody>
      </p:sp>
      <p:sp>
        <p:nvSpPr>
          <p:cNvPr id="34" name="Rectangle 125">
            <a:extLst>
              <a:ext uri="{FF2B5EF4-FFF2-40B4-BE49-F238E27FC236}">
                <a16:creationId xmlns:a16="http://schemas.microsoft.com/office/drawing/2014/main" id="{A23F8B50-26DC-FFB4-0E6E-A4609DD1E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8959" y="2241738"/>
            <a:ext cx="8048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compiler</a:t>
            </a:r>
          </a:p>
        </p:txBody>
      </p:sp>
      <p:sp>
        <p:nvSpPr>
          <p:cNvPr id="36" name="Text Box 111">
            <a:extLst>
              <a:ext uri="{FF2B5EF4-FFF2-40B4-BE49-F238E27FC236}">
                <a16:creationId xmlns:a16="http://schemas.microsoft.com/office/drawing/2014/main" id="{5050E36A-BD31-90A9-633C-BAF9799F1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743" y="1641232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2F7B861-B374-4956-B50F-6BDF695E467E}"/>
              </a:ext>
            </a:extLst>
          </p:cNvPr>
          <p:cNvGrpSpPr/>
          <p:nvPr/>
        </p:nvGrpSpPr>
        <p:grpSpPr>
          <a:xfrm>
            <a:off x="2742293" y="2092728"/>
            <a:ext cx="1060456" cy="607162"/>
            <a:chOff x="2607287" y="2101540"/>
            <a:chExt cx="1060456" cy="607162"/>
          </a:xfrm>
        </p:grpSpPr>
        <p:sp>
          <p:nvSpPr>
            <p:cNvPr id="38" name="Text Box 111">
              <a:extLst>
                <a:ext uri="{FF2B5EF4-FFF2-40B4-BE49-F238E27FC236}">
                  <a16:creationId xmlns:a16="http://schemas.microsoft.com/office/drawing/2014/main" id="{DE19AD56-3205-0EFD-3322-9B7CC49E8D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7287" y="2101540"/>
              <a:ext cx="1060055" cy="161639"/>
            </a:xfrm>
            <a:prstGeom prst="rect">
              <a:avLst/>
            </a:prstGeom>
            <a:solidFill>
              <a:srgbClr val="FFD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0" name="Text Box 110">
              <a:extLst>
                <a:ext uri="{FF2B5EF4-FFF2-40B4-BE49-F238E27FC236}">
                  <a16:creationId xmlns:a16="http://schemas.microsoft.com/office/drawing/2014/main" id="{8F68A5E2-8617-3B8C-4B3E-6A8B5215A4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7688" y="2259127"/>
              <a:ext cx="1060055" cy="44957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rIns="0" bIns="46800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41" name="Rectangle 127">
              <a:extLst>
                <a:ext uri="{FF2B5EF4-FFF2-40B4-BE49-F238E27FC236}">
                  <a16:creationId xmlns:a16="http://schemas.microsoft.com/office/drawing/2014/main" id="{71B6A648-E899-4ACC-C67F-185C6AE9A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2865" y="2477890"/>
              <a:ext cx="410416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2" name="Text Box 110">
            <a:extLst>
              <a:ext uri="{FF2B5EF4-FFF2-40B4-BE49-F238E27FC236}">
                <a16:creationId xmlns:a16="http://schemas.microsoft.com/office/drawing/2014/main" id="{C5E43984-9833-23DB-FBB2-4FFDBAC1F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743" y="1976638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dirty="0">
                <a:solidFill>
                  <a:srgbClr val="000000"/>
                </a:solidFill>
              </a:rPr>
              <a:t>high-level</a:t>
            </a:r>
            <a:br>
              <a:rPr lang="en-US" sz="1100" dirty="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language</a:t>
            </a:r>
          </a:p>
        </p:txBody>
      </p:sp>
      <p:sp>
        <p:nvSpPr>
          <p:cNvPr id="9" name="Line 136">
            <a:extLst>
              <a:ext uri="{FF2B5EF4-FFF2-40B4-BE49-F238E27FC236}">
                <a16:creationId xmlns:a16="http://schemas.microsoft.com/office/drawing/2014/main" id="{64924349-A1A6-B927-F8B5-98246A1C3176}"/>
              </a:ext>
            </a:extLst>
          </p:cNvPr>
          <p:cNvSpPr>
            <a:spLocks noChangeShapeType="1"/>
          </p:cNvSpPr>
          <p:nvPr/>
        </p:nvSpPr>
        <p:spPr bwMode="auto">
          <a:xfrm>
            <a:off x="7835550" y="3246945"/>
            <a:ext cx="38450" cy="1293774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2" name="Rectangle 102">
            <a:extLst>
              <a:ext uri="{FF2B5EF4-FFF2-40B4-BE49-F238E27FC236}">
                <a16:creationId xmlns:a16="http://schemas.microsoft.com/office/drawing/2014/main" id="{0642A2C2-28E5-6161-69EF-DB1F56D5B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4783" y="1555163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 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F2D184F-C367-040A-E0D9-FD6185A5CBCA}"/>
              </a:ext>
            </a:extLst>
          </p:cNvPr>
          <p:cNvGrpSpPr/>
          <p:nvPr/>
        </p:nvGrpSpPr>
        <p:grpSpPr>
          <a:xfrm>
            <a:off x="924426" y="1362959"/>
            <a:ext cx="5379882" cy="3045717"/>
            <a:chOff x="924426" y="1362959"/>
            <a:chExt cx="5379882" cy="3045717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6043059-3FFE-9353-3EEA-2A26BAD7625B}"/>
                </a:ext>
              </a:extLst>
            </p:cNvPr>
            <p:cNvGrpSpPr/>
            <p:nvPr/>
          </p:nvGrpSpPr>
          <p:grpSpPr>
            <a:xfrm>
              <a:off x="1812384" y="1362959"/>
              <a:ext cx="2216997" cy="2412062"/>
              <a:chOff x="1812384" y="1362959"/>
              <a:chExt cx="2216997" cy="2412062"/>
            </a:xfrm>
          </p:grpSpPr>
          <p:sp>
            <p:nvSpPr>
              <p:cNvPr id="15" name="Left Arrow 14">
                <a:extLst>
                  <a:ext uri="{FF2B5EF4-FFF2-40B4-BE49-F238E27FC236}">
                    <a16:creationId xmlns:a16="http://schemas.microsoft.com/office/drawing/2014/main" id="{F0D46450-D2F9-4A12-8E45-CDC74FAEE6ED}"/>
                  </a:ext>
                </a:extLst>
              </p:cNvPr>
              <p:cNvSpPr/>
              <p:nvPr/>
            </p:nvSpPr>
            <p:spPr>
              <a:xfrm rot="5400000">
                <a:off x="2520155" y="3117844"/>
                <a:ext cx="801454" cy="512900"/>
              </a:xfrm>
              <a:prstGeom prst="leftArrow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27A3BC4B-1ADC-C418-9F43-4EF5C100BFEA}"/>
                  </a:ext>
                </a:extLst>
              </p:cNvPr>
              <p:cNvSpPr/>
              <p:nvPr/>
            </p:nvSpPr>
            <p:spPr>
              <a:xfrm>
                <a:off x="1812384" y="1362959"/>
                <a:ext cx="2216997" cy="1520940"/>
              </a:xfrm>
              <a:prstGeom prst="roundRect">
                <a:avLst/>
              </a:prstGeom>
              <a:noFill/>
              <a:ln w="25400">
                <a:solidFill>
                  <a:srgbClr val="8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55654B5-14BE-0298-3CED-24A17E9D6142}"/>
                </a:ext>
              </a:extLst>
            </p:cNvPr>
            <p:cNvSpPr/>
            <p:nvPr/>
          </p:nvSpPr>
          <p:spPr>
            <a:xfrm>
              <a:off x="924426" y="4008566"/>
              <a:ext cx="537988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1600"/>
                </a:spcBef>
              </a:pPr>
              <a:r>
                <a:rPr lang="en-US" sz="2000" dirty="0">
                  <a:latin typeface="Times New Roman"/>
                  <a:cs typeface="Times New Roman"/>
                </a:rPr>
                <a:t>What does it take to implement such a language?</a:t>
              </a:r>
            </a:p>
          </p:txBody>
        </p:sp>
      </p:grpSp>
      <p:sp>
        <p:nvSpPr>
          <p:cNvPr id="6" name="Rectangle 127">
            <a:extLst>
              <a:ext uri="{FF2B5EF4-FFF2-40B4-BE49-F238E27FC236}">
                <a16:creationId xmlns:a16="http://schemas.microsoft.com/office/drawing/2014/main" id="{3D8C9CB6-EF56-0A15-1F8E-BB414B6FD5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1289" y="2613795"/>
            <a:ext cx="94669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VM translator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790229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VM translator</a:t>
            </a:r>
            <a:r>
              <a:rPr lang="en-US" sz="2000" dirty="0"/>
              <a:t>: Implementation notes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44586" y="4497521"/>
            <a:ext cx="764427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u="sng" dirty="0">
                <a:latin typeface="Consolas"/>
                <a:cs typeface="Consolas"/>
              </a:rPr>
              <a:t>Main</a:t>
            </a:r>
            <a:r>
              <a:rPr lang="en-US" sz="2000" u="sng" dirty="0">
                <a:latin typeface="Times New Roman"/>
                <a:cs typeface="Times New Roman"/>
              </a:rPr>
              <a:t> logic:</a:t>
            </a:r>
          </a:p>
          <a:p>
            <a:pPr marL="265113" indent="-265113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Constructs a </a:t>
            </a:r>
            <a:r>
              <a:rPr lang="en-US" sz="1400" dirty="0">
                <a:latin typeface="Consolas"/>
                <a:cs typeface="Consolas"/>
              </a:rPr>
              <a:t>Parser</a:t>
            </a:r>
            <a:r>
              <a:rPr lang="en-US" dirty="0">
                <a:latin typeface="Times New Roman"/>
                <a:cs typeface="Times New Roman"/>
              </a:rPr>
              <a:t> to handle the input file</a:t>
            </a:r>
          </a:p>
          <a:p>
            <a:pPr marL="265113" indent="-265113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Constructs a </a:t>
            </a:r>
            <a:r>
              <a:rPr lang="en-US" sz="1400" dirty="0">
                <a:latin typeface="Consolas"/>
                <a:cs typeface="Consolas"/>
              </a:rPr>
              <a:t>CodeWriter</a:t>
            </a:r>
            <a:r>
              <a:rPr lang="en-US" dirty="0">
                <a:latin typeface="Times New Roman"/>
                <a:cs typeface="Times New Roman"/>
              </a:rPr>
              <a:t> to handle the output file</a:t>
            </a:r>
          </a:p>
          <a:p>
            <a:pPr marL="265113" indent="-265113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Marches through the input file, parsing each line and generating code from it.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0471" y="1031054"/>
            <a:ext cx="80075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US" sz="2000" dirty="0">
                <a:latin typeface="Times New Roman"/>
                <a:cs typeface="Times New Roman"/>
              </a:rPr>
              <a:t>Proposed design:</a:t>
            </a:r>
          </a:p>
          <a:p>
            <a:pPr marL="182563" indent="-182563">
              <a:spcBef>
                <a:spcPts val="800"/>
              </a:spcBef>
              <a:buFont typeface="Arial"/>
              <a:buChar char="•"/>
            </a:pPr>
            <a:r>
              <a:rPr lang="en-US" sz="1600" dirty="0">
                <a:latin typeface="Consolas"/>
                <a:cs typeface="Consolas"/>
              </a:rPr>
              <a:t>Parser</a:t>
            </a:r>
            <a:r>
              <a:rPr lang="en-US" dirty="0">
                <a:latin typeface="Times New Roman"/>
                <a:cs typeface="Times New Roman"/>
              </a:rPr>
              <a:t>:          </a:t>
            </a:r>
            <a:r>
              <a:rPr lang="en-US" sz="1600" dirty="0">
                <a:latin typeface="Times New Roman"/>
                <a:cs typeface="Times New Roman"/>
              </a:rPr>
              <a:t>parses each VM command into its lexical elements</a:t>
            </a:r>
          </a:p>
          <a:p>
            <a:pPr marL="182563" indent="-182563">
              <a:spcBef>
                <a:spcPts val="800"/>
              </a:spcBef>
              <a:buFont typeface="Arial"/>
              <a:buChar char="•"/>
            </a:pPr>
            <a:r>
              <a:rPr lang="en-US" sz="1600" dirty="0">
                <a:latin typeface="Consolas"/>
                <a:cs typeface="Consolas"/>
              </a:rPr>
              <a:t>CodeWriter</a:t>
            </a:r>
            <a:r>
              <a:rPr lang="en-US" sz="1600" dirty="0">
                <a:latin typeface="Times New Roman"/>
                <a:cs typeface="Times New Roman"/>
              </a:rPr>
              <a:t>:  writes the assembly code that implements the parsed command</a:t>
            </a:r>
          </a:p>
          <a:p>
            <a:pPr marL="182563" indent="-182563">
              <a:spcBef>
                <a:spcPts val="800"/>
              </a:spcBef>
              <a:buFont typeface="Arial"/>
              <a:buChar char="•"/>
            </a:pPr>
            <a:r>
              <a:rPr lang="en-US" sz="1600" dirty="0">
                <a:latin typeface="Consolas"/>
                <a:cs typeface="Consolas"/>
              </a:rPr>
              <a:t>Main</a:t>
            </a:r>
            <a:r>
              <a:rPr lang="en-US" sz="1600" dirty="0">
                <a:latin typeface="Times New Roman"/>
                <a:cs typeface="Times New Roman"/>
              </a:rPr>
              <a:t>:                drives the process (</a:t>
            </a:r>
            <a:r>
              <a:rPr lang="en-US" sz="1200" dirty="0">
                <a:latin typeface="Consolas"/>
                <a:cs typeface="Consolas"/>
              </a:rPr>
              <a:t>VMTranslator</a:t>
            </a:r>
            <a:r>
              <a:rPr lang="en-US" sz="1600" dirty="0">
                <a:latin typeface="Times New Roman"/>
                <a:cs typeface="Times New Roman"/>
              </a:rPr>
              <a:t>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45580" y="2937548"/>
            <a:ext cx="8511723" cy="1201203"/>
            <a:chOff x="945580" y="2937548"/>
            <a:chExt cx="8511723" cy="1201203"/>
          </a:xfrm>
        </p:grpSpPr>
        <p:grpSp>
          <p:nvGrpSpPr>
            <p:cNvPr id="5" name="Group 4"/>
            <p:cNvGrpSpPr/>
            <p:nvPr/>
          </p:nvGrpSpPr>
          <p:grpSpPr>
            <a:xfrm>
              <a:off x="970602" y="3374227"/>
              <a:ext cx="8486701" cy="369332"/>
              <a:chOff x="823195" y="981437"/>
              <a:chExt cx="8486701" cy="369332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823195" y="981437"/>
                <a:ext cx="8296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dirty="0">
                    <a:latin typeface="Times New Roman"/>
                    <a:cs typeface="Times New Roman"/>
                  </a:rPr>
                  <a:t>Input: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665623" y="1030799"/>
                <a:ext cx="764427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1400" i="1" dirty="0">
                    <a:latin typeface="Times New Roman"/>
                    <a:cs typeface="Times New Roman"/>
                  </a:rPr>
                  <a:t>fileName</a:t>
                </a:r>
                <a:r>
                  <a:rPr lang="en-US" sz="1400" i="1" dirty="0">
                    <a:latin typeface="Consolas"/>
                    <a:cs typeface="Consolas"/>
                  </a:rPr>
                  <a:t>.</a:t>
                </a:r>
                <a:r>
                  <a:rPr lang="en-US" sz="1400" dirty="0">
                    <a:latin typeface="Consolas"/>
                    <a:cs typeface="Consolas"/>
                  </a:rPr>
                  <a:t>vm</a:t>
                </a:r>
                <a:endParaRPr lang="en-US" dirty="0">
                  <a:latin typeface="Consolas"/>
                  <a:cs typeface="Consolas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945580" y="3769419"/>
              <a:ext cx="7559388" cy="369332"/>
              <a:chOff x="816849" y="1974300"/>
              <a:chExt cx="7559388" cy="3693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816849" y="1974300"/>
                <a:ext cx="10601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dirty="0">
                    <a:latin typeface="Times New Roman"/>
                    <a:cs typeface="Times New Roman"/>
                  </a:rPr>
                  <a:t>Output: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675952" y="2013654"/>
                <a:ext cx="67002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1400" i="1" dirty="0">
                    <a:latin typeface="Times New Roman"/>
                    <a:cs typeface="Times New Roman"/>
                  </a:rPr>
                  <a:t>fileName</a:t>
                </a:r>
                <a:r>
                  <a:rPr lang="en-US" sz="1400" dirty="0">
                    <a:latin typeface="Consolas"/>
                    <a:cs typeface="Consolas"/>
                  </a:rPr>
                  <a:t>.asm</a:t>
                </a:r>
                <a:endParaRPr lang="en-US" dirty="0">
                  <a:latin typeface="Consolas"/>
                  <a:cs typeface="Consolas"/>
                </a:endParaRP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964681" y="2937548"/>
              <a:ext cx="48634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u="sng" dirty="0">
                  <a:latin typeface="Consolas"/>
                  <a:cs typeface="Consolas"/>
                </a:rPr>
                <a:t>Main</a:t>
              </a:r>
              <a:r>
                <a:rPr lang="en-US" sz="2000" dirty="0">
                  <a:latin typeface="Times New Roman"/>
                  <a:cs typeface="Times New Roman"/>
                </a:rPr>
                <a:t> </a:t>
              </a:r>
              <a:r>
                <a:rPr lang="en-US" sz="1600" dirty="0">
                  <a:latin typeface="Times New Roman"/>
                  <a:cs typeface="Times New Roman"/>
                </a:rPr>
                <a:t>(</a:t>
              </a:r>
              <a:r>
                <a:rPr lang="en-US" sz="1400" dirty="0">
                  <a:latin typeface="Consolas"/>
                  <a:cs typeface="Consolas"/>
                </a:rPr>
                <a:t>VMTranslator</a:t>
              </a:r>
              <a:r>
                <a:rPr lang="en-US" sz="1600" dirty="0">
                  <a:latin typeface="Times New Roman"/>
                  <a:cs typeface="Times New Roman"/>
                </a:rPr>
                <a:t>)</a:t>
              </a:r>
              <a:endParaRPr lang="en-US" dirty="0"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312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Parser API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4719" y="1017186"/>
            <a:ext cx="76442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Handles the parsing of a single </a:t>
            </a:r>
            <a:r>
              <a:rPr lang="en-US" dirty="0">
                <a:latin typeface="Consolas"/>
                <a:cs typeface="Consolas"/>
              </a:rPr>
              <a:t>.vm </a:t>
            </a:r>
            <a:r>
              <a:rPr lang="en-US" sz="2000" dirty="0">
                <a:latin typeface="Times New Roman"/>
                <a:cs typeface="Times New Roman"/>
              </a:rPr>
              <a:t>file</a:t>
            </a:r>
          </a:p>
          <a:p>
            <a:pPr marL="342900" indent="-342900">
              <a:spcBef>
                <a:spcPts val="6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Reads a VM command, parses the command into its lexical components, and provides convenient access to these components</a:t>
            </a:r>
          </a:p>
          <a:p>
            <a:pPr marL="342900" indent="-342900">
              <a:spcBef>
                <a:spcPts val="6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Ignores white space and comments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7CB1AB-08D1-7345-A7E9-EEA823EF0E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168"/>
          <a:stretch/>
        </p:blipFill>
        <p:spPr>
          <a:xfrm>
            <a:off x="838199" y="2767293"/>
            <a:ext cx="7821923" cy="84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8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Parser API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4719" y="1017186"/>
            <a:ext cx="76442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Handles the parsing of a single </a:t>
            </a:r>
            <a:r>
              <a:rPr lang="en-US" dirty="0">
                <a:latin typeface="Consolas"/>
                <a:cs typeface="Consolas"/>
              </a:rPr>
              <a:t>.vm </a:t>
            </a:r>
            <a:r>
              <a:rPr lang="en-US" sz="2000" dirty="0">
                <a:latin typeface="Times New Roman"/>
                <a:cs typeface="Times New Roman"/>
              </a:rPr>
              <a:t>file</a:t>
            </a:r>
          </a:p>
          <a:p>
            <a:pPr marL="342900" indent="-342900">
              <a:spcBef>
                <a:spcPts val="6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Reads a VM command, parses the command into its lexical components, and provides convenient access to these components</a:t>
            </a:r>
          </a:p>
          <a:p>
            <a:pPr marL="342900" indent="-342900">
              <a:spcBef>
                <a:spcPts val="6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Ignores white space and comments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664456-B012-2940-A8DD-E73D88AC18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834"/>
          <a:stretch/>
        </p:blipFill>
        <p:spPr>
          <a:xfrm>
            <a:off x="838199" y="2767293"/>
            <a:ext cx="7821923" cy="117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15348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Parser API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4719" y="1017186"/>
            <a:ext cx="76442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Handles the parsing of a single </a:t>
            </a:r>
            <a:r>
              <a:rPr lang="en-US" dirty="0">
                <a:latin typeface="Consolas"/>
                <a:cs typeface="Consolas"/>
              </a:rPr>
              <a:t>.vm </a:t>
            </a:r>
            <a:r>
              <a:rPr lang="en-US" sz="2000" dirty="0">
                <a:latin typeface="Times New Roman"/>
                <a:cs typeface="Times New Roman"/>
              </a:rPr>
              <a:t>file</a:t>
            </a:r>
          </a:p>
          <a:p>
            <a:pPr marL="342900" indent="-342900">
              <a:spcBef>
                <a:spcPts val="6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Reads a VM command, parses the command into its lexical components, and provides convenient access to these components</a:t>
            </a:r>
          </a:p>
          <a:p>
            <a:pPr marL="342900" indent="-342900">
              <a:spcBef>
                <a:spcPts val="6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Ignores white space and comments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1EC760-F5F9-F84F-B373-073072F7F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767292"/>
            <a:ext cx="7821923" cy="273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7814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Parser API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4719" y="1017186"/>
            <a:ext cx="76442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Handles the parsing of a single </a:t>
            </a:r>
            <a:r>
              <a:rPr lang="en-US" dirty="0">
                <a:latin typeface="Consolas"/>
                <a:cs typeface="Consolas"/>
              </a:rPr>
              <a:t>.vm </a:t>
            </a:r>
            <a:r>
              <a:rPr lang="en-US" sz="2000" dirty="0">
                <a:latin typeface="Times New Roman"/>
                <a:cs typeface="Times New Roman"/>
              </a:rPr>
              <a:t>file</a:t>
            </a:r>
          </a:p>
          <a:p>
            <a:pPr marL="342900" indent="-342900">
              <a:spcBef>
                <a:spcPts val="6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Reads a VM command, parses the command into its lexical components, and provides convenient access to these components</a:t>
            </a:r>
          </a:p>
          <a:p>
            <a:pPr marL="342900" indent="-342900">
              <a:spcBef>
                <a:spcPts val="6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Ignores white space and comments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DAA86C-09E4-7E48-80FF-B6088095E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880" y="2905352"/>
            <a:ext cx="6851067" cy="38736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210466-2664-A541-B5F2-E1CA2F195B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898"/>
          <a:stretch/>
        </p:blipFill>
        <p:spPr>
          <a:xfrm>
            <a:off x="817971" y="2650515"/>
            <a:ext cx="7014064" cy="22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2251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CodeWriter API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3649" y="917670"/>
            <a:ext cx="7644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dirty="0">
                <a:latin typeface="Times New Roman"/>
                <a:cs typeface="Times New Roman"/>
              </a:rPr>
              <a:t>Generates assembly code from the parsed VM command: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A9211C-3726-D042-8E91-51E7100EEA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164"/>
          <a:stretch/>
        </p:blipFill>
        <p:spPr>
          <a:xfrm>
            <a:off x="813778" y="1498368"/>
            <a:ext cx="7848128" cy="8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23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CodeWriter API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3649" y="917670"/>
            <a:ext cx="7644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dirty="0">
                <a:latin typeface="Times New Roman"/>
                <a:cs typeface="Times New Roman"/>
              </a:rPr>
              <a:t>Generates assembly code from the parsed VM command: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A9211C-3726-D042-8E91-51E7100EEA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627"/>
          <a:stretch/>
        </p:blipFill>
        <p:spPr>
          <a:xfrm>
            <a:off x="813778" y="1498367"/>
            <a:ext cx="7848128" cy="166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0154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CodeWriter API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3649" y="917670"/>
            <a:ext cx="7644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dirty="0">
                <a:latin typeface="Times New Roman"/>
                <a:cs typeface="Times New Roman"/>
              </a:rPr>
              <a:t>Generates assembly code from the parsed VM command: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A9211C-3726-D042-8E91-51E7100EEA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843"/>
          <a:stretch/>
        </p:blipFill>
        <p:spPr>
          <a:xfrm>
            <a:off x="813778" y="1498367"/>
            <a:ext cx="7848128" cy="249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30414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CodeWriter API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3778" y="4591610"/>
            <a:ext cx="76442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dirty="0">
                <a:latin typeface="Times New Roman"/>
                <a:cs typeface="Times New Roman"/>
              </a:rPr>
              <a:t>More routines will be added to this module in Project 8,</a:t>
            </a:r>
            <a:br>
              <a:rPr lang="en-US" sz="2000" dirty="0">
                <a:latin typeface="Times New Roman"/>
                <a:cs typeface="Times New Roman"/>
              </a:rPr>
            </a:br>
            <a:r>
              <a:rPr lang="en-US" sz="2000" dirty="0">
                <a:latin typeface="Times New Roman"/>
                <a:cs typeface="Times New Roman"/>
              </a:rPr>
              <a:t>when we complete the implementation of the VM translator.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3649" y="917670"/>
            <a:ext cx="7644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dirty="0">
                <a:latin typeface="Times New Roman"/>
                <a:cs typeface="Times New Roman"/>
              </a:rPr>
              <a:t>Generates assembly code from the parsed VM command: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A9211C-3726-D042-8E91-51E7100EEA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419"/>
          <a:stretch/>
        </p:blipFill>
        <p:spPr>
          <a:xfrm>
            <a:off x="813778" y="1498366"/>
            <a:ext cx="7848128" cy="282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7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 I: Lecture plan</a:t>
            </a:r>
            <a:endParaRPr lang="en-US" sz="1800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276783" y="1208992"/>
            <a:ext cx="4603156" cy="4159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Overview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VM Language: Abstraction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VM Language: Implementation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VM Emulator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Standard Mapping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VM Translator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Project 7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Perspective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1048183" y="4473820"/>
            <a:ext cx="457200" cy="304800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4870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7">
            <a:extLst>
              <a:ext uri="{FF2B5EF4-FFF2-40B4-BE49-F238E27FC236}">
                <a16:creationId xmlns:a16="http://schemas.microsoft.com/office/drawing/2014/main" id="{56462FE1-BB48-390D-2CA1-7C2362D4E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1035" y="3762345"/>
            <a:ext cx="95038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assembler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997935-8654-4C46-CD0F-F0DF696DC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653" y="4540719"/>
            <a:ext cx="1569692" cy="126538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F651643-FAB1-A2BA-3AFE-4030BCEDB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Nand to Tetris Roadmap: Part II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EFBEB13-08ED-D78D-D53A-E964C374E46B}"/>
              </a:ext>
            </a:extLst>
          </p:cNvPr>
          <p:cNvSpPr/>
          <p:nvPr/>
        </p:nvSpPr>
        <p:spPr>
          <a:xfrm>
            <a:off x="564293" y="1169441"/>
            <a:ext cx="7941004" cy="22828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Line 128">
            <a:extLst>
              <a:ext uri="{FF2B5EF4-FFF2-40B4-BE49-F238E27FC236}">
                <a16:creationId xmlns:a16="http://schemas.microsoft.com/office/drawing/2014/main" id="{C5894E57-A7AB-61D8-93B4-49D6E7C99EA8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9969" y="2562204"/>
            <a:ext cx="1123660" cy="441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9577AD-A2ED-E027-D3CD-1F37832174FC}"/>
              </a:ext>
            </a:extLst>
          </p:cNvPr>
          <p:cNvGrpSpPr/>
          <p:nvPr/>
        </p:nvGrpSpPr>
        <p:grpSpPr>
          <a:xfrm>
            <a:off x="768259" y="1375166"/>
            <a:ext cx="1031791" cy="771296"/>
            <a:chOff x="506028" y="1375166"/>
            <a:chExt cx="1031791" cy="771296"/>
          </a:xfrm>
        </p:grpSpPr>
        <p:sp>
          <p:nvSpPr>
            <p:cNvPr id="21" name="Freeform 98">
              <a:extLst>
                <a:ext uri="{FF2B5EF4-FFF2-40B4-BE49-F238E27FC236}">
                  <a16:creationId xmlns:a16="http://schemas.microsoft.com/office/drawing/2014/main" id="{7A5A6AEA-18E8-9E97-DD33-020EED6EF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028" y="1375166"/>
              <a:ext cx="1031791" cy="771296"/>
            </a:xfrm>
            <a:custGeom>
              <a:avLst/>
              <a:gdLst>
                <a:gd name="T0" fmla="*/ 106363 w 748"/>
                <a:gd name="T1" fmla="*/ 304800 h 445"/>
                <a:gd name="T2" fmla="*/ 7938 w 748"/>
                <a:gd name="T3" fmla="*/ 333375 h 445"/>
                <a:gd name="T4" fmla="*/ 122238 w 748"/>
                <a:gd name="T5" fmla="*/ 373062 h 445"/>
                <a:gd name="T6" fmla="*/ 28575 w 748"/>
                <a:gd name="T7" fmla="*/ 458787 h 445"/>
                <a:gd name="T8" fmla="*/ 153988 w 748"/>
                <a:gd name="T9" fmla="*/ 498475 h 445"/>
                <a:gd name="T10" fmla="*/ 84138 w 748"/>
                <a:gd name="T11" fmla="*/ 581025 h 445"/>
                <a:gd name="T12" fmla="*/ 241300 w 748"/>
                <a:gd name="T13" fmla="*/ 596900 h 445"/>
                <a:gd name="T14" fmla="*/ 265113 w 748"/>
                <a:gd name="T15" fmla="*/ 693737 h 445"/>
                <a:gd name="T16" fmla="*/ 400050 w 748"/>
                <a:gd name="T17" fmla="*/ 657225 h 445"/>
                <a:gd name="T18" fmla="*/ 501650 w 748"/>
                <a:gd name="T19" fmla="*/ 706437 h 445"/>
                <a:gd name="T20" fmla="*/ 576263 w 748"/>
                <a:gd name="T21" fmla="*/ 658812 h 445"/>
                <a:gd name="T22" fmla="*/ 655638 w 748"/>
                <a:gd name="T23" fmla="*/ 706437 h 445"/>
                <a:gd name="T24" fmla="*/ 727075 w 748"/>
                <a:gd name="T25" fmla="*/ 649287 h 445"/>
                <a:gd name="T26" fmla="*/ 830263 w 748"/>
                <a:gd name="T27" fmla="*/ 688975 h 445"/>
                <a:gd name="T28" fmla="*/ 923925 w 748"/>
                <a:gd name="T29" fmla="*/ 612775 h 445"/>
                <a:gd name="T30" fmla="*/ 1093788 w 748"/>
                <a:gd name="T31" fmla="*/ 636587 h 445"/>
                <a:gd name="T32" fmla="*/ 1050925 w 748"/>
                <a:gd name="T33" fmla="*/ 547687 h 445"/>
                <a:gd name="T34" fmla="*/ 1166813 w 748"/>
                <a:gd name="T35" fmla="*/ 536575 h 445"/>
                <a:gd name="T36" fmla="*/ 1087438 w 748"/>
                <a:gd name="T37" fmla="*/ 434975 h 445"/>
                <a:gd name="T38" fmla="*/ 1187450 w 748"/>
                <a:gd name="T39" fmla="*/ 381000 h 445"/>
                <a:gd name="T40" fmla="*/ 1058863 w 748"/>
                <a:gd name="T41" fmla="*/ 317500 h 445"/>
                <a:gd name="T42" fmla="*/ 1130300 w 748"/>
                <a:gd name="T43" fmla="*/ 228600 h 445"/>
                <a:gd name="T44" fmla="*/ 995363 w 748"/>
                <a:gd name="T45" fmla="*/ 223837 h 445"/>
                <a:gd name="T46" fmla="*/ 1050925 w 748"/>
                <a:gd name="T47" fmla="*/ 122237 h 445"/>
                <a:gd name="T48" fmla="*/ 882650 w 748"/>
                <a:gd name="T49" fmla="*/ 134937 h 445"/>
                <a:gd name="T50" fmla="*/ 871538 w 748"/>
                <a:gd name="T51" fmla="*/ 30162 h 445"/>
                <a:gd name="T52" fmla="*/ 700088 w 748"/>
                <a:gd name="T53" fmla="*/ 77787 h 445"/>
                <a:gd name="T54" fmla="*/ 638175 w 748"/>
                <a:gd name="T55" fmla="*/ 0 h 445"/>
                <a:gd name="T56" fmla="*/ 528638 w 748"/>
                <a:gd name="T57" fmla="*/ 69850 h 445"/>
                <a:gd name="T58" fmla="*/ 423863 w 748"/>
                <a:gd name="T59" fmla="*/ 0 h 445"/>
                <a:gd name="T60" fmla="*/ 358775 w 748"/>
                <a:gd name="T61" fmla="*/ 106362 h 445"/>
                <a:gd name="T62" fmla="*/ 241300 w 748"/>
                <a:gd name="T63" fmla="*/ 49212 h 445"/>
                <a:gd name="T64" fmla="*/ 246063 w 748"/>
                <a:gd name="T65" fmla="*/ 142875 h 445"/>
                <a:gd name="T66" fmla="*/ 98425 w 748"/>
                <a:gd name="T67" fmla="*/ 114300 h 445"/>
                <a:gd name="T68" fmla="*/ 134938 w 748"/>
                <a:gd name="T69" fmla="*/ 211137 h 445"/>
                <a:gd name="T70" fmla="*/ 0 w 748"/>
                <a:gd name="T71" fmla="*/ 204787 h 445"/>
                <a:gd name="T72" fmla="*/ 106363 w 748"/>
                <a:gd name="T73" fmla="*/ 304800 h 44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748" h="445">
                  <a:moveTo>
                    <a:pt x="67" y="192"/>
                  </a:moveTo>
                  <a:lnTo>
                    <a:pt x="5" y="210"/>
                  </a:lnTo>
                  <a:lnTo>
                    <a:pt x="77" y="235"/>
                  </a:lnTo>
                  <a:lnTo>
                    <a:pt x="18" y="289"/>
                  </a:lnTo>
                  <a:lnTo>
                    <a:pt x="97" y="314"/>
                  </a:lnTo>
                  <a:lnTo>
                    <a:pt x="53" y="366"/>
                  </a:lnTo>
                  <a:lnTo>
                    <a:pt x="152" y="376"/>
                  </a:lnTo>
                  <a:lnTo>
                    <a:pt x="167" y="437"/>
                  </a:lnTo>
                  <a:lnTo>
                    <a:pt x="252" y="414"/>
                  </a:lnTo>
                  <a:lnTo>
                    <a:pt x="316" y="445"/>
                  </a:lnTo>
                  <a:lnTo>
                    <a:pt x="363" y="415"/>
                  </a:lnTo>
                  <a:lnTo>
                    <a:pt x="413" y="445"/>
                  </a:lnTo>
                  <a:lnTo>
                    <a:pt x="458" y="409"/>
                  </a:lnTo>
                  <a:lnTo>
                    <a:pt x="523" y="434"/>
                  </a:lnTo>
                  <a:lnTo>
                    <a:pt x="582" y="386"/>
                  </a:lnTo>
                  <a:lnTo>
                    <a:pt x="689" y="401"/>
                  </a:lnTo>
                  <a:lnTo>
                    <a:pt x="662" y="345"/>
                  </a:lnTo>
                  <a:lnTo>
                    <a:pt x="735" y="338"/>
                  </a:lnTo>
                  <a:lnTo>
                    <a:pt x="685" y="274"/>
                  </a:lnTo>
                  <a:lnTo>
                    <a:pt x="748" y="240"/>
                  </a:lnTo>
                  <a:lnTo>
                    <a:pt x="667" y="200"/>
                  </a:lnTo>
                  <a:lnTo>
                    <a:pt x="712" y="144"/>
                  </a:lnTo>
                  <a:lnTo>
                    <a:pt x="627" y="141"/>
                  </a:lnTo>
                  <a:lnTo>
                    <a:pt x="662" y="77"/>
                  </a:lnTo>
                  <a:lnTo>
                    <a:pt x="556" y="85"/>
                  </a:lnTo>
                  <a:lnTo>
                    <a:pt x="549" y="19"/>
                  </a:lnTo>
                  <a:lnTo>
                    <a:pt x="441" y="49"/>
                  </a:lnTo>
                  <a:lnTo>
                    <a:pt x="402" y="0"/>
                  </a:lnTo>
                  <a:lnTo>
                    <a:pt x="333" y="44"/>
                  </a:lnTo>
                  <a:lnTo>
                    <a:pt x="267" y="0"/>
                  </a:lnTo>
                  <a:lnTo>
                    <a:pt x="226" y="67"/>
                  </a:lnTo>
                  <a:lnTo>
                    <a:pt x="152" y="31"/>
                  </a:lnTo>
                  <a:lnTo>
                    <a:pt x="155" y="90"/>
                  </a:lnTo>
                  <a:lnTo>
                    <a:pt x="62" y="72"/>
                  </a:lnTo>
                  <a:lnTo>
                    <a:pt x="85" y="133"/>
                  </a:lnTo>
                  <a:lnTo>
                    <a:pt x="0" y="129"/>
                  </a:lnTo>
                  <a:lnTo>
                    <a:pt x="67" y="192"/>
                  </a:lnTo>
                  <a:close/>
                </a:path>
              </a:pathLst>
            </a:custGeom>
            <a:solidFill>
              <a:srgbClr val="FFFF00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00" dirty="0"/>
            </a:p>
          </p:txBody>
        </p:sp>
        <p:sp>
          <p:nvSpPr>
            <p:cNvPr id="22" name="Rectangle 99">
              <a:extLst>
                <a:ext uri="{FF2B5EF4-FFF2-40B4-BE49-F238E27FC236}">
                  <a16:creationId xmlns:a16="http://schemas.microsoft.com/office/drawing/2014/main" id="{8055EC06-4D15-35A2-91C9-E8C69ED0DF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135" y="1547770"/>
              <a:ext cx="512961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human</a:t>
              </a:r>
              <a:endParaRPr lang="en-US" sz="1400" dirty="0"/>
            </a:p>
          </p:txBody>
        </p:sp>
        <p:sp>
          <p:nvSpPr>
            <p:cNvPr id="23" name="Rectangle 100">
              <a:extLst>
                <a:ext uri="{FF2B5EF4-FFF2-40B4-BE49-F238E27FC236}">
                  <a16:creationId xmlns:a16="http://schemas.microsoft.com/office/drawing/2014/main" id="{CC7994A7-BED8-86CA-F2E5-037212723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802" y="1763456"/>
              <a:ext cx="58342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thought</a:t>
              </a:r>
              <a:endParaRPr lang="en-US" sz="1400" dirty="0"/>
            </a:p>
          </p:txBody>
        </p:sp>
      </p:grpSp>
      <p:sp>
        <p:nvSpPr>
          <p:cNvPr id="24" name="Line 126">
            <a:extLst>
              <a:ext uri="{FF2B5EF4-FFF2-40B4-BE49-F238E27FC236}">
                <a16:creationId xmlns:a16="http://schemas.microsoft.com/office/drawing/2014/main" id="{6B9DAFBA-3007-6D24-6652-6EFF848A1BD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41575" y="2183088"/>
            <a:ext cx="1108888" cy="1947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25" name="Line 124">
            <a:extLst>
              <a:ext uri="{FF2B5EF4-FFF2-40B4-BE49-F238E27FC236}">
                <a16:creationId xmlns:a16="http://schemas.microsoft.com/office/drawing/2014/main" id="{90413871-0F97-74A5-F3AD-65FED73EB0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52219" y="1801423"/>
            <a:ext cx="1003985" cy="3985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3612EF-9CDC-06C6-4D41-C2774F48A8F6}"/>
              </a:ext>
            </a:extLst>
          </p:cNvPr>
          <p:cNvSpPr txBox="1"/>
          <p:nvPr/>
        </p:nvSpPr>
        <p:spPr>
          <a:xfrm>
            <a:off x="9466729" y="18556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/>
          </a:p>
        </p:txBody>
      </p:sp>
      <p:sp>
        <p:nvSpPr>
          <p:cNvPr id="27" name="Text Box 111">
            <a:extLst>
              <a:ext uri="{FF2B5EF4-FFF2-40B4-BE49-F238E27FC236}">
                <a16:creationId xmlns:a16="http://schemas.microsoft.com/office/drawing/2014/main" id="{EBBBA5D2-B654-3FD1-47DD-ECE5F9A26F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5133" y="1993051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28" name="Text Box 110">
            <a:extLst>
              <a:ext uri="{FF2B5EF4-FFF2-40B4-BE49-F238E27FC236}">
                <a16:creationId xmlns:a16="http://schemas.microsoft.com/office/drawing/2014/main" id="{B785ACBA-FE1B-57E4-7C52-EBB551986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5133" y="2328457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VM code</a:t>
            </a:r>
          </a:p>
        </p:txBody>
      </p:sp>
      <p:sp>
        <p:nvSpPr>
          <p:cNvPr id="29" name="Text Box 111">
            <a:extLst>
              <a:ext uri="{FF2B5EF4-FFF2-40B4-BE49-F238E27FC236}">
                <a16:creationId xmlns:a16="http://schemas.microsoft.com/office/drawing/2014/main" id="{50422285-1E5C-40AE-579B-294431BD4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940" y="2373297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31" name="Text Box 110">
            <a:extLst>
              <a:ext uri="{FF2B5EF4-FFF2-40B4-BE49-F238E27FC236}">
                <a16:creationId xmlns:a16="http://schemas.microsoft.com/office/drawing/2014/main" id="{6E014A7B-2103-C68A-C308-291CC005D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940" y="2708703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machine language</a:t>
            </a:r>
          </a:p>
        </p:txBody>
      </p:sp>
      <p:sp>
        <p:nvSpPr>
          <p:cNvPr id="32" name="Rectangle 65">
            <a:extLst>
              <a:ext uri="{FF2B5EF4-FFF2-40B4-BE49-F238E27FC236}">
                <a16:creationId xmlns:a16="http://schemas.microsoft.com/office/drawing/2014/main" id="{1193D173-8B4E-9FEB-75E6-5B9E519B4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129" y="1351185"/>
            <a:ext cx="191238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hierarchy</a:t>
            </a:r>
          </a:p>
        </p:txBody>
      </p:sp>
      <p:sp>
        <p:nvSpPr>
          <p:cNvPr id="33" name="Rectangle 102">
            <a:extLst>
              <a:ext uri="{FF2B5EF4-FFF2-40B4-BE49-F238E27FC236}">
                <a16:creationId xmlns:a16="http://schemas.microsoft.com/office/drawing/2014/main" id="{5A9B5846-5EBF-DE69-6F9D-B947E0850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9645" y="1880328"/>
            <a:ext cx="8048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</a:p>
        </p:txBody>
      </p:sp>
      <p:sp>
        <p:nvSpPr>
          <p:cNvPr id="34" name="Rectangle 125">
            <a:extLst>
              <a:ext uri="{FF2B5EF4-FFF2-40B4-BE49-F238E27FC236}">
                <a16:creationId xmlns:a16="http://schemas.microsoft.com/office/drawing/2014/main" id="{A23F8B50-26DC-FFB4-0E6E-A4609DD1E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8959" y="2241738"/>
            <a:ext cx="8048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compiler</a:t>
            </a:r>
          </a:p>
        </p:txBody>
      </p:sp>
      <p:sp>
        <p:nvSpPr>
          <p:cNvPr id="36" name="Text Box 111">
            <a:extLst>
              <a:ext uri="{FF2B5EF4-FFF2-40B4-BE49-F238E27FC236}">
                <a16:creationId xmlns:a16="http://schemas.microsoft.com/office/drawing/2014/main" id="{5050E36A-BD31-90A9-633C-BAF9799F1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743" y="1641232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2F7B861-B374-4956-B50F-6BDF695E467E}"/>
              </a:ext>
            </a:extLst>
          </p:cNvPr>
          <p:cNvGrpSpPr/>
          <p:nvPr/>
        </p:nvGrpSpPr>
        <p:grpSpPr>
          <a:xfrm>
            <a:off x="2742293" y="2092728"/>
            <a:ext cx="1060456" cy="607162"/>
            <a:chOff x="2607287" y="2101540"/>
            <a:chExt cx="1060456" cy="607162"/>
          </a:xfrm>
        </p:grpSpPr>
        <p:sp>
          <p:nvSpPr>
            <p:cNvPr id="38" name="Text Box 111">
              <a:extLst>
                <a:ext uri="{FF2B5EF4-FFF2-40B4-BE49-F238E27FC236}">
                  <a16:creationId xmlns:a16="http://schemas.microsoft.com/office/drawing/2014/main" id="{DE19AD56-3205-0EFD-3322-9B7CC49E8D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7287" y="2101540"/>
              <a:ext cx="1060055" cy="161639"/>
            </a:xfrm>
            <a:prstGeom prst="rect">
              <a:avLst/>
            </a:prstGeom>
            <a:solidFill>
              <a:srgbClr val="FFD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0" name="Text Box 110">
              <a:extLst>
                <a:ext uri="{FF2B5EF4-FFF2-40B4-BE49-F238E27FC236}">
                  <a16:creationId xmlns:a16="http://schemas.microsoft.com/office/drawing/2014/main" id="{8F68A5E2-8617-3B8C-4B3E-6A8B5215A4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7688" y="2259127"/>
              <a:ext cx="1060055" cy="44957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rIns="0" bIns="46800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41" name="Rectangle 127">
              <a:extLst>
                <a:ext uri="{FF2B5EF4-FFF2-40B4-BE49-F238E27FC236}">
                  <a16:creationId xmlns:a16="http://schemas.microsoft.com/office/drawing/2014/main" id="{71B6A648-E899-4ACC-C67F-185C6AE9A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2865" y="2477890"/>
              <a:ext cx="410416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2" name="Text Box 110">
            <a:extLst>
              <a:ext uri="{FF2B5EF4-FFF2-40B4-BE49-F238E27FC236}">
                <a16:creationId xmlns:a16="http://schemas.microsoft.com/office/drawing/2014/main" id="{C5E43984-9833-23DB-FBB2-4FFDBAC1F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743" y="1976638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dirty="0">
                <a:solidFill>
                  <a:srgbClr val="000000"/>
                </a:solidFill>
              </a:rPr>
              <a:t>high-level</a:t>
            </a:r>
            <a:br>
              <a:rPr lang="en-US" sz="1100" dirty="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language</a:t>
            </a:r>
          </a:p>
        </p:txBody>
      </p:sp>
      <p:sp>
        <p:nvSpPr>
          <p:cNvPr id="9" name="Line 136">
            <a:extLst>
              <a:ext uri="{FF2B5EF4-FFF2-40B4-BE49-F238E27FC236}">
                <a16:creationId xmlns:a16="http://schemas.microsoft.com/office/drawing/2014/main" id="{64924349-A1A6-B927-F8B5-98246A1C3176}"/>
              </a:ext>
            </a:extLst>
          </p:cNvPr>
          <p:cNvSpPr>
            <a:spLocks noChangeShapeType="1"/>
          </p:cNvSpPr>
          <p:nvPr/>
        </p:nvSpPr>
        <p:spPr bwMode="auto">
          <a:xfrm>
            <a:off x="7835550" y="3246945"/>
            <a:ext cx="38450" cy="1293774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2" name="Rectangle 102">
            <a:extLst>
              <a:ext uri="{FF2B5EF4-FFF2-40B4-BE49-F238E27FC236}">
                <a16:creationId xmlns:a16="http://schemas.microsoft.com/office/drawing/2014/main" id="{0642A2C2-28E5-6161-69EF-DB1F56D5B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4783" y="1555163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 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F2D184F-C367-040A-E0D9-FD6185A5CBCA}"/>
              </a:ext>
            </a:extLst>
          </p:cNvPr>
          <p:cNvGrpSpPr/>
          <p:nvPr/>
        </p:nvGrpSpPr>
        <p:grpSpPr>
          <a:xfrm>
            <a:off x="4011507" y="1691268"/>
            <a:ext cx="3149131" cy="2927184"/>
            <a:chOff x="1812384" y="1362959"/>
            <a:chExt cx="3149131" cy="2927184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6043059-3FFE-9353-3EEA-2A26BAD7625B}"/>
                </a:ext>
              </a:extLst>
            </p:cNvPr>
            <p:cNvGrpSpPr/>
            <p:nvPr/>
          </p:nvGrpSpPr>
          <p:grpSpPr>
            <a:xfrm>
              <a:off x="1812384" y="1362959"/>
              <a:ext cx="3149131" cy="2424734"/>
              <a:chOff x="1812384" y="1362959"/>
              <a:chExt cx="3149131" cy="2424734"/>
            </a:xfrm>
          </p:grpSpPr>
          <p:sp>
            <p:nvSpPr>
              <p:cNvPr id="15" name="Left Arrow 14">
                <a:extLst>
                  <a:ext uri="{FF2B5EF4-FFF2-40B4-BE49-F238E27FC236}">
                    <a16:creationId xmlns:a16="http://schemas.microsoft.com/office/drawing/2014/main" id="{F0D46450-D2F9-4A12-8E45-CDC74FAEE6ED}"/>
                  </a:ext>
                </a:extLst>
              </p:cNvPr>
              <p:cNvSpPr/>
              <p:nvPr/>
            </p:nvSpPr>
            <p:spPr>
              <a:xfrm rot="5400000">
                <a:off x="2995310" y="3130516"/>
                <a:ext cx="801454" cy="512900"/>
              </a:xfrm>
              <a:prstGeom prst="leftArrow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27A3BC4B-1ADC-C418-9F43-4EF5C100BFEA}"/>
                  </a:ext>
                </a:extLst>
              </p:cNvPr>
              <p:cNvSpPr/>
              <p:nvPr/>
            </p:nvSpPr>
            <p:spPr>
              <a:xfrm>
                <a:off x="1812384" y="1362959"/>
                <a:ext cx="3149131" cy="1520940"/>
              </a:xfrm>
              <a:prstGeom prst="roundRect">
                <a:avLst/>
              </a:prstGeom>
              <a:noFill/>
              <a:ln w="25400">
                <a:solidFill>
                  <a:srgbClr val="8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55654B5-14BE-0298-3CED-24A17E9D6142}"/>
                </a:ext>
              </a:extLst>
            </p:cNvPr>
            <p:cNvSpPr/>
            <p:nvPr/>
          </p:nvSpPr>
          <p:spPr>
            <a:xfrm>
              <a:off x="2026646" y="3890033"/>
              <a:ext cx="289555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1600"/>
                </a:spcBef>
              </a:pPr>
              <a:r>
                <a:rPr lang="en-US" sz="2000" dirty="0">
                  <a:latin typeface="Times New Roman"/>
                  <a:cs typeface="Times New Roman"/>
                </a:rPr>
                <a:t>Compilation model: 2-tier</a:t>
              </a:r>
            </a:p>
          </p:txBody>
        </p:sp>
      </p:grpSp>
      <p:sp>
        <p:nvSpPr>
          <p:cNvPr id="6" name="Rectangle 127">
            <a:extLst>
              <a:ext uri="{FF2B5EF4-FFF2-40B4-BE49-F238E27FC236}">
                <a16:creationId xmlns:a16="http://schemas.microsoft.com/office/drawing/2014/main" id="{3D8C9CB6-EF56-0A15-1F8E-BB414B6FD5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1289" y="2613795"/>
            <a:ext cx="94669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VM translator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732786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7</a:t>
            </a:r>
            <a:endParaRPr lang="en-US" sz="2000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0902816-8B93-9249-BE31-9135D70E40C9}"/>
              </a:ext>
            </a:extLst>
          </p:cNvPr>
          <p:cNvSpPr/>
          <p:nvPr/>
        </p:nvSpPr>
        <p:spPr>
          <a:xfrm>
            <a:off x="564293" y="1169441"/>
            <a:ext cx="7941004" cy="22828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Line 128">
            <a:extLst>
              <a:ext uri="{FF2B5EF4-FFF2-40B4-BE49-F238E27FC236}">
                <a16:creationId xmlns:a16="http://schemas.microsoft.com/office/drawing/2014/main" id="{897E8AAF-DB69-8049-B0AB-88BD1750D6FA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9969" y="2562204"/>
            <a:ext cx="1123660" cy="441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F066044-305C-C642-96E4-9B3B738B038B}"/>
              </a:ext>
            </a:extLst>
          </p:cNvPr>
          <p:cNvGrpSpPr/>
          <p:nvPr/>
        </p:nvGrpSpPr>
        <p:grpSpPr>
          <a:xfrm>
            <a:off x="768259" y="1375166"/>
            <a:ext cx="1031791" cy="771296"/>
            <a:chOff x="506028" y="1375166"/>
            <a:chExt cx="1031791" cy="771296"/>
          </a:xfrm>
        </p:grpSpPr>
        <p:sp>
          <p:nvSpPr>
            <p:cNvPr id="46" name="Freeform 98">
              <a:extLst>
                <a:ext uri="{FF2B5EF4-FFF2-40B4-BE49-F238E27FC236}">
                  <a16:creationId xmlns:a16="http://schemas.microsoft.com/office/drawing/2014/main" id="{C888B8F3-4EA3-9A46-A94A-EF4FB24DC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028" y="1375166"/>
              <a:ext cx="1031791" cy="771296"/>
            </a:xfrm>
            <a:custGeom>
              <a:avLst/>
              <a:gdLst>
                <a:gd name="T0" fmla="*/ 106363 w 748"/>
                <a:gd name="T1" fmla="*/ 304800 h 445"/>
                <a:gd name="T2" fmla="*/ 7938 w 748"/>
                <a:gd name="T3" fmla="*/ 333375 h 445"/>
                <a:gd name="T4" fmla="*/ 122238 w 748"/>
                <a:gd name="T5" fmla="*/ 373062 h 445"/>
                <a:gd name="T6" fmla="*/ 28575 w 748"/>
                <a:gd name="T7" fmla="*/ 458787 h 445"/>
                <a:gd name="T8" fmla="*/ 153988 w 748"/>
                <a:gd name="T9" fmla="*/ 498475 h 445"/>
                <a:gd name="T10" fmla="*/ 84138 w 748"/>
                <a:gd name="T11" fmla="*/ 581025 h 445"/>
                <a:gd name="T12" fmla="*/ 241300 w 748"/>
                <a:gd name="T13" fmla="*/ 596900 h 445"/>
                <a:gd name="T14" fmla="*/ 265113 w 748"/>
                <a:gd name="T15" fmla="*/ 693737 h 445"/>
                <a:gd name="T16" fmla="*/ 400050 w 748"/>
                <a:gd name="T17" fmla="*/ 657225 h 445"/>
                <a:gd name="T18" fmla="*/ 501650 w 748"/>
                <a:gd name="T19" fmla="*/ 706437 h 445"/>
                <a:gd name="T20" fmla="*/ 576263 w 748"/>
                <a:gd name="T21" fmla="*/ 658812 h 445"/>
                <a:gd name="T22" fmla="*/ 655638 w 748"/>
                <a:gd name="T23" fmla="*/ 706437 h 445"/>
                <a:gd name="T24" fmla="*/ 727075 w 748"/>
                <a:gd name="T25" fmla="*/ 649287 h 445"/>
                <a:gd name="T26" fmla="*/ 830263 w 748"/>
                <a:gd name="T27" fmla="*/ 688975 h 445"/>
                <a:gd name="T28" fmla="*/ 923925 w 748"/>
                <a:gd name="T29" fmla="*/ 612775 h 445"/>
                <a:gd name="T30" fmla="*/ 1093788 w 748"/>
                <a:gd name="T31" fmla="*/ 636587 h 445"/>
                <a:gd name="T32" fmla="*/ 1050925 w 748"/>
                <a:gd name="T33" fmla="*/ 547687 h 445"/>
                <a:gd name="T34" fmla="*/ 1166813 w 748"/>
                <a:gd name="T35" fmla="*/ 536575 h 445"/>
                <a:gd name="T36" fmla="*/ 1087438 w 748"/>
                <a:gd name="T37" fmla="*/ 434975 h 445"/>
                <a:gd name="T38" fmla="*/ 1187450 w 748"/>
                <a:gd name="T39" fmla="*/ 381000 h 445"/>
                <a:gd name="T40" fmla="*/ 1058863 w 748"/>
                <a:gd name="T41" fmla="*/ 317500 h 445"/>
                <a:gd name="T42" fmla="*/ 1130300 w 748"/>
                <a:gd name="T43" fmla="*/ 228600 h 445"/>
                <a:gd name="T44" fmla="*/ 995363 w 748"/>
                <a:gd name="T45" fmla="*/ 223837 h 445"/>
                <a:gd name="T46" fmla="*/ 1050925 w 748"/>
                <a:gd name="T47" fmla="*/ 122237 h 445"/>
                <a:gd name="T48" fmla="*/ 882650 w 748"/>
                <a:gd name="T49" fmla="*/ 134937 h 445"/>
                <a:gd name="T50" fmla="*/ 871538 w 748"/>
                <a:gd name="T51" fmla="*/ 30162 h 445"/>
                <a:gd name="T52" fmla="*/ 700088 w 748"/>
                <a:gd name="T53" fmla="*/ 77787 h 445"/>
                <a:gd name="T54" fmla="*/ 638175 w 748"/>
                <a:gd name="T55" fmla="*/ 0 h 445"/>
                <a:gd name="T56" fmla="*/ 528638 w 748"/>
                <a:gd name="T57" fmla="*/ 69850 h 445"/>
                <a:gd name="T58" fmla="*/ 423863 w 748"/>
                <a:gd name="T59" fmla="*/ 0 h 445"/>
                <a:gd name="T60" fmla="*/ 358775 w 748"/>
                <a:gd name="T61" fmla="*/ 106362 h 445"/>
                <a:gd name="T62" fmla="*/ 241300 w 748"/>
                <a:gd name="T63" fmla="*/ 49212 h 445"/>
                <a:gd name="T64" fmla="*/ 246063 w 748"/>
                <a:gd name="T65" fmla="*/ 142875 h 445"/>
                <a:gd name="T66" fmla="*/ 98425 w 748"/>
                <a:gd name="T67" fmla="*/ 114300 h 445"/>
                <a:gd name="T68" fmla="*/ 134938 w 748"/>
                <a:gd name="T69" fmla="*/ 211137 h 445"/>
                <a:gd name="T70" fmla="*/ 0 w 748"/>
                <a:gd name="T71" fmla="*/ 204787 h 445"/>
                <a:gd name="T72" fmla="*/ 106363 w 748"/>
                <a:gd name="T73" fmla="*/ 304800 h 44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748" h="445">
                  <a:moveTo>
                    <a:pt x="67" y="192"/>
                  </a:moveTo>
                  <a:lnTo>
                    <a:pt x="5" y="210"/>
                  </a:lnTo>
                  <a:lnTo>
                    <a:pt x="77" y="235"/>
                  </a:lnTo>
                  <a:lnTo>
                    <a:pt x="18" y="289"/>
                  </a:lnTo>
                  <a:lnTo>
                    <a:pt x="97" y="314"/>
                  </a:lnTo>
                  <a:lnTo>
                    <a:pt x="53" y="366"/>
                  </a:lnTo>
                  <a:lnTo>
                    <a:pt x="152" y="376"/>
                  </a:lnTo>
                  <a:lnTo>
                    <a:pt x="167" y="437"/>
                  </a:lnTo>
                  <a:lnTo>
                    <a:pt x="252" y="414"/>
                  </a:lnTo>
                  <a:lnTo>
                    <a:pt x="316" y="445"/>
                  </a:lnTo>
                  <a:lnTo>
                    <a:pt x="363" y="415"/>
                  </a:lnTo>
                  <a:lnTo>
                    <a:pt x="413" y="445"/>
                  </a:lnTo>
                  <a:lnTo>
                    <a:pt x="458" y="409"/>
                  </a:lnTo>
                  <a:lnTo>
                    <a:pt x="523" y="434"/>
                  </a:lnTo>
                  <a:lnTo>
                    <a:pt x="582" y="386"/>
                  </a:lnTo>
                  <a:lnTo>
                    <a:pt x="689" y="401"/>
                  </a:lnTo>
                  <a:lnTo>
                    <a:pt x="662" y="345"/>
                  </a:lnTo>
                  <a:lnTo>
                    <a:pt x="735" y="338"/>
                  </a:lnTo>
                  <a:lnTo>
                    <a:pt x="685" y="274"/>
                  </a:lnTo>
                  <a:lnTo>
                    <a:pt x="748" y="240"/>
                  </a:lnTo>
                  <a:lnTo>
                    <a:pt x="667" y="200"/>
                  </a:lnTo>
                  <a:lnTo>
                    <a:pt x="712" y="144"/>
                  </a:lnTo>
                  <a:lnTo>
                    <a:pt x="627" y="141"/>
                  </a:lnTo>
                  <a:lnTo>
                    <a:pt x="662" y="77"/>
                  </a:lnTo>
                  <a:lnTo>
                    <a:pt x="556" y="85"/>
                  </a:lnTo>
                  <a:lnTo>
                    <a:pt x="549" y="19"/>
                  </a:lnTo>
                  <a:lnTo>
                    <a:pt x="441" y="49"/>
                  </a:lnTo>
                  <a:lnTo>
                    <a:pt x="402" y="0"/>
                  </a:lnTo>
                  <a:lnTo>
                    <a:pt x="333" y="44"/>
                  </a:lnTo>
                  <a:lnTo>
                    <a:pt x="267" y="0"/>
                  </a:lnTo>
                  <a:lnTo>
                    <a:pt x="226" y="67"/>
                  </a:lnTo>
                  <a:lnTo>
                    <a:pt x="152" y="31"/>
                  </a:lnTo>
                  <a:lnTo>
                    <a:pt x="155" y="90"/>
                  </a:lnTo>
                  <a:lnTo>
                    <a:pt x="62" y="72"/>
                  </a:lnTo>
                  <a:lnTo>
                    <a:pt x="85" y="133"/>
                  </a:lnTo>
                  <a:lnTo>
                    <a:pt x="0" y="129"/>
                  </a:lnTo>
                  <a:lnTo>
                    <a:pt x="67" y="192"/>
                  </a:lnTo>
                  <a:close/>
                </a:path>
              </a:pathLst>
            </a:custGeom>
            <a:solidFill>
              <a:srgbClr val="FFFF00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00" dirty="0"/>
            </a:p>
          </p:txBody>
        </p:sp>
        <p:sp>
          <p:nvSpPr>
            <p:cNvPr id="47" name="Rectangle 99">
              <a:extLst>
                <a:ext uri="{FF2B5EF4-FFF2-40B4-BE49-F238E27FC236}">
                  <a16:creationId xmlns:a16="http://schemas.microsoft.com/office/drawing/2014/main" id="{58E4BBED-DF50-B44C-B104-64D3ED893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135" y="1547770"/>
              <a:ext cx="512961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human</a:t>
              </a:r>
              <a:endParaRPr lang="en-US" sz="1400" dirty="0"/>
            </a:p>
          </p:txBody>
        </p:sp>
        <p:sp>
          <p:nvSpPr>
            <p:cNvPr id="48" name="Rectangle 100">
              <a:extLst>
                <a:ext uri="{FF2B5EF4-FFF2-40B4-BE49-F238E27FC236}">
                  <a16:creationId xmlns:a16="http://schemas.microsoft.com/office/drawing/2014/main" id="{D99AB378-0501-9142-BF71-C6D5C204F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802" y="1763456"/>
              <a:ext cx="58342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thought</a:t>
              </a:r>
              <a:endParaRPr lang="en-US" sz="1400" dirty="0"/>
            </a:p>
          </p:txBody>
        </p:sp>
      </p:grpSp>
      <p:sp>
        <p:nvSpPr>
          <p:cNvPr id="52" name="Line 126">
            <a:extLst>
              <a:ext uri="{FF2B5EF4-FFF2-40B4-BE49-F238E27FC236}">
                <a16:creationId xmlns:a16="http://schemas.microsoft.com/office/drawing/2014/main" id="{6AD63C20-8509-AA4A-8097-BE2A87C73F4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41575" y="2183088"/>
            <a:ext cx="1108888" cy="1947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58" name="Line 124">
            <a:extLst>
              <a:ext uri="{FF2B5EF4-FFF2-40B4-BE49-F238E27FC236}">
                <a16:creationId xmlns:a16="http://schemas.microsoft.com/office/drawing/2014/main" id="{B3A28267-A683-0144-9A2F-07E144970DA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52219" y="1801423"/>
            <a:ext cx="1003985" cy="3985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BF5BE9-44EC-034A-A671-EB5A8AEC7CE1}"/>
              </a:ext>
            </a:extLst>
          </p:cNvPr>
          <p:cNvSpPr txBox="1"/>
          <p:nvPr/>
        </p:nvSpPr>
        <p:spPr>
          <a:xfrm>
            <a:off x="9466729" y="18556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/>
          </a:p>
        </p:txBody>
      </p:sp>
      <p:sp>
        <p:nvSpPr>
          <p:cNvPr id="116" name="Text Box 111">
            <a:extLst>
              <a:ext uri="{FF2B5EF4-FFF2-40B4-BE49-F238E27FC236}">
                <a16:creationId xmlns:a16="http://schemas.microsoft.com/office/drawing/2014/main" id="{44473F58-3D33-934D-AB15-D85FA0324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5133" y="1993051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118" name="Text Box 110">
            <a:extLst>
              <a:ext uri="{FF2B5EF4-FFF2-40B4-BE49-F238E27FC236}">
                <a16:creationId xmlns:a16="http://schemas.microsoft.com/office/drawing/2014/main" id="{03C1A140-D5E3-6544-B431-B36554D3E0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5133" y="2328457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VM code</a:t>
            </a:r>
          </a:p>
        </p:txBody>
      </p:sp>
      <p:sp>
        <p:nvSpPr>
          <p:cNvPr id="119" name="Text Box 111">
            <a:extLst>
              <a:ext uri="{FF2B5EF4-FFF2-40B4-BE49-F238E27FC236}">
                <a16:creationId xmlns:a16="http://schemas.microsoft.com/office/drawing/2014/main" id="{74203340-CDE5-7741-83DD-BD1B53F813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940" y="2373297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120" name="Text Box 110">
            <a:extLst>
              <a:ext uri="{FF2B5EF4-FFF2-40B4-BE49-F238E27FC236}">
                <a16:creationId xmlns:a16="http://schemas.microsoft.com/office/drawing/2014/main" id="{87358546-F86C-8A40-B0A5-8DD1048656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940" y="2708703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machine language</a:t>
            </a:r>
          </a:p>
        </p:txBody>
      </p:sp>
      <p:sp>
        <p:nvSpPr>
          <p:cNvPr id="127" name="Rectangle 65">
            <a:extLst>
              <a:ext uri="{FF2B5EF4-FFF2-40B4-BE49-F238E27FC236}">
                <a16:creationId xmlns:a16="http://schemas.microsoft.com/office/drawing/2014/main" id="{1513162B-EA2B-1A4B-8EF4-7E8BEBA2B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129" y="1351185"/>
            <a:ext cx="191238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hierarchy</a:t>
            </a:r>
          </a:p>
        </p:txBody>
      </p:sp>
      <p:sp>
        <p:nvSpPr>
          <p:cNvPr id="5" name="Rectangle 102">
            <a:extLst>
              <a:ext uri="{FF2B5EF4-FFF2-40B4-BE49-F238E27FC236}">
                <a16:creationId xmlns:a16="http://schemas.microsoft.com/office/drawing/2014/main" id="{CA814AB8-816D-4731-F2CC-ADE96B9BB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9645" y="1880328"/>
            <a:ext cx="8048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</a:p>
        </p:txBody>
      </p:sp>
      <p:sp>
        <p:nvSpPr>
          <p:cNvPr id="6" name="Rectangle 125">
            <a:extLst>
              <a:ext uri="{FF2B5EF4-FFF2-40B4-BE49-F238E27FC236}">
                <a16:creationId xmlns:a16="http://schemas.microsoft.com/office/drawing/2014/main" id="{1D337287-60D3-E3C4-0DD9-4142F3235D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8959" y="2241738"/>
            <a:ext cx="8048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compiler</a:t>
            </a:r>
          </a:p>
        </p:txBody>
      </p:sp>
      <p:sp>
        <p:nvSpPr>
          <p:cNvPr id="21" name="Line 136">
            <a:extLst>
              <a:ext uri="{FF2B5EF4-FFF2-40B4-BE49-F238E27FC236}">
                <a16:creationId xmlns:a16="http://schemas.microsoft.com/office/drawing/2014/main" id="{F29F8460-1EC9-3E9E-2227-0A1C9C15AAF8}"/>
              </a:ext>
            </a:extLst>
          </p:cNvPr>
          <p:cNvSpPr>
            <a:spLocks noChangeShapeType="1"/>
          </p:cNvSpPr>
          <p:nvPr/>
        </p:nvSpPr>
        <p:spPr bwMode="auto">
          <a:xfrm>
            <a:off x="7835550" y="3246945"/>
            <a:ext cx="38450" cy="1293774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22" name="Rectangle 137">
            <a:extLst>
              <a:ext uri="{FF2B5EF4-FFF2-40B4-BE49-F238E27FC236}">
                <a16:creationId xmlns:a16="http://schemas.microsoft.com/office/drawing/2014/main" id="{7BB11767-76A8-CC12-9BD2-D415E35C0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1035" y="3762345"/>
            <a:ext cx="95038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assembler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8B377F3-BA5E-0B1D-0270-831CE2A28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653" y="4540719"/>
            <a:ext cx="1569692" cy="126538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BA1A3DE-C115-9430-7319-C925631A9C80}"/>
              </a:ext>
            </a:extLst>
          </p:cNvPr>
          <p:cNvGrpSpPr/>
          <p:nvPr/>
        </p:nvGrpSpPr>
        <p:grpSpPr>
          <a:xfrm>
            <a:off x="6293565" y="1990217"/>
            <a:ext cx="815388" cy="520705"/>
            <a:chOff x="6293565" y="1990217"/>
            <a:chExt cx="815388" cy="520705"/>
          </a:xfrm>
        </p:grpSpPr>
        <p:sp>
          <p:nvSpPr>
            <p:cNvPr id="50" name="Rectangle 125">
              <a:extLst>
                <a:ext uri="{FF2B5EF4-FFF2-40B4-BE49-F238E27FC236}">
                  <a16:creationId xmlns:a16="http://schemas.microsoft.com/office/drawing/2014/main" id="{5BB7B7CE-F0A2-622D-758F-BA4DB60654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4063" y="2310867"/>
              <a:ext cx="804890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Building a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82263A0-D6B7-BD58-A616-8602C091B4BC}"/>
                </a:ext>
              </a:extLst>
            </p:cNvPr>
            <p:cNvSpPr/>
            <p:nvPr/>
          </p:nvSpPr>
          <p:spPr>
            <a:xfrm>
              <a:off x="6293565" y="1990217"/>
              <a:ext cx="341067" cy="25593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p7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6DACF0A0-5D63-4D64-0761-F18AC616654F}"/>
                </a:ext>
              </a:extLst>
            </p:cNvPr>
            <p:cNvSpPr/>
            <p:nvPr/>
          </p:nvSpPr>
          <p:spPr>
            <a:xfrm>
              <a:off x="6714721" y="1990217"/>
              <a:ext cx="341067" cy="25593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p8</a:t>
              </a:r>
            </a:p>
          </p:txBody>
        </p:sp>
      </p:grpSp>
      <p:sp>
        <p:nvSpPr>
          <p:cNvPr id="68" name="Text Box 111">
            <a:extLst>
              <a:ext uri="{FF2B5EF4-FFF2-40B4-BE49-F238E27FC236}">
                <a16:creationId xmlns:a16="http://schemas.microsoft.com/office/drawing/2014/main" id="{9EC47F2C-636C-425E-A9BA-A79D9CE37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743" y="1641232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F89693F-35BD-B673-FC52-0B6890F430C2}"/>
              </a:ext>
            </a:extLst>
          </p:cNvPr>
          <p:cNvGrpSpPr/>
          <p:nvPr/>
        </p:nvGrpSpPr>
        <p:grpSpPr>
          <a:xfrm>
            <a:off x="2742293" y="2092728"/>
            <a:ext cx="1060456" cy="607162"/>
            <a:chOff x="2607287" y="2101540"/>
            <a:chExt cx="1060456" cy="607162"/>
          </a:xfrm>
        </p:grpSpPr>
        <p:sp>
          <p:nvSpPr>
            <p:cNvPr id="70" name="Text Box 111">
              <a:extLst>
                <a:ext uri="{FF2B5EF4-FFF2-40B4-BE49-F238E27FC236}">
                  <a16:creationId xmlns:a16="http://schemas.microsoft.com/office/drawing/2014/main" id="{97797E3C-0758-09FA-A2B4-D1C0054855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7287" y="2101540"/>
              <a:ext cx="1060055" cy="161639"/>
            </a:xfrm>
            <a:prstGeom prst="rect">
              <a:avLst/>
            </a:prstGeom>
            <a:solidFill>
              <a:srgbClr val="FFD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1" name="Text Box 110">
              <a:extLst>
                <a:ext uri="{FF2B5EF4-FFF2-40B4-BE49-F238E27FC236}">
                  <a16:creationId xmlns:a16="http://schemas.microsoft.com/office/drawing/2014/main" id="{70975ED6-169D-95FB-4CDA-54E0B9216B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7688" y="2259127"/>
              <a:ext cx="1060055" cy="44957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rIns="0" bIns="46800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72" name="Rectangle 127">
              <a:extLst>
                <a:ext uri="{FF2B5EF4-FFF2-40B4-BE49-F238E27FC236}">
                  <a16:creationId xmlns:a16="http://schemas.microsoft.com/office/drawing/2014/main" id="{11384436-AFFF-2A24-9833-3EE79704E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2865" y="2477890"/>
              <a:ext cx="410416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3" name="Text Box 110">
            <a:extLst>
              <a:ext uri="{FF2B5EF4-FFF2-40B4-BE49-F238E27FC236}">
                <a16:creationId xmlns:a16="http://schemas.microsoft.com/office/drawing/2014/main" id="{AB9A68AB-360C-D4CF-13F2-BDD3E16CA5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743" y="1976638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dirty="0">
                <a:solidFill>
                  <a:srgbClr val="000000"/>
                </a:solidFill>
              </a:rPr>
              <a:t>high-level</a:t>
            </a:r>
            <a:br>
              <a:rPr lang="en-US" sz="1100" dirty="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language</a:t>
            </a:r>
          </a:p>
        </p:txBody>
      </p:sp>
      <p:sp>
        <p:nvSpPr>
          <p:cNvPr id="16" name="Rectangle 127">
            <a:extLst>
              <a:ext uri="{FF2B5EF4-FFF2-40B4-BE49-F238E27FC236}">
                <a16:creationId xmlns:a16="http://schemas.microsoft.com/office/drawing/2014/main" id="{936466F9-13B1-58F9-260F-2FECECC3A9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1289" y="2613795"/>
            <a:ext cx="94669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VM translator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268E18F-EC5E-8684-8A4D-F0CF8DE9F1B2}"/>
              </a:ext>
            </a:extLst>
          </p:cNvPr>
          <p:cNvSpPr txBox="1">
            <a:spLocks/>
          </p:cNvSpPr>
          <p:nvPr/>
        </p:nvSpPr>
        <p:spPr>
          <a:xfrm>
            <a:off x="931585" y="3713083"/>
            <a:ext cx="7431410" cy="14603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800" u="sng" dirty="0"/>
              <a:t>Project 7:</a:t>
            </a:r>
            <a:r>
              <a:rPr lang="en-US" sz="1800" dirty="0"/>
              <a:t>  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800" dirty="0"/>
              <a:t>Build a basic VM translator that handles the VM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en-US" sz="1800" i="1" dirty="0"/>
              <a:t>arithmetic-logical</a:t>
            </a:r>
            <a:r>
              <a:rPr lang="en-US" sz="1800" dirty="0"/>
              <a:t> and </a:t>
            </a:r>
            <a:r>
              <a:rPr lang="en-US" sz="1400" dirty="0">
                <a:latin typeface="Consolas"/>
                <a:cs typeface="Consolas"/>
              </a:rPr>
              <a:t>push</a:t>
            </a:r>
            <a:r>
              <a:rPr lang="en-US" sz="1800" dirty="0"/>
              <a:t>/</a:t>
            </a:r>
            <a:r>
              <a:rPr lang="en-US" sz="1400" dirty="0">
                <a:latin typeface="Consolas"/>
                <a:cs typeface="Consolas"/>
              </a:rPr>
              <a:t>pop</a:t>
            </a:r>
            <a:r>
              <a:rPr lang="en-US" sz="1800" dirty="0"/>
              <a:t> commands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0DC1F77-D9B8-E077-90CB-B2C021C54AB1}"/>
              </a:ext>
            </a:extLst>
          </p:cNvPr>
          <p:cNvSpPr txBox="1">
            <a:spLocks/>
          </p:cNvSpPr>
          <p:nvPr/>
        </p:nvSpPr>
        <p:spPr>
          <a:xfrm>
            <a:off x="931585" y="4975399"/>
            <a:ext cx="7431410" cy="14603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800" u="sng" dirty="0"/>
              <a:t>Project 8:</a:t>
            </a:r>
            <a:r>
              <a:rPr lang="en-US" sz="1800" dirty="0"/>
              <a:t>  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800" dirty="0"/>
              <a:t>Extend the VM translator to handles the VM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en-US" sz="1800" i="1" dirty="0"/>
              <a:t>branching</a:t>
            </a:r>
            <a:r>
              <a:rPr lang="en-US" sz="1800" dirty="0"/>
              <a:t> and </a:t>
            </a:r>
            <a:r>
              <a:rPr lang="en-US" sz="1800" i="1" dirty="0"/>
              <a:t>function</a:t>
            </a:r>
            <a:r>
              <a:rPr lang="en-US" sz="1800" dirty="0"/>
              <a:t> commands.</a:t>
            </a:r>
          </a:p>
        </p:txBody>
      </p:sp>
      <p:sp>
        <p:nvSpPr>
          <p:cNvPr id="18" name="AutoShape 4">
            <a:extLst>
              <a:ext uri="{FF2B5EF4-FFF2-40B4-BE49-F238E27FC236}">
                <a16:creationId xmlns:a16="http://schemas.microsoft.com/office/drawing/2014/main" id="{26818EFE-ED68-ABA6-1C6B-953B2B00A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789" y="3756646"/>
            <a:ext cx="457200" cy="304800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360041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7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3724331" y="1399444"/>
            <a:ext cx="4237591" cy="323361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97200" rIns="93600" bIns="97200" anchor="t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   ...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00000"/>
                </a:solidFill>
              </a:rPr>
              <a:t>   </a:t>
            </a:r>
            <a:r>
              <a:rPr lang="en-US" dirty="0">
                <a:solidFill>
                  <a:srgbClr val="008000"/>
                </a:solidFill>
              </a:rPr>
              <a:t>// push constant 17</a:t>
            </a:r>
          </a:p>
          <a:p>
            <a:pPr>
              <a:spcBef>
                <a:spcPts val="300"/>
              </a:spcBef>
            </a:pPr>
            <a:r>
              <a:rPr lang="en-US" dirty="0">
                <a:solidFill>
                  <a:srgbClr val="000000"/>
                </a:solidFill>
              </a:rPr>
              <a:t>   @17</a:t>
            </a:r>
          </a:p>
          <a:p>
            <a:pPr>
              <a:spcBef>
                <a:spcPts val="300"/>
              </a:spcBef>
            </a:pPr>
            <a:r>
              <a:rPr lang="en-US" dirty="0">
                <a:solidFill>
                  <a:srgbClr val="000000"/>
                </a:solidFill>
              </a:rPr>
              <a:t>   D=A</a:t>
            </a:r>
          </a:p>
          <a:p>
            <a:pPr>
              <a:spcBef>
                <a:spcPts val="300"/>
              </a:spcBef>
            </a:pPr>
            <a:r>
              <a:rPr lang="en-US" dirty="0">
                <a:solidFill>
                  <a:srgbClr val="000000"/>
                </a:solidFill>
              </a:rPr>
              <a:t>   ...</a:t>
            </a:r>
          </a:p>
          <a:p>
            <a:pPr>
              <a:spcBef>
                <a:spcPts val="300"/>
              </a:spcBef>
            </a:pPr>
            <a:r>
              <a:rPr lang="en-US" dirty="0">
                <a:solidFill>
                  <a:srgbClr val="000000"/>
                </a:solidFill>
              </a:rPr>
              <a:t>   </a:t>
            </a:r>
            <a:r>
              <a:rPr lang="en-US" dirty="0">
                <a:solidFill>
                  <a:srgbClr val="008000"/>
                </a:solidFill>
              </a:rPr>
              <a:t>// push local 2</a:t>
            </a:r>
          </a:p>
          <a:p>
            <a:pPr>
              <a:spcBef>
                <a:spcPts val="300"/>
              </a:spcBef>
            </a:pPr>
            <a:r>
              <a:rPr lang="en-US" dirty="0">
                <a:solidFill>
                  <a:srgbClr val="000000"/>
                </a:solidFill>
              </a:rPr>
              <a:t>   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... generated assembly code that implements </a:t>
            </a:r>
            <a:r>
              <a:rPr lang="en-US" sz="1000" dirty="0">
                <a:solidFill>
                  <a:srgbClr val="000000"/>
                </a:solidFill>
              </a:rPr>
              <a:t>push</a:t>
            </a:r>
            <a:r>
              <a:rPr lang="en-US" sz="1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000" dirty="0">
                <a:solidFill>
                  <a:srgbClr val="000000"/>
                </a:solidFill>
              </a:rPr>
              <a:t>local</a:t>
            </a:r>
            <a:r>
              <a:rPr lang="en-US" sz="1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000" dirty="0">
                <a:solidFill>
                  <a:srgbClr val="000000"/>
                </a:solidFill>
              </a:rPr>
              <a:t>2</a:t>
            </a:r>
            <a:r>
              <a:rPr lang="en-US" sz="1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00000"/>
                </a:solidFill>
              </a:rPr>
              <a:t>   </a:t>
            </a:r>
            <a:r>
              <a:rPr lang="en-US" dirty="0">
                <a:solidFill>
                  <a:srgbClr val="008000"/>
                </a:solidFill>
              </a:rPr>
              <a:t>// add</a:t>
            </a:r>
          </a:p>
          <a:p>
            <a:pPr>
              <a:spcBef>
                <a:spcPts val="300"/>
              </a:spcBef>
            </a:pPr>
            <a:r>
              <a:rPr lang="en-US" dirty="0">
                <a:solidFill>
                  <a:srgbClr val="000000"/>
                </a:solidFill>
              </a:rPr>
              <a:t>   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... generated assembly code that implements </a:t>
            </a:r>
            <a:r>
              <a:rPr lang="en-US" sz="1100" dirty="0">
                <a:solidFill>
                  <a:srgbClr val="000000"/>
                </a:solidFill>
              </a:rPr>
              <a:t>add</a:t>
            </a:r>
            <a:endParaRPr lang="en-US" dirty="0">
              <a:solidFill>
                <a:srgbClr val="000000"/>
              </a:solidFill>
            </a:endParaRP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00000"/>
                </a:solidFill>
              </a:rPr>
              <a:t>   </a:t>
            </a:r>
            <a:r>
              <a:rPr lang="en-US" dirty="0">
                <a:solidFill>
                  <a:srgbClr val="008000"/>
                </a:solidFill>
              </a:rPr>
              <a:t>// pop argument 1</a:t>
            </a:r>
          </a:p>
          <a:p>
            <a:pPr>
              <a:spcBef>
                <a:spcPts val="300"/>
              </a:spcBef>
            </a:pPr>
            <a:r>
              <a:rPr lang="en-US" dirty="0">
                <a:solidFill>
                  <a:srgbClr val="000000"/>
                </a:solidFill>
              </a:rPr>
              <a:t>   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... generated assembly code that implements </a:t>
            </a:r>
            <a:r>
              <a:rPr lang="en-US" sz="1000" dirty="0">
                <a:solidFill>
                  <a:srgbClr val="000000"/>
                </a:solidFill>
              </a:rPr>
              <a:t>push</a:t>
            </a:r>
            <a:r>
              <a:rPr lang="en-US" sz="1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000" dirty="0">
                <a:solidFill>
                  <a:srgbClr val="000000"/>
                </a:solidFill>
              </a:rPr>
              <a:t>argument 1</a:t>
            </a:r>
            <a:endParaRPr lang="en-US" sz="10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spcBef>
                <a:spcPts val="900"/>
              </a:spcBef>
            </a:pPr>
            <a:r>
              <a:rPr lang="en-US" sz="1000" dirty="0">
                <a:solidFill>
                  <a:srgbClr val="000000"/>
                </a:solidFill>
              </a:rPr>
              <a:t>    </a:t>
            </a:r>
            <a:r>
              <a:rPr lang="en-US" dirty="0">
                <a:solidFill>
                  <a:srgbClr val="000000"/>
                </a:solidFill>
              </a:rPr>
              <a:t>...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692736" y="1088704"/>
            <a:ext cx="2925698" cy="2118049"/>
            <a:chOff x="692736" y="1027644"/>
            <a:chExt cx="2925698" cy="2118049"/>
          </a:xfrm>
        </p:grpSpPr>
        <p:sp>
          <p:nvSpPr>
            <p:cNvPr id="18" name="Text Box 3"/>
            <p:cNvSpPr txBox="1">
              <a:spLocks noChangeArrowheads="1"/>
            </p:cNvSpPr>
            <p:nvPr/>
          </p:nvSpPr>
          <p:spPr bwMode="auto">
            <a:xfrm>
              <a:off x="812995" y="1353395"/>
              <a:ext cx="1678160" cy="179229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2000" tIns="190800" rIns="0" bIns="190800" anchor="ctr" anchorCtr="0"/>
            <a:lstStyle>
              <a:defPPr>
                <a:defRPr lang="en-US"/>
              </a:defPPr>
              <a:lvl1pPr marL="342900" indent="-342900">
                <a:defRPr sz="1200">
                  <a:latin typeface="Consolas"/>
                  <a:ea typeface="ＭＳ Ｐゴシック" charset="0"/>
                  <a:cs typeface="Consolas"/>
                </a:defRPr>
              </a:lvl1pPr>
              <a:lvl2pPr marL="742950" indent="-285750">
                <a:defRPr sz="2400"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800"/>
                </a:spcBef>
              </a:pPr>
              <a:r>
                <a:rPr lang="en-US" dirty="0">
                  <a:solidFill>
                    <a:srgbClr val="000000"/>
                  </a:solidFill>
                </a:rPr>
                <a:t> ...</a:t>
              </a:r>
            </a:p>
            <a:p>
              <a:pPr>
                <a:spcBef>
                  <a:spcPts val="800"/>
                </a:spcBef>
              </a:pPr>
              <a:r>
                <a:rPr lang="en-US" dirty="0">
                  <a:solidFill>
                    <a:srgbClr val="000000"/>
                  </a:solidFill>
                </a:rPr>
                <a:t> push constant 17</a:t>
              </a:r>
            </a:p>
            <a:p>
              <a:pPr>
                <a:spcBef>
                  <a:spcPts val="800"/>
                </a:spcBef>
              </a:pPr>
              <a:r>
                <a:rPr lang="en-US" dirty="0">
                  <a:solidFill>
                    <a:srgbClr val="000000"/>
                  </a:solidFill>
                </a:rPr>
                <a:t> push local 2</a:t>
              </a:r>
            </a:p>
            <a:p>
              <a:pPr>
                <a:spcBef>
                  <a:spcPts val="800"/>
                </a:spcBef>
              </a:pPr>
              <a:r>
                <a:rPr lang="en-US" dirty="0">
                  <a:solidFill>
                    <a:srgbClr val="000000"/>
                  </a:solidFill>
                </a:rPr>
                <a:t> add</a:t>
              </a:r>
            </a:p>
            <a:p>
              <a:pPr>
                <a:spcBef>
                  <a:spcPts val="800"/>
                </a:spcBef>
              </a:pPr>
              <a:r>
                <a:rPr lang="en-US" dirty="0">
                  <a:solidFill>
                    <a:srgbClr val="000000"/>
                  </a:solidFill>
                </a:rPr>
                <a:t> pop argument 1</a:t>
              </a:r>
            </a:p>
            <a:p>
              <a:pPr>
                <a:spcBef>
                  <a:spcPts val="800"/>
                </a:spcBef>
              </a:pPr>
              <a:r>
                <a:rPr lang="en-US" dirty="0">
                  <a:solidFill>
                    <a:srgbClr val="000000"/>
                  </a:solidFill>
                </a:rPr>
                <a:t> ...</a:t>
              </a:r>
            </a:p>
          </p:txBody>
        </p:sp>
        <p:sp>
          <p:nvSpPr>
            <p:cNvPr id="21" name="Rectangle 10"/>
            <p:cNvSpPr>
              <a:spLocks noChangeArrowheads="1"/>
            </p:cNvSpPr>
            <p:nvPr/>
          </p:nvSpPr>
          <p:spPr bwMode="auto">
            <a:xfrm>
              <a:off x="692736" y="1027644"/>
              <a:ext cx="2925698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100" dirty="0">
                  <a:latin typeface="Times New Roman"/>
                  <a:cs typeface="Times New Roman"/>
                </a:rPr>
                <a:t> </a:t>
              </a:r>
              <a:r>
                <a:rPr lang="en-US" sz="1400" i="1" dirty="0">
                  <a:latin typeface="Times New Roman"/>
                  <a:cs typeface="Times New Roman"/>
                </a:rPr>
                <a:t>fileName</a:t>
              </a:r>
              <a:r>
                <a:rPr lang="en-US" sz="1400" dirty="0">
                  <a:latin typeface="Consolas"/>
                  <a:cs typeface="Consolas"/>
                </a:rPr>
                <a:t>.vm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</p:grp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3744906" y="1096521"/>
            <a:ext cx="4136414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400" i="1" dirty="0">
                <a:latin typeface="Times New Roman"/>
                <a:cs typeface="Times New Roman"/>
              </a:rPr>
              <a:t>fileName</a:t>
            </a:r>
            <a:r>
              <a:rPr lang="en-US" sz="1400" dirty="0">
                <a:latin typeface="Consolas"/>
                <a:cs typeface="Consolas"/>
              </a:rPr>
              <a:t>.asm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2519240" y="1990777"/>
            <a:ext cx="1207822" cy="119008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B000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VM translator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0FF94110-1C1E-20C2-A15C-BB7F1BFC136B}"/>
              </a:ext>
            </a:extLst>
          </p:cNvPr>
          <p:cNvSpPr/>
          <p:nvPr/>
        </p:nvSpPr>
        <p:spPr>
          <a:xfrm>
            <a:off x="5201588" y="338065"/>
            <a:ext cx="2836456" cy="1017197"/>
          </a:xfrm>
          <a:prstGeom prst="wedgeRoundRectCallout">
            <a:avLst>
              <a:gd name="adj1" fmla="val -40505"/>
              <a:gd name="adj2" fmla="val 8625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8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test the translation: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 the generated code on the target platform (Hack)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7731E9C-6311-E19A-57A4-F6DB9D8AE4A1}"/>
              </a:ext>
            </a:extLst>
          </p:cNvPr>
          <p:cNvGrpSpPr/>
          <p:nvPr/>
        </p:nvGrpSpPr>
        <p:grpSpPr>
          <a:xfrm>
            <a:off x="3640034" y="4677242"/>
            <a:ext cx="4398010" cy="1842693"/>
            <a:chOff x="3640034" y="4677242"/>
            <a:chExt cx="4398010" cy="1842693"/>
          </a:xfrm>
        </p:grpSpPr>
        <p:sp>
          <p:nvSpPr>
            <p:cNvPr id="3" name="Content Placeholder 2">
              <a:extLst>
                <a:ext uri="{FF2B5EF4-FFF2-40B4-BE49-F238E27FC236}">
                  <a16:creationId xmlns:a16="http://schemas.microsoft.com/office/drawing/2014/main" id="{313A8DFC-095D-F052-BDE9-3FFE16CA0716}"/>
                </a:ext>
              </a:extLst>
            </p:cNvPr>
            <p:cNvSpPr txBox="1">
              <a:spLocks/>
            </p:cNvSpPr>
            <p:nvPr/>
          </p:nvSpPr>
          <p:spPr>
            <a:xfrm>
              <a:off x="3640034" y="4677242"/>
              <a:ext cx="4346157" cy="95674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800" u="sng" dirty="0"/>
                <a:t>Testing option 1</a:t>
              </a:r>
              <a:r>
                <a:rPr lang="en-US" sz="1800" dirty="0"/>
                <a:t>: Translate the generated assembly code into machine language:</a:t>
              </a:r>
              <a:br>
                <a:rPr lang="en-US" sz="1800" dirty="0"/>
              </a:br>
              <a:r>
                <a:rPr lang="en-US" sz="1800" dirty="0"/>
                <a:t>run the binary code on the Hack computer</a:t>
              </a: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076481A3-784F-ABEB-C6D3-0E117F5EB2BF}"/>
                </a:ext>
              </a:extLst>
            </p:cNvPr>
            <p:cNvSpPr txBox="1">
              <a:spLocks/>
            </p:cNvSpPr>
            <p:nvPr/>
          </p:nvSpPr>
          <p:spPr>
            <a:xfrm>
              <a:off x="3691887" y="5633987"/>
              <a:ext cx="4346157" cy="8859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800" u="sng" dirty="0"/>
                <a:t>Testing option 2</a:t>
              </a:r>
              <a:r>
                <a:rPr lang="en-US" sz="1800" dirty="0"/>
                <a:t> (simpler): Run the generated assembly code on the CPU emulator.</a:t>
              </a:r>
            </a:p>
          </p:txBody>
        </p:sp>
      </p:grpSp>
      <p:sp>
        <p:nvSpPr>
          <p:cNvPr id="8" name="AutoShape 4">
            <a:extLst>
              <a:ext uri="{FF2B5EF4-FFF2-40B4-BE49-F238E27FC236}">
                <a16:creationId xmlns:a16="http://schemas.microsoft.com/office/drawing/2014/main" id="{E74BDFB9-7ACC-9F5E-FD77-BA575E7F2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4687" y="5772161"/>
            <a:ext cx="457200" cy="304800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algn="r" defTabSz="914400" rtl="1" eaLnBrk="1" latinLnBrk="0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70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7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212785-E638-53EF-B16E-81539D688D0C}"/>
              </a:ext>
            </a:extLst>
          </p:cNvPr>
          <p:cNvGrpSpPr/>
          <p:nvPr/>
        </p:nvGrpSpPr>
        <p:grpSpPr>
          <a:xfrm>
            <a:off x="838200" y="1021504"/>
            <a:ext cx="2784997" cy="2223013"/>
            <a:chOff x="4854554" y="1881971"/>
            <a:chExt cx="2784997" cy="2223013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897384DF-0BCF-1D0A-2DBE-A533174F3417}"/>
                </a:ext>
              </a:extLst>
            </p:cNvPr>
            <p:cNvSpPr txBox="1">
              <a:spLocks/>
            </p:cNvSpPr>
            <p:nvPr/>
          </p:nvSpPr>
          <p:spPr>
            <a:xfrm>
              <a:off x="4865718" y="2299690"/>
              <a:ext cx="1974859" cy="180529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600"/>
                </a:spcBef>
                <a:buSzPct val="50000"/>
                <a:buNone/>
              </a:pPr>
              <a:r>
                <a:rPr lang="en-US" sz="1400" dirty="0">
                  <a:latin typeface="Consolas"/>
                  <a:cs typeface="Consolas"/>
                </a:rPr>
                <a:t>SimpleAdd.vm</a:t>
              </a:r>
            </a:p>
            <a:p>
              <a:pPr marL="0" indent="0">
                <a:spcBef>
                  <a:spcPts val="600"/>
                </a:spcBef>
                <a:buSzPct val="50000"/>
                <a:buNone/>
              </a:pPr>
              <a:r>
                <a:rPr lang="en-US" sz="1400" dirty="0">
                  <a:latin typeface="Consolas"/>
                  <a:cs typeface="Consolas"/>
                </a:rPr>
                <a:t>StackTest.vm</a:t>
              </a:r>
            </a:p>
            <a:p>
              <a:pPr marL="0" indent="0">
                <a:spcBef>
                  <a:spcPts val="600"/>
                </a:spcBef>
                <a:buSzPct val="50000"/>
                <a:buNone/>
              </a:pPr>
              <a:r>
                <a:rPr lang="en-US" sz="1400" dirty="0">
                  <a:latin typeface="Consolas"/>
                  <a:cs typeface="Consolas"/>
                </a:rPr>
                <a:t>BasicTest.vm</a:t>
              </a:r>
            </a:p>
            <a:p>
              <a:pPr marL="0" indent="0">
                <a:spcBef>
                  <a:spcPts val="600"/>
                </a:spcBef>
                <a:buSzPct val="50000"/>
                <a:buNone/>
              </a:pPr>
              <a:r>
                <a:rPr lang="en-US" sz="1400" dirty="0">
                  <a:latin typeface="Consolas"/>
                  <a:cs typeface="Consolas"/>
                </a:rPr>
                <a:t>PointerTest.vm</a:t>
              </a:r>
            </a:p>
            <a:p>
              <a:pPr marL="0" indent="0">
                <a:spcBef>
                  <a:spcPts val="600"/>
                </a:spcBef>
                <a:buSzPct val="50000"/>
                <a:buNone/>
              </a:pPr>
              <a:r>
                <a:rPr lang="en-US" sz="1400" dirty="0">
                  <a:latin typeface="Consolas"/>
                  <a:cs typeface="Consolas"/>
                </a:rPr>
                <a:t>StaticTest.vm</a:t>
              </a:r>
            </a:p>
            <a:p>
              <a:pPr marL="0" indent="0">
                <a:spcBef>
                  <a:spcPts val="1200"/>
                </a:spcBef>
                <a:buFont typeface="Arial" panose="020B0604020202020204" pitchFamily="34" charset="0"/>
                <a:buNone/>
              </a:pPr>
              <a:endParaRPr lang="en-US" sz="1400" dirty="0"/>
            </a:p>
            <a:p>
              <a:pPr marL="0" indent="0">
                <a:spcBef>
                  <a:spcPts val="1200"/>
                </a:spcBef>
                <a:buFont typeface="Arial" panose="020B0604020202020204" pitchFamily="34" charset="0"/>
                <a:buNone/>
              </a:pPr>
              <a:endParaRPr lang="en-US" sz="1400" dirty="0"/>
            </a:p>
            <a:p>
              <a:pPr marL="0" indent="0">
                <a:spcBef>
                  <a:spcPts val="1200"/>
                </a:spcBef>
                <a:buFont typeface="Arial" panose="020B0604020202020204" pitchFamily="34" charset="0"/>
                <a:buNone/>
              </a:pPr>
              <a:r>
                <a:rPr lang="en-US" sz="1400" dirty="0"/>
                <a:t> </a:t>
              </a:r>
            </a:p>
          </p:txBody>
        </p:sp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910AFF97-7D21-CE1E-FE11-FFE9E7A87DBB}"/>
                </a:ext>
              </a:extLst>
            </p:cNvPr>
            <p:cNvSpPr txBox="1">
              <a:spLocks/>
            </p:cNvSpPr>
            <p:nvPr/>
          </p:nvSpPr>
          <p:spPr>
            <a:xfrm>
              <a:off x="4854554" y="1881971"/>
              <a:ext cx="2784997" cy="43334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1200"/>
                </a:spcBef>
                <a:buFont typeface="Arial" panose="020B0604020202020204" pitchFamily="34" charset="0"/>
                <a:buNone/>
              </a:pPr>
              <a:r>
                <a:rPr lang="en-US" sz="1800" u="sng" dirty="0"/>
                <a:t>Test programs</a:t>
              </a:r>
              <a:r>
                <a:rPr lang="en-US" sz="1600" dirty="0"/>
                <a:t> (source)</a:t>
              </a:r>
              <a:endParaRPr lang="en-US" sz="1800" dirty="0"/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B38DD0-0153-65DE-CEDB-230F7794B46B}"/>
              </a:ext>
            </a:extLst>
          </p:cNvPr>
          <p:cNvSpPr txBox="1">
            <a:spLocks/>
          </p:cNvSpPr>
          <p:nvPr/>
        </p:nvSpPr>
        <p:spPr>
          <a:xfrm>
            <a:off x="4155183" y="947728"/>
            <a:ext cx="4308680" cy="6787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US" sz="1800" dirty="0"/>
              <a:t>For each test program </a:t>
            </a:r>
            <a:r>
              <a:rPr lang="en-US" sz="1400" i="1" dirty="0"/>
              <a:t>xxx</a:t>
            </a:r>
            <a:r>
              <a:rPr lang="en-US" sz="1400" dirty="0">
                <a:latin typeface="Consolas"/>
                <a:cs typeface="Consolas"/>
              </a:rPr>
              <a:t>.vm</a:t>
            </a:r>
            <a:r>
              <a:rPr lang="en-US" sz="1200" dirty="0"/>
              <a:t> </a:t>
            </a:r>
            <a:r>
              <a:rPr lang="en-US" sz="1600" dirty="0"/>
              <a:t>we supply 3</a:t>
            </a:r>
            <a:br>
              <a:rPr lang="en-US" sz="1600" dirty="0"/>
            </a:br>
            <a:r>
              <a:rPr lang="en-US" sz="1600" dirty="0"/>
              <a:t>test files: </a:t>
            </a:r>
            <a:r>
              <a:rPr lang="en-US" sz="1400" i="1" dirty="0"/>
              <a:t>xxx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VME.tst</a:t>
            </a:r>
            <a:r>
              <a:rPr lang="en-US" sz="1600" dirty="0"/>
              <a:t>,  </a:t>
            </a:r>
            <a:r>
              <a:rPr lang="en-US" sz="1400" i="1" dirty="0"/>
              <a:t>xxx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.tst</a:t>
            </a:r>
            <a:r>
              <a:rPr lang="en-US" sz="1600" dirty="0"/>
              <a:t>  and </a:t>
            </a:r>
            <a:r>
              <a:rPr lang="en-US" sz="1400" i="1" dirty="0"/>
              <a:t>xxx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.cmp</a:t>
            </a:r>
            <a:endParaRPr lang="en-US" sz="1600" dirty="0"/>
          </a:p>
          <a:p>
            <a:pPr marL="0" indent="0">
              <a:spcBef>
                <a:spcPts val="1200"/>
              </a:spcBef>
              <a:buNone/>
            </a:pPr>
            <a:r>
              <a:rPr lang="en-US" sz="1600" dirty="0"/>
              <a:t> </a:t>
            </a:r>
          </a:p>
          <a:p>
            <a:pPr marL="0" indent="0">
              <a:spcBef>
                <a:spcPts val="1200"/>
              </a:spcBef>
              <a:buNone/>
            </a:pPr>
            <a:endParaRPr lang="en-US" sz="16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DDE4F68-CD13-2830-A0B5-A98B4EE95360}"/>
              </a:ext>
            </a:extLst>
          </p:cNvPr>
          <p:cNvSpPr txBox="1">
            <a:spLocks/>
          </p:cNvSpPr>
          <p:nvPr/>
        </p:nvSpPr>
        <p:spPr>
          <a:xfrm>
            <a:off x="4158593" y="1660998"/>
            <a:ext cx="4686601" cy="4418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US" sz="1800" u="sng" dirty="0"/>
              <a:t>For each test program</a:t>
            </a:r>
            <a:r>
              <a:rPr lang="en-US" sz="1800" dirty="0"/>
              <a:t> </a:t>
            </a:r>
            <a:r>
              <a:rPr lang="en-US" sz="1800" i="1" dirty="0"/>
              <a:t>xxx</a:t>
            </a:r>
            <a:r>
              <a:rPr lang="en-US" sz="1600" dirty="0">
                <a:latin typeface="Consolas"/>
                <a:cs typeface="Consolas"/>
              </a:rPr>
              <a:t>.vm</a:t>
            </a:r>
            <a:r>
              <a:rPr lang="en-US" sz="1800" dirty="0"/>
              <a:t>: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where </a:t>
            </a: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xxx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stands for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SimpleAdd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StackTest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BasicTest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PointerTest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StaticTest</a:t>
            </a:r>
            <a:endParaRPr lang="he-IL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263525" indent="-263525">
              <a:spcBef>
                <a:spcPts val="1200"/>
              </a:spcBef>
              <a:buNone/>
            </a:pPr>
            <a:r>
              <a:rPr lang="en-US" sz="1600" dirty="0"/>
              <a:t>0.  (optional) Load and run the </a:t>
            </a:r>
            <a:r>
              <a:rPr lang="en-US" sz="1600" i="1" dirty="0"/>
              <a:t>xxx</a:t>
            </a:r>
            <a:r>
              <a:rPr lang="en-US" sz="1400" dirty="0">
                <a:latin typeface="Consolas"/>
                <a:cs typeface="Consolas"/>
              </a:rPr>
              <a:t>VME.tst</a:t>
            </a:r>
            <a:r>
              <a:rPr lang="en-US" sz="1600" dirty="0"/>
              <a:t> test script in the </a:t>
            </a:r>
            <a:r>
              <a:rPr lang="en-US" sz="1600" i="1" dirty="0"/>
              <a:t>VM emulator</a:t>
            </a:r>
            <a:r>
              <a:rPr lang="en-US" sz="1600" dirty="0"/>
              <a:t>;</a:t>
            </a:r>
            <a:r>
              <a:rPr lang="he-IL" sz="1600" dirty="0"/>
              <a:t> </a:t>
            </a:r>
            <a:r>
              <a:rPr lang="en-US" sz="1600" dirty="0"/>
              <a:t>This will cause the emulator to load and execute </a:t>
            </a:r>
            <a:r>
              <a:rPr lang="en-US" sz="1600" i="1" dirty="0"/>
              <a:t>xxx</a:t>
            </a:r>
            <a:r>
              <a:rPr lang="en-US" sz="1400" dirty="0">
                <a:latin typeface="Consolas"/>
                <a:cs typeface="Consolas"/>
              </a:rPr>
              <a:t>.vm</a:t>
            </a:r>
            <a:r>
              <a:rPr lang="en-US" sz="1600" dirty="0"/>
              <a:t>; Observe the program’s operation, and how its stack and segments are managed on the host RAM</a:t>
            </a:r>
          </a:p>
          <a:p>
            <a:pPr marL="342900" indent="-342900">
              <a:spcBef>
                <a:spcPts val="1200"/>
              </a:spcBef>
              <a:buAutoNum type="arabicPeriod"/>
            </a:pPr>
            <a:r>
              <a:rPr lang="en-US" sz="1600" dirty="0"/>
              <a:t>Use your VM translator to translate </a:t>
            </a:r>
            <a:r>
              <a:rPr lang="en-US" sz="1600" i="1" dirty="0"/>
              <a:t>xxx</a:t>
            </a:r>
            <a:r>
              <a:rPr lang="en-US" sz="1600" dirty="0"/>
              <a:t>.</a:t>
            </a:r>
            <a:r>
              <a:rPr lang="en-US" sz="1400" dirty="0">
                <a:latin typeface="Consolas"/>
                <a:cs typeface="Consolas"/>
              </a:rPr>
              <a:t>vm</a:t>
            </a:r>
            <a:r>
              <a:rPr lang="en-US" sz="1600" dirty="0"/>
              <a:t>;</a:t>
            </a:r>
            <a:br>
              <a:rPr lang="en-US" sz="1600" dirty="0"/>
            </a:br>
            <a:r>
              <a:rPr lang="en-US" sz="1600" dirty="0"/>
              <a:t>The result will be a file named </a:t>
            </a:r>
            <a:r>
              <a:rPr lang="en-US" sz="1600" i="1" dirty="0"/>
              <a:t>xxx</a:t>
            </a:r>
            <a:r>
              <a:rPr lang="en-US" sz="1400" dirty="0">
                <a:latin typeface="Consolas"/>
                <a:cs typeface="Consolas"/>
              </a:rPr>
              <a:t>.asm</a:t>
            </a:r>
          </a:p>
          <a:p>
            <a:pPr marL="342900" indent="-342900">
              <a:spcBef>
                <a:spcPts val="1200"/>
              </a:spcBef>
              <a:buAutoNum type="arabicPeriod"/>
            </a:pPr>
            <a:r>
              <a:rPr lang="en-US" sz="1600" dirty="0"/>
              <a:t>Inspect the generated code; If there’s a problem,</a:t>
            </a:r>
            <a:br>
              <a:rPr lang="en-US" sz="1600" dirty="0"/>
            </a:br>
            <a:r>
              <a:rPr lang="en-US" sz="1600" dirty="0"/>
              <a:t>fix your translator and go to stage 1</a:t>
            </a:r>
          </a:p>
          <a:p>
            <a:pPr marL="342900" indent="-342900">
              <a:spcBef>
                <a:spcPts val="1200"/>
              </a:spcBef>
              <a:buAutoNum type="arabicPeriod"/>
            </a:pPr>
            <a:r>
              <a:rPr lang="en-US" sz="1600" dirty="0"/>
              <a:t>Load and run the </a:t>
            </a:r>
            <a:r>
              <a:rPr lang="en-US" sz="1600" i="1" dirty="0"/>
              <a:t>xxx</a:t>
            </a:r>
            <a:r>
              <a:rPr lang="en-US" sz="1400" dirty="0">
                <a:latin typeface="Consolas"/>
                <a:cs typeface="Consolas"/>
              </a:rPr>
              <a:t>.tst</a:t>
            </a:r>
            <a:r>
              <a:rPr lang="en-US" sz="1600" dirty="0"/>
              <a:t> test script in the </a:t>
            </a:r>
            <a:r>
              <a:rPr lang="en-US" sz="1600" i="1" dirty="0"/>
              <a:t>CPUemulator, </a:t>
            </a:r>
            <a:r>
              <a:rPr lang="en-US" sz="1600" dirty="0"/>
              <a:t>This will cause the emulator to load and execute </a:t>
            </a:r>
            <a:r>
              <a:rPr lang="en-US" sz="1600" i="1" dirty="0"/>
              <a:t>xxx</a:t>
            </a:r>
            <a:r>
              <a:rPr lang="en-US" sz="1400" dirty="0">
                <a:latin typeface="Consolas"/>
                <a:cs typeface="Consolas"/>
              </a:rPr>
              <a:t>.asm</a:t>
            </a:r>
            <a:r>
              <a:rPr lang="en-US" sz="1600" dirty="0"/>
              <a:t>; Inspect the results</a:t>
            </a:r>
          </a:p>
          <a:p>
            <a:pPr marL="263525" indent="-263525">
              <a:spcBef>
                <a:spcPts val="1200"/>
              </a:spcBef>
              <a:buNone/>
            </a:pPr>
            <a:r>
              <a:rPr lang="en-US" sz="1600" dirty="0"/>
              <a:t>4.  If there’s a problem,</a:t>
            </a:r>
            <a:br>
              <a:rPr lang="en-US" sz="1600" dirty="0"/>
            </a:br>
            <a:r>
              <a:rPr lang="en-US" sz="1600" dirty="0"/>
              <a:t>fix your translator and go to stage 1.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4A0F522-8E11-832A-D24F-86F45FEAA409}"/>
              </a:ext>
            </a:extLst>
          </p:cNvPr>
          <p:cNvGrpSpPr/>
          <p:nvPr/>
        </p:nvGrpSpPr>
        <p:grpSpPr>
          <a:xfrm>
            <a:off x="849364" y="3083005"/>
            <a:ext cx="4107713" cy="3265747"/>
            <a:chOff x="849364" y="3083005"/>
            <a:chExt cx="4107713" cy="326574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072B722-54FD-00C6-6755-1B1E989213AC}"/>
                </a:ext>
              </a:extLst>
            </p:cNvPr>
            <p:cNvGrpSpPr/>
            <p:nvPr/>
          </p:nvGrpSpPr>
          <p:grpSpPr>
            <a:xfrm>
              <a:off x="849364" y="3083005"/>
              <a:ext cx="2254040" cy="2387406"/>
              <a:chOff x="4897037" y="4282244"/>
              <a:chExt cx="2254040" cy="2387406"/>
            </a:xfrm>
          </p:grpSpPr>
          <p:sp>
            <p:nvSpPr>
              <p:cNvPr id="7" name="Text Box 3">
                <a:extLst>
                  <a:ext uri="{FF2B5EF4-FFF2-40B4-BE49-F238E27FC236}">
                    <a16:creationId xmlns:a16="http://schemas.microsoft.com/office/drawing/2014/main" id="{BD032CE4-E0BD-082F-4400-E652B537B4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84195" y="4591539"/>
                <a:ext cx="1717490" cy="207811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93973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144000" tIns="190800" rIns="93600" bIns="190800" anchor="ctr" anchorCtr="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just">
                  <a:spcBef>
                    <a:spcPts val="300"/>
                  </a:spcBef>
                  <a:defRPr/>
                </a:pPr>
                <a:r>
                  <a:rPr lang="en-US" sz="1200" dirty="0">
                    <a:latin typeface="Consolas"/>
                    <a:cs typeface="Consolas"/>
                  </a:rPr>
                  <a:t>...</a:t>
                </a:r>
              </a:p>
              <a:p>
                <a:pPr algn="just">
                  <a:spcBef>
                    <a:spcPts val="300"/>
                  </a:spcBef>
                  <a:defRPr/>
                </a:pPr>
                <a:r>
                  <a:rPr lang="en-US" sz="1200" dirty="0">
                    <a:latin typeface="Consolas"/>
                    <a:cs typeface="Consolas"/>
                  </a:rPr>
                  <a:t>push constant 510</a:t>
                </a:r>
              </a:p>
              <a:p>
                <a:pPr algn="just">
                  <a:spcBef>
                    <a:spcPts val="300"/>
                  </a:spcBef>
                  <a:defRPr/>
                </a:pPr>
                <a:r>
                  <a:rPr lang="en-US" sz="1200" dirty="0">
                    <a:latin typeface="Consolas"/>
                    <a:cs typeface="Consolas"/>
                  </a:rPr>
                  <a:t>pop temp 6</a:t>
                </a:r>
              </a:p>
              <a:p>
                <a:pPr algn="just">
                  <a:spcBef>
                    <a:spcPts val="300"/>
                  </a:spcBef>
                  <a:defRPr/>
                </a:pPr>
                <a:r>
                  <a:rPr lang="en-US" sz="1200" dirty="0">
                    <a:latin typeface="Consolas"/>
                    <a:cs typeface="Consolas"/>
                  </a:rPr>
                  <a:t>push local 0</a:t>
                </a:r>
              </a:p>
              <a:p>
                <a:pPr algn="just">
                  <a:spcBef>
                    <a:spcPts val="300"/>
                  </a:spcBef>
                  <a:defRPr/>
                </a:pPr>
                <a:r>
                  <a:rPr lang="en-US" sz="1200" dirty="0">
                    <a:latin typeface="Consolas"/>
                    <a:cs typeface="Consolas"/>
                  </a:rPr>
                  <a:t>push that 5</a:t>
                </a:r>
              </a:p>
              <a:p>
                <a:pPr algn="just">
                  <a:spcBef>
                    <a:spcPts val="300"/>
                  </a:spcBef>
                  <a:defRPr/>
                </a:pPr>
                <a:r>
                  <a:rPr lang="en-US" sz="1200" dirty="0">
                    <a:latin typeface="Consolas"/>
                    <a:cs typeface="Consolas"/>
                  </a:rPr>
                  <a:t>add</a:t>
                </a:r>
              </a:p>
              <a:p>
                <a:pPr algn="just">
                  <a:spcBef>
                    <a:spcPts val="300"/>
                  </a:spcBef>
                  <a:defRPr/>
                </a:pPr>
                <a:r>
                  <a:rPr lang="en-US" sz="1200" dirty="0">
                    <a:latin typeface="Consolas"/>
                    <a:cs typeface="Consolas"/>
                  </a:rPr>
                  <a:t>push argument 1</a:t>
                </a:r>
              </a:p>
              <a:p>
                <a:pPr algn="just">
                  <a:spcBef>
                    <a:spcPts val="300"/>
                  </a:spcBef>
                  <a:defRPr/>
                </a:pPr>
                <a:r>
                  <a:rPr lang="en-US" sz="1200" dirty="0">
                    <a:latin typeface="Consolas"/>
                    <a:cs typeface="Consolas"/>
                  </a:rPr>
                  <a:t>sub</a:t>
                </a:r>
              </a:p>
              <a:p>
                <a:pPr algn="just">
                  <a:spcBef>
                    <a:spcPts val="300"/>
                  </a:spcBef>
                  <a:defRPr/>
                </a:pPr>
                <a:r>
                  <a:rPr lang="en-US" sz="1200" dirty="0">
                    <a:latin typeface="Consolas"/>
                    <a:cs typeface="Consolas"/>
                  </a:rPr>
                  <a:t>...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CE11E9-C983-716F-42E5-3B6DBE2F3F35}"/>
                  </a:ext>
                </a:extLst>
              </p:cNvPr>
              <p:cNvSpPr txBox="1"/>
              <p:nvPr/>
            </p:nvSpPr>
            <p:spPr>
              <a:xfrm>
                <a:off x="4897037" y="4282244"/>
                <a:ext cx="22540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Bef>
                    <a:spcPts val="1000"/>
                  </a:spcBef>
                </a:pPr>
                <a:r>
                  <a:rPr lang="en-US" sz="1200" dirty="0">
                    <a:latin typeface="Consolas"/>
                    <a:cs typeface="Consolas"/>
                  </a:rPr>
                  <a:t>BasicTest.vm</a:t>
                </a:r>
                <a:r>
                  <a:rPr lang="en-US" sz="1400" dirty="0">
                    <a:latin typeface="Consolas"/>
                    <a:cs typeface="Consolas"/>
                  </a:rPr>
                  <a:t> </a:t>
                </a:r>
                <a:r>
                  <a:rPr lang="en-US" sz="1400" dirty="0">
                    <a:latin typeface="Times New Roman"/>
                    <a:cs typeface="Times New Roman"/>
                  </a:rPr>
                  <a:t>(example)</a:t>
                </a:r>
                <a:endParaRPr lang="en-US" sz="1400" dirty="0">
                  <a:solidFill>
                    <a:srgbClr val="983C01"/>
                  </a:solidFill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B042A2E-E4FA-73E4-33F1-C2D1ED4A832E}"/>
                </a:ext>
              </a:extLst>
            </p:cNvPr>
            <p:cNvGrpSpPr/>
            <p:nvPr/>
          </p:nvGrpSpPr>
          <p:grpSpPr>
            <a:xfrm>
              <a:off x="2152665" y="4259292"/>
              <a:ext cx="2804412" cy="1423872"/>
              <a:chOff x="6221693" y="5183416"/>
              <a:chExt cx="2804412" cy="1423872"/>
            </a:xfrm>
          </p:grpSpPr>
          <p:sp>
            <p:nvSpPr>
              <p:cNvPr id="16" name="Text Box 3">
                <a:extLst>
                  <a:ext uri="{FF2B5EF4-FFF2-40B4-BE49-F238E27FC236}">
                    <a16:creationId xmlns:a16="http://schemas.microsoft.com/office/drawing/2014/main" id="{4DB0F209-3D53-A26E-A7FB-924243572A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21693" y="5463901"/>
                <a:ext cx="1811683" cy="11433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93973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108000" tIns="190800" rIns="0" bIns="190800" anchor="ctr" anchorCtr="0"/>
              <a:lstStyle>
                <a:defPPr>
                  <a:defRPr lang="en-US"/>
                </a:defPPr>
                <a:lvl1pPr marL="342900" indent="-342900" algn="just">
                  <a:spcBef>
                    <a:spcPts val="300"/>
                  </a:spcBef>
                  <a:defRPr sz="1200">
                    <a:latin typeface="Consolas"/>
                    <a:ea typeface="ＭＳ Ｐゴシック" charset="0"/>
                    <a:cs typeface="Consolas"/>
                  </a:defRPr>
                </a:lvl1pPr>
                <a:lvl2pPr marL="742950" indent="-285750">
                  <a:defRPr sz="2400"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latin typeface="Arial" charset="0"/>
                    <a:ea typeface="ＭＳ Ｐゴシック" charset="0"/>
                  </a:defRPr>
                </a:lvl9pPr>
              </a:lstStyle>
              <a:p>
                <a:pPr marL="182563" indent="-182563"/>
                <a:r>
                  <a:rPr lang="en-US" dirty="0"/>
                  <a:t>...</a:t>
                </a:r>
              </a:p>
              <a:p>
                <a:pPr marL="182563" indent="-182563"/>
                <a:r>
                  <a:rPr lang="en-US" dirty="0">
                    <a:solidFill>
                      <a:srgbClr val="008000"/>
                    </a:solidFill>
                  </a:rPr>
                  <a:t>//</a:t>
                </a:r>
                <a:r>
                  <a:rPr lang="en-US" dirty="0">
                    <a:solidFill>
                      <a:srgbClr val="008000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dirty="0">
                    <a:solidFill>
                      <a:srgbClr val="008000"/>
                    </a:solidFill>
                  </a:rPr>
                  <a:t>push</a:t>
                </a:r>
                <a:r>
                  <a:rPr lang="en-US" dirty="0">
                    <a:solidFill>
                      <a:srgbClr val="008000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dirty="0">
                    <a:solidFill>
                      <a:srgbClr val="008000"/>
                    </a:solidFill>
                  </a:rPr>
                  <a:t>constant</a:t>
                </a:r>
                <a:r>
                  <a:rPr lang="en-US" dirty="0">
                    <a:solidFill>
                      <a:srgbClr val="008000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dirty="0">
                    <a:solidFill>
                      <a:srgbClr val="008000"/>
                    </a:solidFill>
                  </a:rPr>
                  <a:t>510</a:t>
                </a:r>
              </a:p>
              <a:p>
                <a:pPr marL="182563" indent="-182563"/>
                <a:r>
                  <a:rPr lang="en-US" dirty="0"/>
                  <a:t>@510</a:t>
                </a:r>
              </a:p>
              <a:p>
                <a:pPr marL="182563" indent="-182563"/>
                <a:r>
                  <a:rPr lang="en-US" dirty="0"/>
                  <a:t>D=A</a:t>
                </a:r>
              </a:p>
              <a:p>
                <a:pPr marL="182563" indent="-182563"/>
                <a:r>
                  <a:rPr lang="en-US" dirty="0"/>
                  <a:t>...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D3CD979-C602-3D93-5219-4D9F5643D6C8}"/>
                  </a:ext>
                </a:extLst>
              </p:cNvPr>
              <p:cNvSpPr txBox="1"/>
              <p:nvPr/>
            </p:nvSpPr>
            <p:spPr>
              <a:xfrm>
                <a:off x="6772065" y="5183416"/>
                <a:ext cx="22540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Bef>
                    <a:spcPts val="1000"/>
                  </a:spcBef>
                </a:pPr>
                <a:r>
                  <a:rPr lang="en-US" sz="1200" dirty="0">
                    <a:latin typeface="Consolas"/>
                    <a:cs typeface="Consolas"/>
                  </a:rPr>
                  <a:t>BasicTest.asm</a:t>
                </a:r>
                <a:endParaRPr lang="en-US" sz="1200" dirty="0">
                  <a:solidFill>
                    <a:srgbClr val="983C01"/>
                  </a:solidFill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20" name="Rounded Rectangular Callout 19">
              <a:extLst>
                <a:ext uri="{FF2B5EF4-FFF2-40B4-BE49-F238E27FC236}">
                  <a16:creationId xmlns:a16="http://schemas.microsoft.com/office/drawing/2014/main" id="{75B5DEC0-C24A-1C16-0946-FA4B251DFAC5}"/>
                </a:ext>
              </a:extLst>
            </p:cNvPr>
            <p:cNvSpPr/>
            <p:nvPr/>
          </p:nvSpPr>
          <p:spPr>
            <a:xfrm>
              <a:off x="2421140" y="5809821"/>
              <a:ext cx="1600697" cy="538931"/>
            </a:xfrm>
            <a:prstGeom prst="wedgeRoundRectCallout">
              <a:avLst>
                <a:gd name="adj1" fmla="val -32747"/>
                <a:gd name="adj2" fmla="val -113483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rIns="0" rtlCol="0" anchor="ctr"/>
            <a:lstStyle/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Generated by your VM translator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406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7: Tools and resources</a:t>
            </a:r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50784" y="1249885"/>
            <a:ext cx="779469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3050" indent="-27305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Source, test, compare files: </a:t>
            </a:r>
            <a:r>
              <a:rPr lang="en-US" sz="1400" dirty="0">
                <a:latin typeface="Consolas"/>
                <a:cs typeface="Consolas"/>
              </a:rPr>
              <a:t>nand2tetris/projects/07</a:t>
            </a:r>
          </a:p>
          <a:p>
            <a:pPr marL="273050" indent="-27305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Experimenting with the source VM programs: the supplied </a:t>
            </a:r>
            <a:r>
              <a:rPr lang="en-US" i="1" dirty="0">
                <a:latin typeface="Times New Roman"/>
                <a:cs typeface="Times New Roman"/>
              </a:rPr>
              <a:t>VM emulator</a:t>
            </a:r>
            <a:endParaRPr lang="en-US" sz="1400" i="1" dirty="0">
              <a:latin typeface="Consolas"/>
              <a:cs typeface="Consolas"/>
            </a:endParaRPr>
          </a:p>
          <a:p>
            <a:pPr marL="273050" indent="-27305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Translating the source VM programs into assembly: your </a:t>
            </a:r>
            <a:r>
              <a:rPr lang="en-US" i="1" dirty="0">
                <a:latin typeface="Times New Roman"/>
                <a:cs typeface="Times New Roman"/>
              </a:rPr>
              <a:t>VM translator</a:t>
            </a:r>
          </a:p>
          <a:p>
            <a:pPr marL="273050" indent="-27305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Testing the resulting assembly code: the supplied </a:t>
            </a:r>
            <a:r>
              <a:rPr lang="en-US" i="1" dirty="0">
                <a:latin typeface="Times New Roman"/>
                <a:cs typeface="Times New Roman"/>
              </a:rPr>
              <a:t>CPU emulator </a:t>
            </a:r>
          </a:p>
          <a:p>
            <a:pPr marL="273050" indent="-27305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Programming language for implementing your VM translator: Java, Python, ...</a:t>
            </a:r>
          </a:p>
          <a:p>
            <a:pPr marL="273050" indent="-27305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Tutorials: VM emulator, CPU emulator (</a:t>
            </a:r>
            <a:r>
              <a:rPr lang="en-US" sz="1400" dirty="0">
                <a:latin typeface="Consolas"/>
                <a:cs typeface="Consolas"/>
              </a:rPr>
              <a:t>nand2tetris</a:t>
            </a:r>
            <a:r>
              <a:rPr lang="en-US" dirty="0">
                <a:latin typeface="Times New Roman"/>
                <a:cs typeface="Times New Roman"/>
              </a:rPr>
              <a:t> web site)</a:t>
            </a:r>
          </a:p>
          <a:p>
            <a:pPr marL="273050" indent="-273050">
              <a:spcBef>
                <a:spcPts val="1200"/>
              </a:spcBef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Reference: chapter 7 in </a:t>
            </a:r>
            <a:r>
              <a:rPr lang="en-US" i="1" dirty="0">
                <a:latin typeface="Times New Roman"/>
                <a:cs typeface="Times New Roman"/>
              </a:rPr>
              <a:t>The Elements of Computing Systems</a:t>
            </a:r>
          </a:p>
          <a:p>
            <a:pPr marL="177800" indent="-177800">
              <a:spcBef>
                <a:spcPts val="1200"/>
              </a:spcBef>
            </a:pP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83615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7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781567" y="6296308"/>
            <a:ext cx="274436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224775" y="2042676"/>
            <a:ext cx="2444043" cy="2706085"/>
            <a:chOff x="3304708" y="2184765"/>
            <a:chExt cx="2444043" cy="270608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04708" y="2184765"/>
              <a:ext cx="2444043" cy="2706085"/>
            </a:xfrm>
            <a:prstGeom prst="rect">
              <a:avLst/>
            </a:prstGeom>
          </p:spPr>
        </p:pic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3449959" y="2208943"/>
              <a:ext cx="2230762" cy="4148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lIns="92075" tIns="46038" rIns="92075" bIns="46038"/>
            <a:lstStyle/>
            <a:p>
              <a:pPr marL="342900" indent="-342900" algn="ctr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2000" dirty="0">
                  <a:solidFill>
                    <a:srgbClr val="FFFF00"/>
                  </a:solidFill>
                  <a:latin typeface="Arial"/>
                  <a:cs typeface="Arial"/>
                </a:rPr>
                <a:t>Project 7</a:t>
              </a: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3454956" y="4447944"/>
              <a:ext cx="2230762" cy="4148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lIns="92075" tIns="46038" rIns="92075" bIns="46038"/>
            <a:lstStyle/>
            <a:p>
              <a:pPr marL="342900" indent="-342900" algn="ctr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2000" dirty="0">
                  <a:solidFill>
                    <a:srgbClr val="FFFF00"/>
                  </a:solidFill>
                  <a:latin typeface="Arial"/>
                  <a:cs typeface="Arial"/>
                </a:rPr>
                <a:t>demo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432730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 I: Lecture plan</a:t>
            </a:r>
            <a:endParaRPr lang="en-US" sz="1800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276783" y="1208992"/>
            <a:ext cx="4603156" cy="4159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Overview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VM Language: Abstraction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VM Language: Implementation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VM Emulator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Standard Mapping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VM Translator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Project 7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Perspective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1048183" y="5025619"/>
            <a:ext cx="457200" cy="304800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121089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157" y="1061743"/>
            <a:ext cx="7644273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n-US" sz="2000" dirty="0">
                <a:latin typeface="Times New Roman"/>
                <a:cs typeface="Times New Roman"/>
              </a:rPr>
              <a:t>(A subset of historical notes and additional issues)</a:t>
            </a:r>
          </a:p>
          <a:p>
            <a:pPr marL="266700" indent="-266700">
              <a:spcBef>
                <a:spcPts val="18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Brief history of VMs and two-tier compilation:</a:t>
            </a:r>
          </a:p>
          <a:p>
            <a:pPr marL="800100" lvl="1" indent="-342900">
              <a:spcBef>
                <a:spcPts val="600"/>
              </a:spcBef>
              <a:buSzPct val="50000"/>
              <a:buFont typeface="Wingdings" charset="2"/>
              <a:buChar char="q"/>
            </a:pPr>
            <a:r>
              <a:rPr lang="en-US" dirty="0">
                <a:latin typeface="Times New Roman"/>
                <a:cs typeface="Times New Roman"/>
              </a:rPr>
              <a:t>p-code</a:t>
            </a:r>
          </a:p>
          <a:p>
            <a:pPr marL="800100" lvl="1" indent="-342900">
              <a:spcBef>
                <a:spcPts val="600"/>
              </a:spcBef>
              <a:buSzPct val="50000"/>
              <a:buFont typeface="Wingdings" charset="2"/>
              <a:buChar char="q"/>
            </a:pPr>
            <a:r>
              <a:rPr lang="en-US" dirty="0">
                <a:latin typeface="Times New Roman"/>
                <a:cs typeface="Times New Roman"/>
              </a:rPr>
              <a:t>Java origins</a:t>
            </a:r>
          </a:p>
          <a:p>
            <a:pPr marL="800100" lvl="1" indent="-342900">
              <a:spcBef>
                <a:spcPts val="600"/>
              </a:spcBef>
              <a:buSzPct val="50000"/>
              <a:buFont typeface="Wingdings" charset="2"/>
              <a:buChar char="q"/>
            </a:pPr>
            <a:r>
              <a:rPr lang="en-US" dirty="0">
                <a:latin typeface="Times New Roman"/>
                <a:cs typeface="Times New Roman"/>
              </a:rPr>
              <a:t>Cellphones</a:t>
            </a:r>
          </a:p>
          <a:p>
            <a:pPr marL="266700" indent="-266700">
              <a:spcBef>
                <a:spcPts val="18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How close is our VM to Java’s JVM?</a:t>
            </a:r>
          </a:p>
          <a:p>
            <a:pPr marL="266700" indent="-266700">
              <a:spcBef>
                <a:spcPts val="18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Efficiency and optimization</a:t>
            </a:r>
          </a:p>
          <a:p>
            <a:pPr marL="266700" indent="-266700">
              <a:spcBef>
                <a:spcPts val="18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Different VM implementations:</a:t>
            </a:r>
          </a:p>
          <a:p>
            <a:pPr marL="800100" lvl="1" indent="-342900">
              <a:spcBef>
                <a:spcPts val="600"/>
              </a:spcBef>
              <a:buSzPct val="50000"/>
              <a:buFont typeface="Wingdings" charset="2"/>
              <a:buChar char="q"/>
            </a:pPr>
            <a:r>
              <a:rPr lang="en-US" dirty="0">
                <a:latin typeface="Times New Roman"/>
                <a:cs typeface="Times New Roman"/>
              </a:rPr>
              <a:t>Stack machine</a:t>
            </a:r>
          </a:p>
          <a:p>
            <a:pPr marL="800100" lvl="1" indent="-342900">
              <a:spcBef>
                <a:spcPts val="600"/>
              </a:spcBef>
              <a:buSzPct val="50000"/>
              <a:buFont typeface="Wingdings" charset="2"/>
              <a:buChar char="q"/>
            </a:pPr>
            <a:r>
              <a:rPr lang="en-US" dirty="0">
                <a:latin typeface="Times New Roman"/>
                <a:cs typeface="Times New Roman"/>
              </a:rPr>
              <a:t>Register machine</a:t>
            </a:r>
          </a:p>
          <a:p>
            <a:pPr marL="800100" lvl="1" indent="-342900">
              <a:spcBef>
                <a:spcPts val="600"/>
              </a:spcBef>
              <a:buSzPct val="50000"/>
              <a:buFont typeface="Wingdings" charset="2"/>
              <a:buChar char="q"/>
            </a:pPr>
            <a:r>
              <a:rPr lang="en-US" dirty="0">
                <a:latin typeface="Times New Roman"/>
                <a:cs typeface="Times New Roman"/>
              </a:rPr>
              <a:t>Other approaches.</a:t>
            </a:r>
          </a:p>
          <a:p>
            <a:pPr marL="266700" indent="-266700">
              <a:spcBef>
                <a:spcPts val="1800"/>
              </a:spcBef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2388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/ Next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-1970645" y="1390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73F391F7-A2E5-636D-A00E-974FFC341DE3}"/>
              </a:ext>
            </a:extLst>
          </p:cNvPr>
          <p:cNvSpPr/>
          <p:nvPr/>
        </p:nvSpPr>
        <p:spPr>
          <a:xfrm rot="5400000">
            <a:off x="2136744" y="3906950"/>
            <a:ext cx="400111" cy="469900"/>
          </a:xfrm>
          <a:prstGeom prst="leftArrow">
            <a:avLst/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227C2B-14EB-02BD-E131-84F2DBB5D352}"/>
              </a:ext>
            </a:extLst>
          </p:cNvPr>
          <p:cNvSpPr/>
          <p:nvPr/>
        </p:nvSpPr>
        <p:spPr>
          <a:xfrm>
            <a:off x="1692927" y="4342264"/>
            <a:ext cx="23782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This lecture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C6E5181-9AC3-2E60-069E-E9D1DE201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0748" y="966309"/>
            <a:ext cx="3636628" cy="312543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u="sng" dirty="0"/>
              <a:t>Push / pop commands</a:t>
            </a:r>
          </a:p>
          <a:p>
            <a:pPr marL="315913" indent="-271463">
              <a:lnSpc>
                <a:spcPct val="100000"/>
              </a:lnSpc>
              <a:spcBef>
                <a:spcPts val="600"/>
              </a:spcBef>
            </a:pPr>
            <a:r>
              <a:rPr lang="en-US" sz="1600" dirty="0">
                <a:latin typeface="Consolas"/>
                <a:cs typeface="Consolas"/>
              </a:rPr>
              <a:t>push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i="1" dirty="0"/>
              <a:t>segment</a:t>
            </a:r>
            <a:r>
              <a:rPr lang="en-US" sz="2000" dirty="0"/>
              <a:t> </a:t>
            </a:r>
            <a:r>
              <a:rPr lang="en-US" sz="1600" i="1" dirty="0"/>
              <a:t>i</a:t>
            </a:r>
          </a:p>
          <a:p>
            <a:pPr marL="315913" indent="-271463">
              <a:lnSpc>
                <a:spcPct val="100000"/>
              </a:lnSpc>
              <a:spcBef>
                <a:spcPts val="600"/>
              </a:spcBef>
            </a:pPr>
            <a:r>
              <a:rPr lang="en-US" sz="1600" dirty="0">
                <a:latin typeface="Consolas"/>
                <a:cs typeface="Consolas"/>
              </a:rPr>
              <a:t>pop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i="1" dirty="0"/>
              <a:t>segment</a:t>
            </a:r>
            <a:r>
              <a:rPr lang="en-US" sz="2000" dirty="0"/>
              <a:t> </a:t>
            </a:r>
            <a:r>
              <a:rPr lang="en-US" sz="1600" i="1" dirty="0"/>
              <a:t>i</a:t>
            </a:r>
          </a:p>
          <a:p>
            <a:pPr marL="0" indent="0">
              <a:lnSpc>
                <a:spcPct val="100000"/>
              </a:lnSpc>
              <a:spcBef>
                <a:spcPts val="1500"/>
              </a:spcBef>
              <a:buNone/>
            </a:pPr>
            <a:br>
              <a:rPr lang="en-US" sz="1800" u="sng" dirty="0"/>
            </a:br>
            <a:r>
              <a:rPr lang="en-US" sz="1600" u="sng" dirty="0"/>
              <a:t>Arithmetic / Logical commands</a:t>
            </a:r>
            <a:endParaRPr lang="en-US" sz="1800" u="sng" dirty="0"/>
          </a:p>
          <a:p>
            <a:pPr marL="315913" indent="-304800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latin typeface="Consolas"/>
                <a:cs typeface="Consolas"/>
              </a:rPr>
              <a:t>add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latin typeface="Consolas"/>
                <a:cs typeface="Consolas"/>
              </a:rPr>
              <a:t>sub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600" dirty="0">
                <a:latin typeface="Consolas"/>
                <a:cs typeface="Consolas"/>
              </a:rPr>
              <a:t>neg</a:t>
            </a:r>
          </a:p>
          <a:p>
            <a:pPr marL="315913" indent="-304800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latin typeface="Consolas"/>
                <a:cs typeface="Consolas"/>
              </a:rPr>
              <a:t>eq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600" dirty="0">
                <a:latin typeface="Consolas"/>
                <a:cs typeface="Consolas"/>
              </a:rPr>
              <a:t>gt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600" dirty="0">
                <a:latin typeface="Consolas"/>
                <a:cs typeface="Consolas"/>
              </a:rPr>
              <a:t>lt</a:t>
            </a:r>
          </a:p>
          <a:p>
            <a:pPr marL="315913" indent="-304800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latin typeface="Consolas"/>
                <a:cs typeface="Consolas"/>
              </a:rPr>
              <a:t>and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latin typeface="Consolas"/>
                <a:cs typeface="Consolas"/>
              </a:rPr>
              <a:t>or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600" dirty="0">
                <a:latin typeface="Consolas"/>
                <a:cs typeface="Consolas"/>
              </a:rPr>
              <a:t>not</a:t>
            </a:r>
          </a:p>
          <a:p>
            <a:pPr marL="0" indent="0">
              <a:buNone/>
            </a:pPr>
            <a:endParaRPr lang="en-US" sz="1600" dirty="0"/>
          </a:p>
          <a:p>
            <a:endParaRPr lang="en-US" sz="16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F84C042-0643-1DE7-D972-5F46109CA7DB}"/>
              </a:ext>
            </a:extLst>
          </p:cNvPr>
          <p:cNvSpPr txBox="1">
            <a:spLocks/>
          </p:cNvSpPr>
          <p:nvPr/>
        </p:nvSpPr>
        <p:spPr>
          <a:xfrm>
            <a:off x="4860768" y="966309"/>
            <a:ext cx="3555128" cy="3125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en-US" sz="1600" u="sng" dirty="0"/>
              <a:t>Branching commands</a:t>
            </a:r>
            <a:endParaRPr lang="en-US" sz="1800" u="sng" dirty="0"/>
          </a:p>
          <a:p>
            <a:pPr marL="315913" indent="-271463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latin typeface="Consolas"/>
                <a:cs typeface="Consolas"/>
              </a:rPr>
              <a:t>label</a:t>
            </a:r>
            <a:r>
              <a:rPr lang="en-US" sz="1600" dirty="0"/>
              <a:t>  </a:t>
            </a:r>
            <a:r>
              <a:rPr lang="en-US" sz="1600" i="1" dirty="0"/>
              <a:t>label</a:t>
            </a:r>
          </a:p>
          <a:p>
            <a:pPr marL="315913" indent="-271463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latin typeface="Consolas"/>
                <a:cs typeface="Consolas"/>
              </a:rPr>
              <a:t>goto</a:t>
            </a:r>
            <a:r>
              <a:rPr lang="en-US" sz="1600" dirty="0"/>
              <a:t>  </a:t>
            </a:r>
            <a:r>
              <a:rPr lang="en-US" sz="1600" i="1" dirty="0"/>
              <a:t>label</a:t>
            </a:r>
          </a:p>
          <a:p>
            <a:pPr marL="315913" indent="-271463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latin typeface="Consolas"/>
                <a:cs typeface="Consolas"/>
              </a:rPr>
              <a:t>if-goto</a:t>
            </a:r>
            <a:r>
              <a:rPr lang="en-US" sz="1600" dirty="0"/>
              <a:t>  </a:t>
            </a:r>
            <a:r>
              <a:rPr lang="en-US" sz="1600" i="1" dirty="0"/>
              <a:t>label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600" u="sng" dirty="0"/>
              <a:t>Function commands</a:t>
            </a:r>
          </a:p>
          <a:p>
            <a:pPr marL="271463" indent="-260350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latin typeface="Consolas"/>
                <a:cs typeface="Consolas"/>
              </a:rPr>
              <a:t>Function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i="1" dirty="0"/>
              <a:t>functionName</a:t>
            </a:r>
            <a:r>
              <a:rPr lang="en-US" sz="1800" dirty="0"/>
              <a:t> </a:t>
            </a:r>
            <a:r>
              <a:rPr lang="en-US" sz="1600" i="1" dirty="0"/>
              <a:t>nVars</a:t>
            </a:r>
            <a:endParaRPr lang="en-US" sz="1800" i="1" dirty="0"/>
          </a:p>
          <a:p>
            <a:pPr marL="271463" indent="-260350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latin typeface="Consolas"/>
                <a:cs typeface="Consolas"/>
              </a:rPr>
              <a:t>Call </a:t>
            </a:r>
            <a:r>
              <a:rPr lang="en-US" sz="1600" i="1" dirty="0"/>
              <a:t>functionName</a:t>
            </a:r>
            <a:r>
              <a:rPr lang="en-US" sz="1800" dirty="0"/>
              <a:t> </a:t>
            </a:r>
            <a:r>
              <a:rPr lang="en-US" sz="1600" i="1" dirty="0"/>
              <a:t>nArgs</a:t>
            </a:r>
            <a:endParaRPr lang="en-US" sz="1800" i="1" dirty="0"/>
          </a:p>
          <a:p>
            <a:pPr marL="271463" indent="-260350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latin typeface="Consolas"/>
                <a:cs typeface="Consolas"/>
              </a:rPr>
              <a:t>return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endParaRPr lang="en-US" sz="1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57D428-E7C3-AC0D-4D8B-7B900AF54E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71" t="6754" r="16964"/>
          <a:stretch/>
        </p:blipFill>
        <p:spPr>
          <a:xfrm>
            <a:off x="1084069" y="1006231"/>
            <a:ext cx="405690" cy="3503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BBDE6DA-6BE5-080D-E972-84E10DD8A6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71" t="6754" r="16964"/>
          <a:stretch/>
        </p:blipFill>
        <p:spPr>
          <a:xfrm>
            <a:off x="1086558" y="2492111"/>
            <a:ext cx="405690" cy="35036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D9C6C88-3351-542A-9EE4-90FC9E720A75}"/>
              </a:ext>
            </a:extLst>
          </p:cNvPr>
          <p:cNvGrpSpPr/>
          <p:nvPr/>
        </p:nvGrpSpPr>
        <p:grpSpPr>
          <a:xfrm>
            <a:off x="838200" y="3941844"/>
            <a:ext cx="7431410" cy="2324666"/>
            <a:chOff x="838200" y="3941844"/>
            <a:chExt cx="7431410" cy="2324666"/>
          </a:xfrm>
        </p:grpSpPr>
        <p:sp>
          <p:nvSpPr>
            <p:cNvPr id="12" name="Left Arrow 11">
              <a:extLst>
                <a:ext uri="{FF2B5EF4-FFF2-40B4-BE49-F238E27FC236}">
                  <a16:creationId xmlns:a16="http://schemas.microsoft.com/office/drawing/2014/main" id="{C9290A10-6F41-7549-8C9D-A57E58580254}"/>
                </a:ext>
              </a:extLst>
            </p:cNvPr>
            <p:cNvSpPr/>
            <p:nvPr/>
          </p:nvSpPr>
          <p:spPr>
            <a:xfrm rot="5400000">
              <a:off x="5845144" y="3906950"/>
              <a:ext cx="400111" cy="469900"/>
            </a:xfrm>
            <a:prstGeom prst="leftArrow">
              <a:avLst/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ABC97B6-10D3-FA87-ED23-78DBE55186C3}"/>
                </a:ext>
              </a:extLst>
            </p:cNvPr>
            <p:cNvSpPr/>
            <p:nvPr/>
          </p:nvSpPr>
          <p:spPr>
            <a:xfrm>
              <a:off x="5354031" y="4342264"/>
              <a:ext cx="16742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1600"/>
                </a:spcBef>
              </a:pPr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/>
                  <a:cs typeface="Times New Roman"/>
                </a:rPr>
                <a:t>Next lecture</a:t>
              </a:r>
            </a:p>
          </p:txBody>
        </p:sp>
        <p:sp>
          <p:nvSpPr>
            <p:cNvPr id="3" name="Content Placeholder 2">
              <a:extLst>
                <a:ext uri="{FF2B5EF4-FFF2-40B4-BE49-F238E27FC236}">
                  <a16:creationId xmlns:a16="http://schemas.microsoft.com/office/drawing/2014/main" id="{EF8C19EA-374C-F95E-3757-9DB8549E1F28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5667802"/>
              <a:ext cx="7431410" cy="59870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1200"/>
                </a:spcBef>
                <a:buFont typeface="Arial" panose="020B0604020202020204" pitchFamily="34" charset="0"/>
                <a:buNone/>
              </a:pPr>
              <a:r>
                <a:rPr lang="en-US" sz="1800" u="sng" dirty="0"/>
                <a:t>Project 8:</a:t>
              </a:r>
              <a:r>
                <a:rPr lang="en-US" sz="1800" dirty="0"/>
                <a:t> Complete the basic translator into a full-scale VM translator.</a:t>
              </a:r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5AFFF6-93DE-1771-4C33-17ECC7BBE02A}"/>
              </a:ext>
            </a:extLst>
          </p:cNvPr>
          <p:cNvSpPr txBox="1">
            <a:spLocks/>
          </p:cNvSpPr>
          <p:nvPr/>
        </p:nvSpPr>
        <p:spPr>
          <a:xfrm>
            <a:off x="838200" y="4981573"/>
            <a:ext cx="7431410" cy="5987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800" u="sng" dirty="0"/>
              <a:t>Project 7:</a:t>
            </a:r>
            <a:r>
              <a:rPr lang="en-US" sz="1800" dirty="0"/>
              <a:t> build a basic VM translator that handles the VM language</a:t>
            </a:r>
            <a:br>
              <a:rPr lang="en-US" sz="1800" dirty="0"/>
            </a:br>
            <a:r>
              <a:rPr lang="en-US" sz="1800" dirty="0"/>
              <a:t>                  </a:t>
            </a:r>
            <a:r>
              <a:rPr lang="en-US" sz="1800" i="1" dirty="0"/>
              <a:t>stack  arithmetic</a:t>
            </a:r>
            <a:r>
              <a:rPr lang="en-US" sz="1800" dirty="0"/>
              <a:t> and </a:t>
            </a:r>
            <a:r>
              <a:rPr lang="en-US" sz="1800" i="1" dirty="0"/>
              <a:t>push</a:t>
            </a:r>
            <a:r>
              <a:rPr lang="en-US" sz="1800" dirty="0"/>
              <a:t>/</a:t>
            </a:r>
            <a:r>
              <a:rPr lang="en-US" sz="1800" i="1" dirty="0"/>
              <a:t>pop</a:t>
            </a:r>
            <a:r>
              <a:rPr lang="en-US" sz="1800" dirty="0"/>
              <a:t> commands </a:t>
            </a:r>
          </a:p>
        </p:txBody>
      </p:sp>
    </p:spTree>
    <p:extLst>
      <p:ext uri="{BB962C8B-B14F-4D97-AF65-F5344CB8AC3E}">
        <p14:creationId xmlns:p14="http://schemas.microsoft.com/office/powerpoint/2010/main" val="392786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541565" y="2113034"/>
            <a:ext cx="3466297" cy="580147"/>
          </a:xfrm>
        </p:spPr>
        <p:txBody>
          <a:bodyPr/>
          <a:lstStyle/>
          <a:p>
            <a:r>
              <a:rPr lang="en-US" dirty="0"/>
              <a:t>Chapter 7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83502" y="2748042"/>
            <a:ext cx="6893078" cy="1141378"/>
          </a:xfrm>
        </p:spPr>
        <p:txBody>
          <a:bodyPr>
            <a:normAutofit/>
          </a:bodyPr>
          <a:lstStyle/>
          <a:p>
            <a:r>
              <a:rPr lang="en-US" dirty="0"/>
              <a:t>Virtual Machine</a:t>
            </a:r>
            <a:endParaRPr lang="en-US" sz="2400" dirty="0"/>
          </a:p>
          <a:p>
            <a:r>
              <a:rPr lang="en-US" sz="2400" dirty="0"/>
              <a:t>(Part I)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471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Compilation</a:t>
            </a:r>
          </a:p>
        </p:txBody>
      </p:sp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835281" y="1877492"/>
            <a:ext cx="1906517" cy="11928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3600" tIns="190800" rIns="9360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11113" indent="-11113" algn="ctr" defTabSz="914400" eaLnBrk="1" latinLnBrk="0" hangingPunct="1">
              <a:spcBef>
                <a:spcPts val="1200"/>
              </a:spcBef>
              <a:defRPr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 written in a high-level language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8FF570-1AA8-A246-A244-8965FE2FBF2C}"/>
              </a:ext>
            </a:extLst>
          </p:cNvPr>
          <p:cNvSpPr txBox="1"/>
          <p:nvPr/>
        </p:nvSpPr>
        <p:spPr>
          <a:xfrm>
            <a:off x="1138467" y="1522695"/>
            <a:ext cx="1578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1600">
                <a:latin typeface="Times New Roman" panose="02020603050405020304" pitchFamily="18" charset="0"/>
                <a:cs typeface="Times New Roman" panose="02020603050405020304" pitchFamily="18" charset="0"/>
              </a:rPr>
              <a:t>“source code”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13478E-7045-2348-9A12-92047CE75B7D}"/>
              </a:ext>
            </a:extLst>
          </p:cNvPr>
          <p:cNvSpPr txBox="1"/>
          <p:nvPr/>
        </p:nvSpPr>
        <p:spPr>
          <a:xfrm>
            <a:off x="6948137" y="1492715"/>
            <a:ext cx="1837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1600">
                <a:latin typeface="Times New Roman" panose="02020603050405020304" pitchFamily="18" charset="0"/>
                <a:cs typeface="Times New Roman" panose="02020603050405020304" pitchFamily="18" charset="0"/>
              </a:rPr>
              <a:t>“executable code”</a:t>
            </a:r>
          </a:p>
        </p:txBody>
      </p:sp>
      <p:sp>
        <p:nvSpPr>
          <p:cNvPr id="22" name="AutoShape 5">
            <a:extLst>
              <a:ext uri="{FF2B5EF4-FFF2-40B4-BE49-F238E27FC236}">
                <a16:creationId xmlns:a16="http://schemas.microsoft.com/office/drawing/2014/main" id="{E687C4AD-226D-A643-8502-6C391F9177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8965" y="2051151"/>
            <a:ext cx="4224506" cy="849864"/>
          </a:xfrm>
          <a:prstGeom prst="rightArrow">
            <a:avLst>
              <a:gd name="adj1" fmla="val 50000"/>
              <a:gd name="adj2" fmla="val 40000"/>
            </a:avLst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algn="ctr" defTabSz="914400" rtl="1" eaLnBrk="1" latinLnBrk="0" hangingPunct="1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compiler</a:t>
            </a: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C6CDEF47-5421-452D-FB95-49F8D153F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9664" y="1877489"/>
            <a:ext cx="1793096" cy="11928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3600" tIns="190800" rIns="9360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11113" indent="-11113" algn="ctr">
              <a:spcBef>
                <a:spcPts val="400"/>
              </a:spcBef>
              <a:defRPr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level instructions</a:t>
            </a:r>
            <a:endParaRPr lang="he-IL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113" indent="-11113" algn="ctr">
              <a:spcBef>
                <a:spcPts val="400"/>
              </a:spcBef>
              <a:defRPr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(bits)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5540C2-9713-73AC-13BF-BC9CC4502324}"/>
              </a:ext>
            </a:extLst>
          </p:cNvPr>
          <p:cNvSpPr txBox="1"/>
          <p:nvPr/>
        </p:nvSpPr>
        <p:spPr>
          <a:xfrm>
            <a:off x="10786533" y="41825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C98FB8-8FA5-0EED-3CD5-686F9FD32C8B}"/>
              </a:ext>
            </a:extLst>
          </p:cNvPr>
          <p:cNvSpPr txBox="1"/>
          <p:nvPr/>
        </p:nvSpPr>
        <p:spPr>
          <a:xfrm>
            <a:off x="835281" y="1054882"/>
            <a:ext cx="1578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000" u="sng">
                <a:latin typeface="Times New Roman" panose="02020603050405020304" pitchFamily="18" charset="0"/>
                <a:cs typeface="Times New Roman" panose="02020603050405020304" pitchFamily="18" charset="0"/>
              </a:rPr>
              <a:t>One tier: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64577A0-E055-B520-65BC-04FB64439F47}"/>
              </a:ext>
            </a:extLst>
          </p:cNvPr>
          <p:cNvGrpSpPr/>
          <p:nvPr/>
        </p:nvGrpSpPr>
        <p:grpSpPr>
          <a:xfrm>
            <a:off x="835280" y="3645143"/>
            <a:ext cx="7950706" cy="1989881"/>
            <a:chOff x="835280" y="3645143"/>
            <a:chExt cx="7950706" cy="1989881"/>
          </a:xfrm>
        </p:grpSpPr>
        <p:sp>
          <p:nvSpPr>
            <p:cNvPr id="10" name="Text Box 3">
              <a:extLst>
                <a:ext uri="{FF2B5EF4-FFF2-40B4-BE49-F238E27FC236}">
                  <a16:creationId xmlns:a16="http://schemas.microsoft.com/office/drawing/2014/main" id="{4BD5F5A9-2DAB-77E8-63CF-5B2BE8A9A8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5281" y="4442171"/>
              <a:ext cx="1906517" cy="119285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93600" tIns="190800" rIns="93600" bIns="19080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11113" indent="-11113" algn="ctr" defTabSz="914400" eaLnBrk="1" latinLnBrk="0" hangingPunct="1">
                <a:spcBef>
                  <a:spcPts val="1200"/>
                </a:spcBef>
                <a:defRPr/>
              </a:pP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Program written in a high-level language</a:t>
              </a:r>
            </a:p>
          </p:txBody>
        </p:sp>
        <p:sp>
          <p:nvSpPr>
            <p:cNvPr id="12" name="Text Box 3">
              <a:extLst>
                <a:ext uri="{FF2B5EF4-FFF2-40B4-BE49-F238E27FC236}">
                  <a16:creationId xmlns:a16="http://schemas.microsoft.com/office/drawing/2014/main" id="{2EBCBA0A-D8F5-9A95-AAF1-103C7DA85B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3918" y="4414185"/>
              <a:ext cx="1793096" cy="119285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93600" tIns="190800" rIns="93600" bIns="19080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11113" indent="-11113" algn="ctr">
                <a:spcBef>
                  <a:spcPts val="600"/>
                </a:spcBef>
                <a:defRPr/>
              </a:pP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VM commands</a:t>
              </a:r>
              <a:endParaRPr lang="he-IL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1113" indent="-11113" algn="ctr">
                <a:spcBef>
                  <a:spcPts val="600"/>
                </a:spcBef>
                <a:defRPr/>
              </a:pP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(Bytecode)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4682C43-34B8-B8B2-BACF-D97701CA5021}"/>
                </a:ext>
              </a:extLst>
            </p:cNvPr>
            <p:cNvSpPr txBox="1"/>
            <p:nvPr/>
          </p:nvSpPr>
          <p:spPr>
            <a:xfrm>
              <a:off x="1138467" y="4087374"/>
              <a:ext cx="15782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“source code”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311F1B-76F8-90CD-3625-0D5972676944}"/>
                </a:ext>
              </a:extLst>
            </p:cNvPr>
            <p:cNvSpPr txBox="1"/>
            <p:nvPr/>
          </p:nvSpPr>
          <p:spPr>
            <a:xfrm>
              <a:off x="6948137" y="4057394"/>
              <a:ext cx="18378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“executable code”</a:t>
              </a:r>
            </a:p>
          </p:txBody>
        </p:sp>
        <p:sp>
          <p:nvSpPr>
            <p:cNvPr id="16" name="AutoShape 5">
              <a:extLst>
                <a:ext uri="{FF2B5EF4-FFF2-40B4-BE49-F238E27FC236}">
                  <a16:creationId xmlns:a16="http://schemas.microsoft.com/office/drawing/2014/main" id="{9669E5BC-CEF7-23D3-5915-B42901DF3A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8965" y="4615830"/>
              <a:ext cx="1241234" cy="849864"/>
            </a:xfrm>
            <a:prstGeom prst="rightArrow">
              <a:avLst>
                <a:gd name="adj1" fmla="val 50000"/>
                <a:gd name="adj2" fmla="val 40000"/>
              </a:avLst>
            </a:prstGeom>
            <a:solidFill>
              <a:schemeClr val="accent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algn="ctr" defTabSz="914400" rtl="1" eaLnBrk="1" latinLnBrk="0" hangingPunct="1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compiler</a:t>
              </a:r>
            </a:p>
          </p:txBody>
        </p:sp>
        <p:sp>
          <p:nvSpPr>
            <p:cNvPr id="17" name="Text Box 3">
              <a:extLst>
                <a:ext uri="{FF2B5EF4-FFF2-40B4-BE49-F238E27FC236}">
                  <a16:creationId xmlns:a16="http://schemas.microsoft.com/office/drawing/2014/main" id="{2BEF0567-C8F0-105D-7415-852F0E1B0D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9664" y="4442168"/>
              <a:ext cx="1793096" cy="119285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93600" tIns="190800" rIns="93600" bIns="19080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11113" indent="-11113" algn="ctr">
                <a:spcBef>
                  <a:spcPts val="400"/>
                </a:spcBef>
                <a:defRPr/>
              </a:pP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Machine level instructions</a:t>
              </a:r>
              <a:endParaRPr lang="he-IL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1113" indent="-11113" algn="ctr">
                <a:spcBef>
                  <a:spcPts val="400"/>
                </a:spcBef>
                <a:defRPr/>
              </a:pP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(bits)</a:t>
              </a:r>
            </a:p>
          </p:txBody>
        </p:sp>
        <p:sp>
          <p:nvSpPr>
            <p:cNvPr id="20" name="AutoShape 5">
              <a:extLst>
                <a:ext uri="{FF2B5EF4-FFF2-40B4-BE49-F238E27FC236}">
                  <a16:creationId xmlns:a16="http://schemas.microsoft.com/office/drawing/2014/main" id="{4D3BF185-3775-04A8-A20E-6BB1D39A4E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8923" y="4615830"/>
              <a:ext cx="1314548" cy="849864"/>
            </a:xfrm>
            <a:prstGeom prst="rightArrow">
              <a:avLst>
                <a:gd name="adj1" fmla="val 50000"/>
                <a:gd name="adj2" fmla="val 40000"/>
              </a:avLst>
            </a:prstGeom>
            <a:solidFill>
              <a:schemeClr val="accent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algn="ctr" defTabSz="914400" eaLnBrk="1" latinLnBrk="0" hangingPunct="1"/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VM translator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27A9A2E-968A-E9D2-C2FA-F820B529AEDF}"/>
                </a:ext>
              </a:extLst>
            </p:cNvPr>
            <p:cNvSpPr txBox="1"/>
            <p:nvPr/>
          </p:nvSpPr>
          <p:spPr>
            <a:xfrm>
              <a:off x="4099783" y="4045253"/>
              <a:ext cx="18378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“a</a:t>
              </a:r>
              <a:r>
                <a:rPr lang="en-IL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bstract code”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F1B5F4-C2EF-5E39-FBB4-E9B2E7F9BAF5}"/>
                </a:ext>
              </a:extLst>
            </p:cNvPr>
            <p:cNvSpPr txBox="1"/>
            <p:nvPr/>
          </p:nvSpPr>
          <p:spPr>
            <a:xfrm>
              <a:off x="835280" y="3645143"/>
              <a:ext cx="15782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sz="2000" u="sng">
                  <a:latin typeface="Times New Roman" panose="02020603050405020304" pitchFamily="18" charset="0"/>
                  <a:cs typeface="Times New Roman" panose="02020603050405020304" pitchFamily="18" charset="0"/>
                </a:rPr>
                <a:t>Two tier: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133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Compilation</a:t>
            </a:r>
          </a:p>
        </p:txBody>
      </p:sp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835281" y="1877492"/>
            <a:ext cx="1906517" cy="11928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3600" tIns="190800" rIns="9360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11113" indent="-11113" algn="ctr" defTabSz="914400" eaLnBrk="1" latinLnBrk="0" hangingPunct="1">
              <a:spcBef>
                <a:spcPts val="1200"/>
              </a:spcBef>
              <a:defRPr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 written in a high-level language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8FF570-1AA8-A246-A244-8965FE2FBF2C}"/>
              </a:ext>
            </a:extLst>
          </p:cNvPr>
          <p:cNvSpPr txBox="1"/>
          <p:nvPr/>
        </p:nvSpPr>
        <p:spPr>
          <a:xfrm>
            <a:off x="1138467" y="1522695"/>
            <a:ext cx="1578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1600">
                <a:latin typeface="Times New Roman" panose="02020603050405020304" pitchFamily="18" charset="0"/>
                <a:cs typeface="Times New Roman" panose="02020603050405020304" pitchFamily="18" charset="0"/>
              </a:rPr>
              <a:t>“source code”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13478E-7045-2348-9A12-92047CE75B7D}"/>
              </a:ext>
            </a:extLst>
          </p:cNvPr>
          <p:cNvSpPr txBox="1"/>
          <p:nvPr/>
        </p:nvSpPr>
        <p:spPr>
          <a:xfrm>
            <a:off x="6948137" y="1492715"/>
            <a:ext cx="1837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1600">
                <a:latin typeface="Times New Roman" panose="02020603050405020304" pitchFamily="18" charset="0"/>
                <a:cs typeface="Times New Roman" panose="02020603050405020304" pitchFamily="18" charset="0"/>
              </a:rPr>
              <a:t>“executable code”</a:t>
            </a:r>
          </a:p>
        </p:txBody>
      </p:sp>
      <p:sp>
        <p:nvSpPr>
          <p:cNvPr id="22" name="AutoShape 5">
            <a:extLst>
              <a:ext uri="{FF2B5EF4-FFF2-40B4-BE49-F238E27FC236}">
                <a16:creationId xmlns:a16="http://schemas.microsoft.com/office/drawing/2014/main" id="{E687C4AD-226D-A643-8502-6C391F9177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8965" y="2051151"/>
            <a:ext cx="4224506" cy="849864"/>
          </a:xfrm>
          <a:prstGeom prst="rightArrow">
            <a:avLst>
              <a:gd name="adj1" fmla="val 50000"/>
              <a:gd name="adj2" fmla="val 40000"/>
            </a:avLst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algn="ctr" defTabSz="914400" rtl="1" eaLnBrk="1" latinLnBrk="0" hangingPunct="1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compiler</a:t>
            </a: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C6CDEF47-5421-452D-FB95-49F8D153F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9664" y="1877489"/>
            <a:ext cx="1793096" cy="11928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3600" tIns="190800" rIns="93600" bIns="190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11113" indent="-11113" algn="ctr">
              <a:spcBef>
                <a:spcPts val="400"/>
              </a:spcBef>
              <a:defRPr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level instructions</a:t>
            </a:r>
            <a:endParaRPr lang="he-IL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113" indent="-11113" algn="ctr">
              <a:spcBef>
                <a:spcPts val="400"/>
              </a:spcBef>
              <a:defRPr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(bits)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5540C2-9713-73AC-13BF-BC9CC4502324}"/>
              </a:ext>
            </a:extLst>
          </p:cNvPr>
          <p:cNvSpPr txBox="1"/>
          <p:nvPr/>
        </p:nvSpPr>
        <p:spPr>
          <a:xfrm>
            <a:off x="10786533" y="41825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C98FB8-8FA5-0EED-3CD5-686F9FD32C8B}"/>
              </a:ext>
            </a:extLst>
          </p:cNvPr>
          <p:cNvSpPr txBox="1"/>
          <p:nvPr/>
        </p:nvSpPr>
        <p:spPr>
          <a:xfrm>
            <a:off x="835281" y="1054882"/>
            <a:ext cx="1578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000" u="sng">
                <a:latin typeface="Times New Roman" panose="02020603050405020304" pitchFamily="18" charset="0"/>
                <a:cs typeface="Times New Roman" panose="02020603050405020304" pitchFamily="18" charset="0"/>
              </a:rPr>
              <a:t>One tier: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D4154-F300-91B4-C37B-5D335FBD450B}"/>
              </a:ext>
            </a:extLst>
          </p:cNvPr>
          <p:cNvSpPr txBox="1">
            <a:spLocks/>
          </p:cNvSpPr>
          <p:nvPr/>
        </p:nvSpPr>
        <p:spPr>
          <a:xfrm>
            <a:off x="1138467" y="3582161"/>
            <a:ext cx="7799284" cy="16815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85788" indent="-585788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u="sng" dirty="0"/>
              <a:t>Pros:</a:t>
            </a:r>
            <a:endParaRPr lang="en-US" sz="1800" dirty="0"/>
          </a:p>
          <a:p>
            <a:pPr marL="585788" indent="-585788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/>
              <a:t>1-tier compilers generate efficient, target-specific code</a:t>
            </a:r>
          </a:p>
          <a:p>
            <a:pPr marL="585788" indent="-585788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1800" u="sng" dirty="0"/>
              <a:t>Cons:</a:t>
            </a:r>
            <a:endParaRPr lang="en-US" sz="1800" dirty="0"/>
          </a:p>
          <a:p>
            <a:pPr marL="585788" indent="-585788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/>
              <a:t>Requires multiple compilers / compilations, one for each target hardware platform.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8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1800" dirty="0"/>
          </a:p>
          <a:p>
            <a:pPr>
              <a:spcBef>
                <a:spcPts val="2200"/>
              </a:spcBef>
            </a:pPr>
            <a:endParaRPr lang="en-US" sz="1800" dirty="0"/>
          </a:p>
        </p:txBody>
      </p:sp>
      <p:pic>
        <p:nvPicPr>
          <p:cNvPr id="5" name="Picture 2" descr="GitHub - vicboma1/Advanced-c-cpp-Programming-Tutorial: Advanced c/c++  Programming Tutorial with XCode">
            <a:extLst>
              <a:ext uri="{FF2B5EF4-FFF2-40B4-BE49-F238E27FC236}">
                <a16:creationId xmlns:a16="http://schemas.microsoft.com/office/drawing/2014/main" id="{4854A7DF-7647-A903-E848-B62AE9A7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659" y="1539332"/>
            <a:ext cx="1208620" cy="58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424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5540C2-9713-73AC-13BF-BC9CC4502324}"/>
              </a:ext>
            </a:extLst>
          </p:cNvPr>
          <p:cNvSpPr txBox="1"/>
          <p:nvPr/>
        </p:nvSpPr>
        <p:spPr>
          <a:xfrm>
            <a:off x="10786533" y="41825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3D6B666-7CA1-5909-5879-D361DB7008F5}"/>
              </a:ext>
            </a:extLst>
          </p:cNvPr>
          <p:cNvGrpSpPr/>
          <p:nvPr/>
        </p:nvGrpSpPr>
        <p:grpSpPr>
          <a:xfrm>
            <a:off x="838201" y="1480962"/>
            <a:ext cx="7950705" cy="1589771"/>
            <a:chOff x="835281" y="4045253"/>
            <a:chExt cx="7950705" cy="1589771"/>
          </a:xfrm>
        </p:grpSpPr>
        <p:sp>
          <p:nvSpPr>
            <p:cNvPr id="8" name="Text Box 3">
              <a:extLst>
                <a:ext uri="{FF2B5EF4-FFF2-40B4-BE49-F238E27FC236}">
                  <a16:creationId xmlns:a16="http://schemas.microsoft.com/office/drawing/2014/main" id="{A5400CC3-D9E9-C590-F954-45E4F7B56E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5281" y="4442171"/>
              <a:ext cx="1906517" cy="119285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93600" tIns="190800" rIns="93600" bIns="19080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11113" indent="-11113" algn="ctr" defTabSz="914400" eaLnBrk="1" latinLnBrk="0" hangingPunct="1">
                <a:spcBef>
                  <a:spcPts val="1200"/>
                </a:spcBef>
                <a:defRPr/>
              </a:pP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Program written in a high-level language</a:t>
              </a:r>
            </a:p>
          </p:txBody>
        </p:sp>
        <p:sp>
          <p:nvSpPr>
            <p:cNvPr id="10" name="Text Box 3">
              <a:extLst>
                <a:ext uri="{FF2B5EF4-FFF2-40B4-BE49-F238E27FC236}">
                  <a16:creationId xmlns:a16="http://schemas.microsoft.com/office/drawing/2014/main" id="{898C544E-D4F1-0124-6E38-57C4A823D1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3918" y="4414185"/>
              <a:ext cx="1793096" cy="119285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93600" tIns="190800" rIns="93600" bIns="19080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11113" indent="-11113" algn="ctr">
                <a:spcBef>
                  <a:spcPts val="600"/>
                </a:spcBef>
                <a:defRPr/>
              </a:pP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VM commands</a:t>
              </a:r>
              <a:endParaRPr lang="he-IL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1113" indent="-11113" algn="ctr">
                <a:spcBef>
                  <a:spcPts val="600"/>
                </a:spcBef>
                <a:defRPr/>
              </a:pP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(Bytecode)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E86E70-F909-BA45-3715-7B571706E620}"/>
                </a:ext>
              </a:extLst>
            </p:cNvPr>
            <p:cNvSpPr txBox="1"/>
            <p:nvPr/>
          </p:nvSpPr>
          <p:spPr>
            <a:xfrm>
              <a:off x="1138467" y="4087374"/>
              <a:ext cx="15782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“source code”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27BC3D0-D2FA-5E1B-49EC-70F35A8D6333}"/>
                </a:ext>
              </a:extLst>
            </p:cNvPr>
            <p:cNvSpPr txBox="1"/>
            <p:nvPr/>
          </p:nvSpPr>
          <p:spPr>
            <a:xfrm>
              <a:off x="6948137" y="4057394"/>
              <a:ext cx="18378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“executable code”</a:t>
              </a:r>
            </a:p>
          </p:txBody>
        </p:sp>
        <p:sp>
          <p:nvSpPr>
            <p:cNvPr id="14" name="AutoShape 5">
              <a:extLst>
                <a:ext uri="{FF2B5EF4-FFF2-40B4-BE49-F238E27FC236}">
                  <a16:creationId xmlns:a16="http://schemas.microsoft.com/office/drawing/2014/main" id="{17869DD6-B6E1-2F5E-05F8-A05C09B65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8965" y="4615830"/>
              <a:ext cx="1241234" cy="849864"/>
            </a:xfrm>
            <a:prstGeom prst="rightArrow">
              <a:avLst>
                <a:gd name="adj1" fmla="val 50000"/>
                <a:gd name="adj2" fmla="val 40000"/>
              </a:avLst>
            </a:prstGeom>
            <a:solidFill>
              <a:schemeClr val="accent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algn="ctr" defTabSz="914400" rtl="1" eaLnBrk="1" latinLnBrk="0" hangingPunct="1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compiler</a:t>
              </a:r>
            </a:p>
          </p:txBody>
        </p:sp>
        <p:sp>
          <p:nvSpPr>
            <p:cNvPr id="15" name="Text Box 3">
              <a:extLst>
                <a:ext uri="{FF2B5EF4-FFF2-40B4-BE49-F238E27FC236}">
                  <a16:creationId xmlns:a16="http://schemas.microsoft.com/office/drawing/2014/main" id="{C57704DC-CB0C-4A5E-204D-DF9073CB57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9664" y="4442168"/>
              <a:ext cx="1793096" cy="119285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93600" tIns="190800" rIns="93600" bIns="19080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11113" indent="-11113" algn="ctr">
                <a:spcBef>
                  <a:spcPts val="400"/>
                </a:spcBef>
                <a:defRPr/>
              </a:pP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Machine level instructions</a:t>
              </a:r>
              <a:endParaRPr lang="he-IL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1113" indent="-11113" algn="ctr">
                <a:spcBef>
                  <a:spcPts val="400"/>
                </a:spcBef>
                <a:defRPr/>
              </a:pP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(bits)</a:t>
              </a:r>
            </a:p>
          </p:txBody>
        </p:sp>
        <p:sp>
          <p:nvSpPr>
            <p:cNvPr id="16" name="AutoShape 5">
              <a:extLst>
                <a:ext uri="{FF2B5EF4-FFF2-40B4-BE49-F238E27FC236}">
                  <a16:creationId xmlns:a16="http://schemas.microsoft.com/office/drawing/2014/main" id="{AF3DDF59-9A4F-B27A-5E1D-44202731DF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8923" y="4615830"/>
              <a:ext cx="1314548" cy="849864"/>
            </a:xfrm>
            <a:prstGeom prst="rightArrow">
              <a:avLst>
                <a:gd name="adj1" fmla="val 50000"/>
                <a:gd name="adj2" fmla="val 40000"/>
              </a:avLst>
            </a:prstGeom>
            <a:solidFill>
              <a:schemeClr val="accent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algn="ctr" defTabSz="914400" eaLnBrk="1" latinLnBrk="0" hangingPunct="1"/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VM translator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B1DB590-F3E4-FCBC-ACFA-35CBD5A0BE3A}"/>
                </a:ext>
              </a:extLst>
            </p:cNvPr>
            <p:cNvSpPr txBox="1"/>
            <p:nvPr/>
          </p:nvSpPr>
          <p:spPr>
            <a:xfrm>
              <a:off x="4099783" y="4045253"/>
              <a:ext cx="18378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“a</a:t>
              </a:r>
              <a:r>
                <a:rPr lang="en-IL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bstract code”</a:t>
              </a:r>
            </a:p>
          </p:txBody>
        </p:sp>
      </p:grpSp>
      <p:pic>
        <p:nvPicPr>
          <p:cNvPr id="20" name="Picture 19" descr="Java | Our Code World">
            <a:extLst>
              <a:ext uri="{FF2B5EF4-FFF2-40B4-BE49-F238E27FC236}">
                <a16:creationId xmlns:a16="http://schemas.microsoft.com/office/drawing/2014/main" id="{39CB73A2-A6B1-C950-4679-50AC9EEAF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489" y="844854"/>
            <a:ext cx="676920" cy="67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 descr="CSharp logo vector">
            <a:extLst>
              <a:ext uri="{FF2B5EF4-FFF2-40B4-BE49-F238E27FC236}">
                <a16:creationId xmlns:a16="http://schemas.microsoft.com/office/drawing/2014/main" id="{340D438D-E4C7-5275-BC39-8FEBE5477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281" y="844853"/>
            <a:ext cx="676921" cy="67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Python Logo &amp; Slack Theme logo">
            <a:extLst>
              <a:ext uri="{FF2B5EF4-FFF2-40B4-BE49-F238E27FC236}">
                <a16:creationId xmlns:a16="http://schemas.microsoft.com/office/drawing/2014/main" id="{E8F29411-3F34-C86A-C8A3-5748AE05F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989" y="867850"/>
            <a:ext cx="676920" cy="67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1B8E7495-33AD-3688-7283-F99825023DBE}"/>
              </a:ext>
            </a:extLst>
          </p:cNvPr>
          <p:cNvSpPr txBox="1">
            <a:spLocks/>
          </p:cNvSpPr>
          <p:nvPr/>
        </p:nvSpPr>
        <p:spPr>
          <a:xfrm>
            <a:off x="866396" y="3381265"/>
            <a:ext cx="7799284" cy="30484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85788" indent="-585788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u="sng" dirty="0"/>
              <a:t>Pros:</a:t>
            </a:r>
            <a:endParaRPr lang="en-US" sz="1800" dirty="0"/>
          </a:p>
          <a:p>
            <a:pPr marL="585788" indent="-585788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/>
              <a:t>Compile once, run everywhere</a:t>
            </a:r>
          </a:p>
          <a:p>
            <a:pPr marL="585788" indent="-585788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1800" u="sng" dirty="0"/>
              <a:t>Cons:</a:t>
            </a:r>
            <a:endParaRPr lang="en-US" sz="18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Requires multiple VM translators, one for each target hardware platform</a:t>
            </a:r>
          </a:p>
          <a:p>
            <a:pPr>
              <a:lnSpc>
                <a:spcPct val="100000"/>
              </a:lnSpc>
              <a:spcBef>
                <a:spcPts val="400"/>
              </a:spcBef>
              <a:buClr>
                <a:schemeClr val="bg1"/>
              </a:buClr>
            </a:pPr>
            <a:r>
              <a:rPr lang="en-US" sz="1800" dirty="0"/>
              <a:t>(But: VM translators are much simpler than compilers)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Generates less efficient machine language code</a:t>
            </a:r>
          </a:p>
          <a:p>
            <a:pPr>
              <a:lnSpc>
                <a:spcPct val="100000"/>
              </a:lnSpc>
              <a:spcBef>
                <a:spcPts val="400"/>
              </a:spcBef>
              <a:buClr>
                <a:schemeClr val="bg1"/>
              </a:buClr>
            </a:pPr>
            <a:r>
              <a:rPr lang="en-US" sz="1800" dirty="0"/>
              <a:t>(But: For numerous apps, the inefficiency delta is insignificant).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8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1800" dirty="0"/>
          </a:p>
          <a:p>
            <a:pPr>
              <a:spcBef>
                <a:spcPts val="2200"/>
              </a:spcBef>
            </a:pPr>
            <a:endParaRPr lang="en-US" sz="1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0F6BE4-EEB4-2AED-7AC4-8DDF22D0337A}"/>
              </a:ext>
            </a:extLst>
          </p:cNvPr>
          <p:cNvSpPr txBox="1"/>
          <p:nvPr/>
        </p:nvSpPr>
        <p:spPr>
          <a:xfrm>
            <a:off x="835281" y="1054882"/>
            <a:ext cx="1578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000" u="sng">
                <a:latin typeface="Times New Roman" panose="02020603050405020304" pitchFamily="18" charset="0"/>
                <a:cs typeface="Times New Roman" panose="02020603050405020304" pitchFamily="18" charset="0"/>
              </a:rPr>
              <a:t>Two tier:</a:t>
            </a:r>
          </a:p>
        </p:txBody>
      </p:sp>
    </p:spTree>
    <p:extLst>
      <p:ext uri="{BB962C8B-B14F-4D97-AF65-F5344CB8AC3E}">
        <p14:creationId xmlns:p14="http://schemas.microsoft.com/office/powerpoint/2010/main" val="325466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8BE7BDB1-F7C0-9A48-BDCD-E9F20CAEFC97}"/>
              </a:ext>
            </a:extLst>
          </p:cNvPr>
          <p:cNvSpPr/>
          <p:nvPr/>
        </p:nvSpPr>
        <p:spPr>
          <a:xfrm>
            <a:off x="2968827" y="1401834"/>
            <a:ext cx="1555199" cy="289638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0">
            <a:solidFill>
              <a:srgbClr val="29397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 dirty="0"/>
          </a:p>
        </p:txBody>
      </p:sp>
      <p:sp>
        <p:nvSpPr>
          <p:cNvPr id="57" name="Text Box 3"/>
          <p:cNvSpPr txBox="1">
            <a:spLocks noChangeArrowheads="1"/>
          </p:cNvSpPr>
          <p:nvPr/>
        </p:nvSpPr>
        <p:spPr bwMode="auto">
          <a:xfrm>
            <a:off x="7041683" y="1373338"/>
            <a:ext cx="1373111" cy="223589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190800" rIns="0" bIns="190800" anchor="ctr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000" spc="160" dirty="0">
                <a:solidFill>
                  <a:srgbClr val="000000"/>
                </a:solidFill>
                <a:ea typeface="Arial Unicode MS" charset="0"/>
              </a:rPr>
              <a:t>...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800" spc="16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1101010010101011</a:t>
            </a:r>
            <a:endParaRPr lang="en-US" sz="800" dirty="0">
              <a:solidFill>
                <a:srgbClr val="000000"/>
              </a:solidFill>
              <a:latin typeface="Consolas" panose="020B0609020204030204" pitchFamily="49" charset="0"/>
              <a:ea typeface="Arial Unicode MS" charset="0"/>
              <a:cs typeface="Consolas" panose="020B0609020204030204" pitchFamily="49" charset="0"/>
            </a:endParaRPr>
          </a:p>
          <a:p>
            <a:pPr algn="ctr">
              <a:lnSpc>
                <a:spcPct val="90000"/>
              </a:lnSpc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800" spc="16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1100001101010101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800" spc="16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0101010011101100</a:t>
            </a:r>
            <a:endParaRPr lang="en-US" sz="800" dirty="0">
              <a:solidFill>
                <a:srgbClr val="000000"/>
              </a:solidFill>
              <a:latin typeface="Consolas" panose="020B0609020204030204" pitchFamily="49" charset="0"/>
              <a:ea typeface="Arial Unicode MS" charset="0"/>
              <a:cs typeface="Consolas" panose="020B0609020204030204" pitchFamily="49" charset="0"/>
            </a:endParaRPr>
          </a:p>
          <a:p>
            <a:pPr algn="ctr">
              <a:lnSpc>
                <a:spcPct val="90000"/>
              </a:lnSpc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800" spc="16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1100101111111111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800" spc="16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0101110101010011</a:t>
            </a:r>
            <a:endParaRPr lang="en-US" sz="800" dirty="0">
              <a:solidFill>
                <a:srgbClr val="000000"/>
              </a:solidFill>
              <a:latin typeface="Consolas" panose="020B0609020204030204" pitchFamily="49" charset="0"/>
              <a:ea typeface="Arial Unicode MS" charset="0"/>
              <a:cs typeface="Consolas" panose="020B0609020204030204" pitchFamily="49" charset="0"/>
            </a:endParaRPr>
          </a:p>
          <a:p>
            <a:pPr algn="ctr">
              <a:lnSpc>
                <a:spcPct val="90000"/>
              </a:lnSpc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800" spc="16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1100111111010101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800" spc="16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0101110110101011</a:t>
            </a:r>
            <a:endParaRPr lang="en-US" sz="800" dirty="0">
              <a:solidFill>
                <a:srgbClr val="000000"/>
              </a:solidFill>
              <a:latin typeface="Consolas" panose="020B0609020204030204" pitchFamily="49" charset="0"/>
              <a:ea typeface="Arial Unicode MS" charset="0"/>
              <a:cs typeface="Consolas" panose="020B0609020204030204" pitchFamily="49" charset="0"/>
            </a:endParaRPr>
          </a:p>
          <a:p>
            <a:pPr algn="ctr">
              <a:lnSpc>
                <a:spcPct val="90000"/>
              </a:lnSpc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800" spc="16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1100100000001011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800" spc="16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0101110111100010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800" spc="16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1111000111010100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800" spc="16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0010101000101011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800" spc="16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0111000111010111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800" spc="16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1010101000101011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000" spc="160" dirty="0">
                <a:solidFill>
                  <a:srgbClr val="000000"/>
                </a:solidFill>
                <a:ea typeface="Arial Unicode MS" charset="0"/>
              </a:rPr>
              <a:t>...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buClr>
                <a:srgbClr val="006600"/>
              </a:buClr>
              <a:buSzPct val="85000"/>
            </a:pPr>
            <a:endParaRPr lang="en-US" sz="1000" dirty="0">
              <a:solidFill>
                <a:srgbClr val="000000"/>
              </a:solidFill>
              <a:ea typeface="Arial Unicode MS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982901" y="1114660"/>
            <a:ext cx="149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/>
                <a:cs typeface="Consolas"/>
              </a:rPr>
              <a:t>points.hack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063273" y="1149729"/>
            <a:ext cx="149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/>
                <a:cs typeface="Consolas"/>
              </a:rPr>
              <a:t>points.asm</a:t>
            </a: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5150038" y="1410483"/>
            <a:ext cx="857222" cy="220822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2000" tIns="190800" rIns="36000" bIns="190800" anchor="ctr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000" dirty="0">
                <a:solidFill>
                  <a:srgbClr val="000000"/>
                </a:solidFill>
                <a:ea typeface="Arial Unicode MS" charset="0"/>
              </a:rPr>
              <a:t>  ...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000" dirty="0">
                <a:solidFill>
                  <a:srgbClr val="000000"/>
                </a:solidFill>
                <a:ea typeface="Arial Unicode MS" charset="0"/>
              </a:rPr>
              <a:t>  M=D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000" dirty="0">
                <a:solidFill>
                  <a:srgbClr val="000000"/>
                </a:solidFill>
                <a:ea typeface="Arial Unicode MS" charset="0"/>
              </a:rPr>
              <a:t>  @i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000" dirty="0">
                <a:solidFill>
                  <a:srgbClr val="000000"/>
                </a:solidFill>
                <a:ea typeface="Arial Unicode MS" charset="0"/>
              </a:rPr>
              <a:t>  M=0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000" dirty="0">
                <a:solidFill>
                  <a:srgbClr val="000000"/>
                </a:solidFill>
                <a:ea typeface="Arial Unicode MS" charset="0"/>
              </a:rPr>
              <a:t>(LOOP)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000" dirty="0">
                <a:solidFill>
                  <a:srgbClr val="000000"/>
                </a:solidFill>
                <a:ea typeface="Arial Unicode MS" charset="0"/>
              </a:rPr>
              <a:t>  @i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000" dirty="0">
                <a:solidFill>
                  <a:srgbClr val="000000"/>
                </a:solidFill>
                <a:ea typeface="Arial Unicode MS" charset="0"/>
              </a:rPr>
              <a:t>  D=M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000" dirty="0">
                <a:solidFill>
                  <a:srgbClr val="000000"/>
                </a:solidFill>
                <a:ea typeface="Arial Unicode MS" charset="0"/>
              </a:rPr>
              <a:t>  @n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000" dirty="0">
                <a:solidFill>
                  <a:srgbClr val="000000"/>
                </a:solidFill>
                <a:ea typeface="Arial Unicode MS" charset="0"/>
              </a:rPr>
              <a:t>  D=D-M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000" dirty="0">
                <a:solidFill>
                  <a:srgbClr val="000000"/>
                </a:solidFill>
                <a:ea typeface="Arial Unicode MS" charset="0"/>
              </a:rPr>
              <a:t>  @END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000" dirty="0">
                <a:solidFill>
                  <a:srgbClr val="000000"/>
                </a:solidFill>
                <a:ea typeface="Arial Unicode MS" charset="0"/>
              </a:rPr>
              <a:t>  D;JGT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000" dirty="0">
                <a:solidFill>
                  <a:srgbClr val="000000"/>
                </a:solidFill>
                <a:ea typeface="Arial Unicode MS" charset="0"/>
              </a:rPr>
              <a:t>  @addr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000" dirty="0">
                <a:solidFill>
                  <a:srgbClr val="000000"/>
                </a:solidFill>
                <a:ea typeface="Arial Unicode MS" charset="0"/>
              </a:rPr>
              <a:t>  ...</a:t>
            </a:r>
            <a:endParaRPr lang="en-US" sz="1000" spc="160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028" y="4320707"/>
            <a:ext cx="1431603" cy="1319913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4606584" y="6007171"/>
            <a:ext cx="65540" cy="150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109812" y="1493792"/>
            <a:ext cx="8211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/>
                <a:cs typeface="Consolas"/>
              </a:rPr>
              <a:t>Main.vm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049152" y="3048685"/>
            <a:ext cx="933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/>
                <a:cs typeface="Consolas"/>
              </a:rPr>
              <a:t>Point.vm</a:t>
            </a: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Compilation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45499" y="1410679"/>
            <a:ext cx="2004131" cy="289638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0">
            <a:solidFill>
              <a:srgbClr val="29397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 dirty="0"/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572702" y="1739136"/>
            <a:ext cx="1711448" cy="104012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/>
        </p:spPr>
        <p:txBody>
          <a:bodyPr lIns="72000" tIns="97200" rIns="0" bIns="97200" anchor="ctr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 dirty="0"/>
              <a:t>class Main</a:t>
            </a:r>
          </a:p>
          <a:p>
            <a:r>
              <a:rPr lang="en-US" sz="1000" dirty="0"/>
              <a:t>  function void main {</a:t>
            </a:r>
          </a:p>
          <a:p>
            <a:r>
              <a:rPr lang="en-US" sz="1000" spc="160" dirty="0"/>
              <a:t>    </a:t>
            </a:r>
            <a:r>
              <a:rPr lang="en-US" sz="1000" dirty="0"/>
              <a:t>var Point</a:t>
            </a:r>
            <a:r>
              <a:rPr lang="he-IL" sz="1000" dirty="0"/>
              <a:t> </a:t>
            </a:r>
            <a:r>
              <a:rPr lang="en-US" sz="1000" dirty="0"/>
              <a:t>p1;</a:t>
            </a:r>
            <a:endParaRPr lang="he-IL" sz="1000" dirty="0"/>
          </a:p>
          <a:p>
            <a:r>
              <a:rPr lang="he-IL" sz="1000" dirty="0"/>
              <a:t>     </a:t>
            </a:r>
            <a:r>
              <a:rPr lang="en-US" sz="1000" dirty="0"/>
              <a:t>...</a:t>
            </a:r>
          </a:p>
          <a:p>
            <a:r>
              <a:rPr lang="en-US" sz="1000" dirty="0"/>
              <a:t>  }</a:t>
            </a:r>
          </a:p>
          <a:p>
            <a:r>
              <a:rPr lang="en-US" sz="1000" dirty="0"/>
              <a:t>}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0577" y="1465418"/>
            <a:ext cx="1007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/>
                <a:cs typeface="Consolas"/>
              </a:rPr>
              <a:t>Main.jack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4644" y="3041362"/>
            <a:ext cx="1073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/>
                <a:cs typeface="Consolas"/>
              </a:rPr>
              <a:t>Point.jack</a:t>
            </a:r>
          </a:p>
        </p:txBody>
      </p:sp>
      <p:sp>
        <p:nvSpPr>
          <p:cNvPr id="25" name="Text Box 3"/>
          <p:cNvSpPr txBox="1">
            <a:spLocks noChangeArrowheads="1"/>
          </p:cNvSpPr>
          <p:nvPr/>
        </p:nvSpPr>
        <p:spPr bwMode="auto">
          <a:xfrm>
            <a:off x="637516" y="3293001"/>
            <a:ext cx="1646633" cy="79139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/>
        </p:spPr>
        <p:txBody>
          <a:bodyPr lIns="108000" tIns="97200" rIns="93600" bIns="97200" anchor="ctr" anchorCtr="0"/>
          <a:lstStyle>
            <a:defPPr>
              <a:defRPr lang="en-US"/>
            </a:defPPr>
            <a:lvl1pPr marL="342900" indent="-342900">
              <a:spcBef>
                <a:spcPts val="200"/>
              </a:spcBef>
              <a:defRPr sz="11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000" dirty="0"/>
              <a:t>class Point</a:t>
            </a:r>
          </a:p>
          <a:p>
            <a:pPr>
              <a:spcBef>
                <a:spcPts val="0"/>
              </a:spcBef>
            </a:pPr>
            <a:r>
              <a:rPr lang="en-US" sz="1000" dirty="0"/>
              <a:t>  field int x,y;</a:t>
            </a:r>
          </a:p>
          <a:p>
            <a:pPr>
              <a:spcBef>
                <a:spcPts val="0"/>
              </a:spcBef>
            </a:pPr>
            <a:r>
              <a:rPr lang="en-US" sz="1000" dirty="0"/>
              <a:t>  ...</a:t>
            </a:r>
          </a:p>
          <a:p>
            <a:pPr>
              <a:spcBef>
                <a:spcPts val="0"/>
              </a:spcBef>
            </a:pPr>
            <a:r>
              <a:rPr lang="en-US" sz="1000" dirty="0"/>
              <a:t>}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-1970645" y="1390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3117640" y="3303864"/>
            <a:ext cx="1201626" cy="79139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/>
        </p:spPr>
        <p:txBody>
          <a:bodyPr lIns="108000" tIns="190800" rIns="72000" bIns="190800" anchor="ctr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 dirty="0"/>
              <a:t>...</a:t>
            </a:r>
          </a:p>
          <a:p>
            <a:r>
              <a:rPr lang="en-US" sz="1000" dirty="0"/>
              <a:t>push arg 2</a:t>
            </a:r>
          </a:p>
          <a:p>
            <a:r>
              <a:rPr lang="en-US" sz="1000" dirty="0"/>
              <a:t>call Math.sqrt</a:t>
            </a:r>
          </a:p>
          <a:p>
            <a:r>
              <a:rPr lang="en-US" sz="1000" dirty="0"/>
              <a:t>...</a:t>
            </a:r>
          </a:p>
        </p:txBody>
      </p:sp>
      <p:sp>
        <p:nvSpPr>
          <p:cNvPr id="22" name="Text Box 3"/>
          <p:cNvSpPr txBox="1">
            <a:spLocks noChangeArrowheads="1"/>
          </p:cNvSpPr>
          <p:nvPr/>
        </p:nvSpPr>
        <p:spPr bwMode="auto">
          <a:xfrm>
            <a:off x="3135005" y="1753107"/>
            <a:ext cx="1217270" cy="102184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/>
        </p:spPr>
        <p:txBody>
          <a:bodyPr lIns="108000" tIns="190800" rIns="93600" bIns="190800" anchor="ctr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 dirty="0"/>
              <a:t>...</a:t>
            </a:r>
          </a:p>
          <a:p>
            <a:r>
              <a:rPr lang="en-US" sz="1000" dirty="0"/>
              <a:t>push local 1</a:t>
            </a:r>
          </a:p>
          <a:p>
            <a:r>
              <a:rPr lang="en-US" sz="1000" dirty="0"/>
              <a:t>push const 3</a:t>
            </a:r>
          </a:p>
          <a:p>
            <a:r>
              <a:rPr lang="en-US" sz="1000" dirty="0"/>
              <a:t>add</a:t>
            </a:r>
          </a:p>
          <a:p>
            <a:r>
              <a:rPr lang="en-US" sz="1000" dirty="0"/>
              <a:t>...</a:t>
            </a:r>
          </a:p>
        </p:txBody>
      </p:sp>
      <p:sp>
        <p:nvSpPr>
          <p:cNvPr id="42" name="AutoShape 5">
            <a:extLst>
              <a:ext uri="{FF2B5EF4-FFF2-40B4-BE49-F238E27FC236}">
                <a16:creationId xmlns:a16="http://schemas.microsoft.com/office/drawing/2014/main" id="{618D49B9-CC4A-9845-BAEF-181E11F48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9107" y="2588049"/>
            <a:ext cx="1034172" cy="460636"/>
          </a:xfrm>
          <a:prstGeom prst="rightArrow">
            <a:avLst>
              <a:gd name="adj1" fmla="val 61882"/>
              <a:gd name="adj2" fmla="val 36741"/>
            </a:avLst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b" anchorCtr="0"/>
          <a:lstStyle/>
          <a:p>
            <a:pPr marL="0" algn="ctr" defTabSz="914400" rtl="1" eaLnBrk="1" latinLnBrk="0" hangingPunct="1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compiler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36929">
            <a:off x="5788136" y="5448142"/>
            <a:ext cx="1265050" cy="799350"/>
          </a:xfrm>
          <a:prstGeom prst="rect">
            <a:avLst/>
          </a:prstGeom>
        </p:spPr>
      </p:pic>
      <p:cxnSp>
        <p:nvCxnSpPr>
          <p:cNvPr id="55" name="Curved Connector 54"/>
          <p:cNvCxnSpPr>
            <a:cxnSpLocks/>
          </p:cNvCxnSpPr>
          <p:nvPr/>
        </p:nvCxnSpPr>
        <p:spPr>
          <a:xfrm flipV="1">
            <a:off x="6900041" y="5307454"/>
            <a:ext cx="730512" cy="317832"/>
          </a:xfrm>
          <a:prstGeom prst="curvedConnector3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678" y="4120063"/>
            <a:ext cx="1289555" cy="1319913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5379037" y="4234690"/>
            <a:ext cx="896947" cy="6396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(4,6)</a:t>
            </a:r>
          </a:p>
          <a:p>
            <a:r>
              <a:rPr lang="en-US" sz="1400" dirty="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61" name="Curved Connector 60">
            <a:extLst>
              <a:ext uri="{FF2B5EF4-FFF2-40B4-BE49-F238E27FC236}">
                <a16:creationId xmlns:a16="http://schemas.microsoft.com/office/drawing/2014/main" id="{F9061157-7384-264E-8C05-4DE355F4F06E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33454" y="5244198"/>
            <a:ext cx="1305190" cy="114492"/>
          </a:xfrm>
          <a:prstGeom prst="curvedConnector3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/>
            <a:tailEnd type="none" w="sm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4"/>
          <a:srcRect l="16917" t="1254" r="36106" b="94671"/>
          <a:stretch/>
        </p:blipFill>
        <p:spPr>
          <a:xfrm>
            <a:off x="5336505" y="4145492"/>
            <a:ext cx="1171919" cy="41377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2D2ECD66-B9AF-7948-99DD-C3807BF574B4}"/>
              </a:ext>
            </a:extLst>
          </p:cNvPr>
          <p:cNvGrpSpPr/>
          <p:nvPr/>
        </p:nvGrpSpPr>
        <p:grpSpPr>
          <a:xfrm>
            <a:off x="7251205" y="3521537"/>
            <a:ext cx="978319" cy="776683"/>
            <a:chOff x="7162332" y="4127460"/>
            <a:chExt cx="1215342" cy="587361"/>
          </a:xfrm>
        </p:grpSpPr>
        <p:sp>
          <p:nvSpPr>
            <p:cNvPr id="74" name="AutoShape 5">
              <a:extLst>
                <a:ext uri="{FF2B5EF4-FFF2-40B4-BE49-F238E27FC236}">
                  <a16:creationId xmlns:a16="http://schemas.microsoft.com/office/drawing/2014/main" id="{0EC62000-C279-F74D-B6E9-E2DC1B268F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476323" y="3850479"/>
              <a:ext cx="587361" cy="1141323"/>
            </a:xfrm>
            <a:prstGeom prst="rightArrow">
              <a:avLst>
                <a:gd name="adj1" fmla="val 50000"/>
                <a:gd name="adj2" fmla="val 43842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algn="ctr" defTabSz="914400" rtl="0" eaLnBrk="1" latinLnBrk="0" hangingPunct="1"/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CF00DCC-6606-A243-BFFA-57848033B4CB}"/>
                </a:ext>
              </a:extLst>
            </p:cNvPr>
            <p:cNvSpPr txBox="1"/>
            <p:nvPr/>
          </p:nvSpPr>
          <p:spPr>
            <a:xfrm>
              <a:off x="7162332" y="4169851"/>
              <a:ext cx="121534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ctr" rtl="1">
                <a:defRPr sz="16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IL" sz="1400">
                  <a:solidFill>
                    <a:schemeClr val="tx1"/>
                  </a:solidFill>
                </a:rPr>
                <a:t>load</a:t>
              </a:r>
            </a:p>
          </p:txBody>
        </p:sp>
      </p:grpSp>
      <p:sp>
        <p:nvSpPr>
          <p:cNvPr id="3" name="AutoShape 5">
            <a:extLst>
              <a:ext uri="{FF2B5EF4-FFF2-40B4-BE49-F238E27FC236}">
                <a16:creationId xmlns:a16="http://schemas.microsoft.com/office/drawing/2014/main" id="{91811BFB-71FD-A035-9B7E-435A4D70BB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4100" y="2588049"/>
            <a:ext cx="1401566" cy="460636"/>
          </a:xfrm>
          <a:prstGeom prst="rightArrow">
            <a:avLst>
              <a:gd name="adj1" fmla="val 61882"/>
              <a:gd name="adj2" fmla="val 36741"/>
            </a:avLst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b" anchorCtr="0"/>
          <a:lstStyle/>
          <a:p>
            <a:pPr marL="0" algn="ctr" defTabSz="914400" rtl="1" eaLnBrk="1" latinLnBrk="0" hangingPunct="1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VM translator</a:t>
            </a:r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09F604EB-1682-F418-0F80-FE4B22FE8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6338" y="2586701"/>
            <a:ext cx="1185324" cy="460636"/>
          </a:xfrm>
          <a:prstGeom prst="rightArrow">
            <a:avLst>
              <a:gd name="adj1" fmla="val 61882"/>
              <a:gd name="adj2" fmla="val 36741"/>
            </a:avLst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b" anchorCtr="0"/>
          <a:lstStyle/>
          <a:p>
            <a:pPr marL="0" algn="ctr" defTabSz="914400" rtl="1" eaLnBrk="1" latinLnBrk="0" hangingPunct="1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assembler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9C7EFF7E-79D2-06F5-94D7-E8AF218502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556" y="881728"/>
            <a:ext cx="232569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 fo</a:t>
            </a:r>
            <a:r>
              <a:rPr lang="en-US" sz="1400" dirty="0">
                <a:latin typeface="Times New Roman"/>
                <a:cs typeface="Times New Roman"/>
              </a:rPr>
              <a:t>lder</a:t>
            </a:r>
          </a:p>
          <a:p>
            <a:pPr marL="342900" indent="-342900" algn="l"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(named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points</a:t>
            </a:r>
            <a:r>
              <a:rPr lang="en-US" sz="1400" dirty="0">
                <a:latin typeface="Times New Roman"/>
                <a:cs typeface="Times New Roman"/>
              </a:rPr>
              <a:t>) 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F92E8713-4574-8B11-C83A-380E36036C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848" y="875607"/>
            <a:ext cx="232569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 fo</a:t>
            </a:r>
            <a:r>
              <a:rPr lang="en-US" sz="1400" dirty="0">
                <a:latin typeface="Times New Roman"/>
                <a:cs typeface="Times New Roman"/>
              </a:rPr>
              <a:t>lder</a:t>
            </a:r>
          </a:p>
          <a:p>
            <a:pPr marL="342900" indent="-342900" algn="l"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dirty="0">
                <a:latin typeface="Times New Roman"/>
                <a:cs typeface="Times New Roman"/>
              </a:rPr>
              <a:t>(named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points</a:t>
            </a:r>
            <a:r>
              <a:rPr lang="en-US" sz="1400" dirty="0">
                <a:latin typeface="Times New Roman"/>
                <a:cs typeface="Times New Roman"/>
              </a:rPr>
              <a:t>) </a:t>
            </a:r>
            <a:endParaRPr lang="en-US" sz="1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40401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Nand to Tetris Roadmap: Part II</a:t>
            </a:r>
            <a:endParaRPr lang="en-US" sz="2000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0902816-8B93-9249-BE31-9135D70E40C9}"/>
              </a:ext>
            </a:extLst>
          </p:cNvPr>
          <p:cNvSpPr/>
          <p:nvPr/>
        </p:nvSpPr>
        <p:spPr>
          <a:xfrm>
            <a:off x="564293" y="1169441"/>
            <a:ext cx="7941004" cy="22828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Line 128">
            <a:extLst>
              <a:ext uri="{FF2B5EF4-FFF2-40B4-BE49-F238E27FC236}">
                <a16:creationId xmlns:a16="http://schemas.microsoft.com/office/drawing/2014/main" id="{897E8AAF-DB69-8049-B0AB-88BD1750D6FA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9969" y="2562204"/>
            <a:ext cx="1123660" cy="441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F066044-305C-C642-96E4-9B3B738B038B}"/>
              </a:ext>
            </a:extLst>
          </p:cNvPr>
          <p:cNvGrpSpPr/>
          <p:nvPr/>
        </p:nvGrpSpPr>
        <p:grpSpPr>
          <a:xfrm>
            <a:off x="768259" y="1375166"/>
            <a:ext cx="1031791" cy="771296"/>
            <a:chOff x="506028" y="1375166"/>
            <a:chExt cx="1031791" cy="771296"/>
          </a:xfrm>
        </p:grpSpPr>
        <p:sp>
          <p:nvSpPr>
            <p:cNvPr id="46" name="Freeform 98">
              <a:extLst>
                <a:ext uri="{FF2B5EF4-FFF2-40B4-BE49-F238E27FC236}">
                  <a16:creationId xmlns:a16="http://schemas.microsoft.com/office/drawing/2014/main" id="{C888B8F3-4EA3-9A46-A94A-EF4FB24DC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028" y="1375166"/>
              <a:ext cx="1031791" cy="771296"/>
            </a:xfrm>
            <a:custGeom>
              <a:avLst/>
              <a:gdLst>
                <a:gd name="T0" fmla="*/ 106363 w 748"/>
                <a:gd name="T1" fmla="*/ 304800 h 445"/>
                <a:gd name="T2" fmla="*/ 7938 w 748"/>
                <a:gd name="T3" fmla="*/ 333375 h 445"/>
                <a:gd name="T4" fmla="*/ 122238 w 748"/>
                <a:gd name="T5" fmla="*/ 373062 h 445"/>
                <a:gd name="T6" fmla="*/ 28575 w 748"/>
                <a:gd name="T7" fmla="*/ 458787 h 445"/>
                <a:gd name="T8" fmla="*/ 153988 w 748"/>
                <a:gd name="T9" fmla="*/ 498475 h 445"/>
                <a:gd name="T10" fmla="*/ 84138 w 748"/>
                <a:gd name="T11" fmla="*/ 581025 h 445"/>
                <a:gd name="T12" fmla="*/ 241300 w 748"/>
                <a:gd name="T13" fmla="*/ 596900 h 445"/>
                <a:gd name="T14" fmla="*/ 265113 w 748"/>
                <a:gd name="T15" fmla="*/ 693737 h 445"/>
                <a:gd name="T16" fmla="*/ 400050 w 748"/>
                <a:gd name="T17" fmla="*/ 657225 h 445"/>
                <a:gd name="T18" fmla="*/ 501650 w 748"/>
                <a:gd name="T19" fmla="*/ 706437 h 445"/>
                <a:gd name="T20" fmla="*/ 576263 w 748"/>
                <a:gd name="T21" fmla="*/ 658812 h 445"/>
                <a:gd name="T22" fmla="*/ 655638 w 748"/>
                <a:gd name="T23" fmla="*/ 706437 h 445"/>
                <a:gd name="T24" fmla="*/ 727075 w 748"/>
                <a:gd name="T25" fmla="*/ 649287 h 445"/>
                <a:gd name="T26" fmla="*/ 830263 w 748"/>
                <a:gd name="T27" fmla="*/ 688975 h 445"/>
                <a:gd name="T28" fmla="*/ 923925 w 748"/>
                <a:gd name="T29" fmla="*/ 612775 h 445"/>
                <a:gd name="T30" fmla="*/ 1093788 w 748"/>
                <a:gd name="T31" fmla="*/ 636587 h 445"/>
                <a:gd name="T32" fmla="*/ 1050925 w 748"/>
                <a:gd name="T33" fmla="*/ 547687 h 445"/>
                <a:gd name="T34" fmla="*/ 1166813 w 748"/>
                <a:gd name="T35" fmla="*/ 536575 h 445"/>
                <a:gd name="T36" fmla="*/ 1087438 w 748"/>
                <a:gd name="T37" fmla="*/ 434975 h 445"/>
                <a:gd name="T38" fmla="*/ 1187450 w 748"/>
                <a:gd name="T39" fmla="*/ 381000 h 445"/>
                <a:gd name="T40" fmla="*/ 1058863 w 748"/>
                <a:gd name="T41" fmla="*/ 317500 h 445"/>
                <a:gd name="T42" fmla="*/ 1130300 w 748"/>
                <a:gd name="T43" fmla="*/ 228600 h 445"/>
                <a:gd name="T44" fmla="*/ 995363 w 748"/>
                <a:gd name="T45" fmla="*/ 223837 h 445"/>
                <a:gd name="T46" fmla="*/ 1050925 w 748"/>
                <a:gd name="T47" fmla="*/ 122237 h 445"/>
                <a:gd name="T48" fmla="*/ 882650 w 748"/>
                <a:gd name="T49" fmla="*/ 134937 h 445"/>
                <a:gd name="T50" fmla="*/ 871538 w 748"/>
                <a:gd name="T51" fmla="*/ 30162 h 445"/>
                <a:gd name="T52" fmla="*/ 700088 w 748"/>
                <a:gd name="T53" fmla="*/ 77787 h 445"/>
                <a:gd name="T54" fmla="*/ 638175 w 748"/>
                <a:gd name="T55" fmla="*/ 0 h 445"/>
                <a:gd name="T56" fmla="*/ 528638 w 748"/>
                <a:gd name="T57" fmla="*/ 69850 h 445"/>
                <a:gd name="T58" fmla="*/ 423863 w 748"/>
                <a:gd name="T59" fmla="*/ 0 h 445"/>
                <a:gd name="T60" fmla="*/ 358775 w 748"/>
                <a:gd name="T61" fmla="*/ 106362 h 445"/>
                <a:gd name="T62" fmla="*/ 241300 w 748"/>
                <a:gd name="T63" fmla="*/ 49212 h 445"/>
                <a:gd name="T64" fmla="*/ 246063 w 748"/>
                <a:gd name="T65" fmla="*/ 142875 h 445"/>
                <a:gd name="T66" fmla="*/ 98425 w 748"/>
                <a:gd name="T67" fmla="*/ 114300 h 445"/>
                <a:gd name="T68" fmla="*/ 134938 w 748"/>
                <a:gd name="T69" fmla="*/ 211137 h 445"/>
                <a:gd name="T70" fmla="*/ 0 w 748"/>
                <a:gd name="T71" fmla="*/ 204787 h 445"/>
                <a:gd name="T72" fmla="*/ 106363 w 748"/>
                <a:gd name="T73" fmla="*/ 304800 h 44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748" h="445">
                  <a:moveTo>
                    <a:pt x="67" y="192"/>
                  </a:moveTo>
                  <a:lnTo>
                    <a:pt x="5" y="210"/>
                  </a:lnTo>
                  <a:lnTo>
                    <a:pt x="77" y="235"/>
                  </a:lnTo>
                  <a:lnTo>
                    <a:pt x="18" y="289"/>
                  </a:lnTo>
                  <a:lnTo>
                    <a:pt x="97" y="314"/>
                  </a:lnTo>
                  <a:lnTo>
                    <a:pt x="53" y="366"/>
                  </a:lnTo>
                  <a:lnTo>
                    <a:pt x="152" y="376"/>
                  </a:lnTo>
                  <a:lnTo>
                    <a:pt x="167" y="437"/>
                  </a:lnTo>
                  <a:lnTo>
                    <a:pt x="252" y="414"/>
                  </a:lnTo>
                  <a:lnTo>
                    <a:pt x="316" y="445"/>
                  </a:lnTo>
                  <a:lnTo>
                    <a:pt x="363" y="415"/>
                  </a:lnTo>
                  <a:lnTo>
                    <a:pt x="413" y="445"/>
                  </a:lnTo>
                  <a:lnTo>
                    <a:pt x="458" y="409"/>
                  </a:lnTo>
                  <a:lnTo>
                    <a:pt x="523" y="434"/>
                  </a:lnTo>
                  <a:lnTo>
                    <a:pt x="582" y="386"/>
                  </a:lnTo>
                  <a:lnTo>
                    <a:pt x="689" y="401"/>
                  </a:lnTo>
                  <a:lnTo>
                    <a:pt x="662" y="345"/>
                  </a:lnTo>
                  <a:lnTo>
                    <a:pt x="735" y="338"/>
                  </a:lnTo>
                  <a:lnTo>
                    <a:pt x="685" y="274"/>
                  </a:lnTo>
                  <a:lnTo>
                    <a:pt x="748" y="240"/>
                  </a:lnTo>
                  <a:lnTo>
                    <a:pt x="667" y="200"/>
                  </a:lnTo>
                  <a:lnTo>
                    <a:pt x="712" y="144"/>
                  </a:lnTo>
                  <a:lnTo>
                    <a:pt x="627" y="141"/>
                  </a:lnTo>
                  <a:lnTo>
                    <a:pt x="662" y="77"/>
                  </a:lnTo>
                  <a:lnTo>
                    <a:pt x="556" y="85"/>
                  </a:lnTo>
                  <a:lnTo>
                    <a:pt x="549" y="19"/>
                  </a:lnTo>
                  <a:lnTo>
                    <a:pt x="441" y="49"/>
                  </a:lnTo>
                  <a:lnTo>
                    <a:pt x="402" y="0"/>
                  </a:lnTo>
                  <a:lnTo>
                    <a:pt x="333" y="44"/>
                  </a:lnTo>
                  <a:lnTo>
                    <a:pt x="267" y="0"/>
                  </a:lnTo>
                  <a:lnTo>
                    <a:pt x="226" y="67"/>
                  </a:lnTo>
                  <a:lnTo>
                    <a:pt x="152" y="31"/>
                  </a:lnTo>
                  <a:lnTo>
                    <a:pt x="155" y="90"/>
                  </a:lnTo>
                  <a:lnTo>
                    <a:pt x="62" y="72"/>
                  </a:lnTo>
                  <a:lnTo>
                    <a:pt x="85" y="133"/>
                  </a:lnTo>
                  <a:lnTo>
                    <a:pt x="0" y="129"/>
                  </a:lnTo>
                  <a:lnTo>
                    <a:pt x="67" y="192"/>
                  </a:lnTo>
                  <a:close/>
                </a:path>
              </a:pathLst>
            </a:custGeom>
            <a:solidFill>
              <a:srgbClr val="FFFF00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00" dirty="0"/>
            </a:p>
          </p:txBody>
        </p:sp>
        <p:sp>
          <p:nvSpPr>
            <p:cNvPr id="47" name="Rectangle 99">
              <a:extLst>
                <a:ext uri="{FF2B5EF4-FFF2-40B4-BE49-F238E27FC236}">
                  <a16:creationId xmlns:a16="http://schemas.microsoft.com/office/drawing/2014/main" id="{58E4BBED-DF50-B44C-B104-64D3ED893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135" y="1547770"/>
              <a:ext cx="512961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human</a:t>
              </a:r>
              <a:endParaRPr lang="en-US" sz="1400" dirty="0"/>
            </a:p>
          </p:txBody>
        </p:sp>
        <p:sp>
          <p:nvSpPr>
            <p:cNvPr id="48" name="Rectangle 100">
              <a:extLst>
                <a:ext uri="{FF2B5EF4-FFF2-40B4-BE49-F238E27FC236}">
                  <a16:creationId xmlns:a16="http://schemas.microsoft.com/office/drawing/2014/main" id="{D99AB378-0501-9142-BF71-C6D5C204F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802" y="1763456"/>
              <a:ext cx="58342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thought</a:t>
              </a:r>
              <a:endParaRPr lang="en-US" sz="1400" dirty="0"/>
            </a:p>
          </p:txBody>
        </p:sp>
      </p:grpSp>
      <p:sp>
        <p:nvSpPr>
          <p:cNvPr id="52" name="Line 126">
            <a:extLst>
              <a:ext uri="{FF2B5EF4-FFF2-40B4-BE49-F238E27FC236}">
                <a16:creationId xmlns:a16="http://schemas.microsoft.com/office/drawing/2014/main" id="{6AD63C20-8509-AA4A-8097-BE2A87C73F4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41575" y="2183088"/>
            <a:ext cx="1108888" cy="1947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58" name="Line 124">
            <a:extLst>
              <a:ext uri="{FF2B5EF4-FFF2-40B4-BE49-F238E27FC236}">
                <a16:creationId xmlns:a16="http://schemas.microsoft.com/office/drawing/2014/main" id="{B3A28267-A683-0144-9A2F-07E144970DA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52219" y="1801423"/>
            <a:ext cx="1003985" cy="3985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BF5BE9-44EC-034A-A671-EB5A8AEC7CE1}"/>
              </a:ext>
            </a:extLst>
          </p:cNvPr>
          <p:cNvSpPr txBox="1"/>
          <p:nvPr/>
        </p:nvSpPr>
        <p:spPr>
          <a:xfrm>
            <a:off x="9466729" y="18556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/>
          </a:p>
        </p:txBody>
      </p:sp>
      <p:sp>
        <p:nvSpPr>
          <p:cNvPr id="116" name="Text Box 111">
            <a:extLst>
              <a:ext uri="{FF2B5EF4-FFF2-40B4-BE49-F238E27FC236}">
                <a16:creationId xmlns:a16="http://schemas.microsoft.com/office/drawing/2014/main" id="{44473F58-3D33-934D-AB15-D85FA0324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5133" y="1993051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118" name="Text Box 110">
            <a:extLst>
              <a:ext uri="{FF2B5EF4-FFF2-40B4-BE49-F238E27FC236}">
                <a16:creationId xmlns:a16="http://schemas.microsoft.com/office/drawing/2014/main" id="{03C1A140-D5E3-6544-B431-B36554D3E0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5133" y="2328457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VM code</a:t>
            </a:r>
          </a:p>
        </p:txBody>
      </p:sp>
      <p:sp>
        <p:nvSpPr>
          <p:cNvPr id="119" name="Text Box 111">
            <a:extLst>
              <a:ext uri="{FF2B5EF4-FFF2-40B4-BE49-F238E27FC236}">
                <a16:creationId xmlns:a16="http://schemas.microsoft.com/office/drawing/2014/main" id="{74203340-CDE5-7741-83DD-BD1B53F813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940" y="2373297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120" name="Text Box 110">
            <a:extLst>
              <a:ext uri="{FF2B5EF4-FFF2-40B4-BE49-F238E27FC236}">
                <a16:creationId xmlns:a16="http://schemas.microsoft.com/office/drawing/2014/main" id="{87358546-F86C-8A40-B0A5-8DD1048656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940" y="2708703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machine language</a:t>
            </a:r>
          </a:p>
        </p:txBody>
      </p:sp>
      <p:sp>
        <p:nvSpPr>
          <p:cNvPr id="127" name="Rectangle 65">
            <a:extLst>
              <a:ext uri="{FF2B5EF4-FFF2-40B4-BE49-F238E27FC236}">
                <a16:creationId xmlns:a16="http://schemas.microsoft.com/office/drawing/2014/main" id="{1513162B-EA2B-1A4B-8EF4-7E8BEBA2B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129" y="1351185"/>
            <a:ext cx="191238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hierarchy</a:t>
            </a:r>
          </a:p>
        </p:txBody>
      </p:sp>
      <p:sp>
        <p:nvSpPr>
          <p:cNvPr id="5" name="Rectangle 102">
            <a:extLst>
              <a:ext uri="{FF2B5EF4-FFF2-40B4-BE49-F238E27FC236}">
                <a16:creationId xmlns:a16="http://schemas.microsoft.com/office/drawing/2014/main" id="{CA814AB8-816D-4731-F2CC-ADE96B9BB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9645" y="1880328"/>
            <a:ext cx="8048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</a:p>
        </p:txBody>
      </p:sp>
      <p:sp>
        <p:nvSpPr>
          <p:cNvPr id="6" name="Rectangle 125">
            <a:extLst>
              <a:ext uri="{FF2B5EF4-FFF2-40B4-BE49-F238E27FC236}">
                <a16:creationId xmlns:a16="http://schemas.microsoft.com/office/drawing/2014/main" id="{1D337287-60D3-E3C4-0DD9-4142F3235D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8959" y="2241738"/>
            <a:ext cx="8048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compiler</a:t>
            </a:r>
          </a:p>
        </p:txBody>
      </p:sp>
      <p:sp>
        <p:nvSpPr>
          <p:cNvPr id="21" name="Line 136">
            <a:extLst>
              <a:ext uri="{FF2B5EF4-FFF2-40B4-BE49-F238E27FC236}">
                <a16:creationId xmlns:a16="http://schemas.microsoft.com/office/drawing/2014/main" id="{F29F8460-1EC9-3E9E-2227-0A1C9C15AAF8}"/>
              </a:ext>
            </a:extLst>
          </p:cNvPr>
          <p:cNvSpPr>
            <a:spLocks noChangeShapeType="1"/>
          </p:cNvSpPr>
          <p:nvPr/>
        </p:nvSpPr>
        <p:spPr bwMode="auto">
          <a:xfrm>
            <a:off x="7835550" y="3246945"/>
            <a:ext cx="38450" cy="1293774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22" name="Rectangle 137">
            <a:extLst>
              <a:ext uri="{FF2B5EF4-FFF2-40B4-BE49-F238E27FC236}">
                <a16:creationId xmlns:a16="http://schemas.microsoft.com/office/drawing/2014/main" id="{7BB11767-76A8-CC12-9BD2-D415E35C0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1035" y="3762345"/>
            <a:ext cx="95038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assembler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8B377F3-BA5E-0B1D-0270-831CE2A28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653" y="4540719"/>
            <a:ext cx="1569692" cy="126538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1991BE-091C-F93B-E38C-0699B0BC0ADB}"/>
              </a:ext>
            </a:extLst>
          </p:cNvPr>
          <p:cNvGrpSpPr/>
          <p:nvPr/>
        </p:nvGrpSpPr>
        <p:grpSpPr>
          <a:xfrm>
            <a:off x="1610459" y="1990217"/>
            <a:ext cx="5582529" cy="2607746"/>
            <a:chOff x="1610459" y="1990217"/>
            <a:chExt cx="5582529" cy="260774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BA1A3DE-C115-9430-7319-C925631A9C80}"/>
                </a:ext>
              </a:extLst>
            </p:cNvPr>
            <p:cNvGrpSpPr/>
            <p:nvPr/>
          </p:nvGrpSpPr>
          <p:grpSpPr>
            <a:xfrm>
              <a:off x="6293565" y="1990217"/>
              <a:ext cx="815388" cy="520705"/>
              <a:chOff x="6293565" y="1990217"/>
              <a:chExt cx="815388" cy="520705"/>
            </a:xfrm>
          </p:grpSpPr>
          <p:sp>
            <p:nvSpPr>
              <p:cNvPr id="50" name="Rectangle 125">
                <a:extLst>
                  <a:ext uri="{FF2B5EF4-FFF2-40B4-BE49-F238E27FC236}">
                    <a16:creationId xmlns:a16="http://schemas.microsoft.com/office/drawing/2014/main" id="{5BB7B7CE-F0A2-622D-758F-BA4DB60654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4063" y="2310867"/>
                <a:ext cx="804890" cy="2000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Building a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82263A0-D6B7-BD58-A616-8602C091B4BC}"/>
                  </a:ext>
                </a:extLst>
              </p:cNvPr>
              <p:cNvSpPr/>
              <p:nvPr/>
            </p:nvSpPr>
            <p:spPr>
              <a:xfrm>
                <a:off x="6293565" y="1990217"/>
                <a:ext cx="341067" cy="25593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p7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6DACF0A0-5D63-4D64-0761-F18AC616654F}"/>
                  </a:ext>
                </a:extLst>
              </p:cNvPr>
              <p:cNvSpPr/>
              <p:nvPr/>
            </p:nvSpPr>
            <p:spPr>
              <a:xfrm>
                <a:off x="6714721" y="1990217"/>
                <a:ext cx="341067" cy="25593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p8</a:t>
                </a:r>
              </a:p>
            </p:txBody>
          </p:sp>
        </p:grpSp>
        <p:sp>
          <p:nvSpPr>
            <p:cNvPr id="63" name="Content Placeholder 2">
              <a:extLst>
                <a:ext uri="{FF2B5EF4-FFF2-40B4-BE49-F238E27FC236}">
                  <a16:creationId xmlns:a16="http://schemas.microsoft.com/office/drawing/2014/main" id="{4616DB7F-9EB8-05C1-B84D-05FF43BC7B6A}"/>
                </a:ext>
              </a:extLst>
            </p:cNvPr>
            <p:cNvSpPr txBox="1">
              <a:spLocks/>
            </p:cNvSpPr>
            <p:nvPr/>
          </p:nvSpPr>
          <p:spPr>
            <a:xfrm>
              <a:off x="1610459" y="3760944"/>
              <a:ext cx="4500011" cy="40372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2200"/>
                </a:spcBef>
                <a:buNone/>
              </a:pPr>
              <a:r>
                <a:rPr lang="en-US" sz="2000" u="sng" dirty="0"/>
                <a:t>Part II chapters / projects:</a:t>
              </a:r>
            </a:p>
            <a:p>
              <a:pPr>
                <a:spcBef>
                  <a:spcPts val="1600"/>
                </a:spcBef>
              </a:pPr>
              <a:endParaRPr lang="en-US" dirty="0"/>
            </a:p>
            <a:p>
              <a:pPr>
                <a:spcBef>
                  <a:spcPts val="1600"/>
                </a:spcBef>
              </a:pPr>
              <a:endParaRPr lang="en-US" dirty="0"/>
            </a:p>
            <a:p>
              <a:pPr>
                <a:spcBef>
                  <a:spcPts val="1600"/>
                </a:spcBef>
              </a:pPr>
              <a:endParaRPr lang="en-US" dirty="0"/>
            </a:p>
            <a:p>
              <a:pPr>
                <a:spcBef>
                  <a:spcPts val="1600"/>
                </a:spcBef>
              </a:pPr>
              <a:endParaRPr lang="en-US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AEB70F4-D481-7721-8956-AF25611FCA0E}"/>
                </a:ext>
              </a:extLst>
            </p:cNvPr>
            <p:cNvSpPr/>
            <p:nvPr/>
          </p:nvSpPr>
          <p:spPr>
            <a:xfrm>
              <a:off x="1709756" y="4228631"/>
              <a:ext cx="54832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600"/>
                </a:spcBef>
              </a:pPr>
              <a:r>
                <a:rPr lang="en-US" dirty="0">
                  <a:latin typeface="Times New Roman"/>
                  <a:cs typeface="Times New Roman"/>
                </a:rPr>
                <a:t>7, 8:   building the compiler’s backend (virtual machine)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529FE9-2212-9872-A4D8-12B869BEBBDD}"/>
              </a:ext>
            </a:extLst>
          </p:cNvPr>
          <p:cNvGrpSpPr/>
          <p:nvPr/>
        </p:nvGrpSpPr>
        <p:grpSpPr>
          <a:xfrm>
            <a:off x="1971279" y="1288329"/>
            <a:ext cx="2852063" cy="3708495"/>
            <a:chOff x="1971279" y="1288329"/>
            <a:chExt cx="2852063" cy="370849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9891DBD-765F-EA55-447F-3F009EDBA647}"/>
                </a:ext>
              </a:extLst>
            </p:cNvPr>
            <p:cNvGrpSpPr/>
            <p:nvPr/>
          </p:nvGrpSpPr>
          <p:grpSpPr>
            <a:xfrm>
              <a:off x="1994783" y="1288329"/>
              <a:ext cx="804890" cy="466889"/>
              <a:chOff x="1994783" y="1288329"/>
              <a:chExt cx="804890" cy="466889"/>
            </a:xfrm>
          </p:grpSpPr>
          <p:sp>
            <p:nvSpPr>
              <p:cNvPr id="49" name="Rectangle 102">
                <a:extLst>
                  <a:ext uri="{FF2B5EF4-FFF2-40B4-BE49-F238E27FC236}">
                    <a16:creationId xmlns:a16="http://schemas.microsoft.com/office/drawing/2014/main" id="{D9F91454-B82D-D394-D3B1-13936C450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4783" y="1555163"/>
                <a:ext cx="804890" cy="2000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Writing a</a:t>
                </a: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BAE9E2F-80C9-F4FB-3E9E-C83681E6489C}"/>
                  </a:ext>
                </a:extLst>
              </p:cNvPr>
              <p:cNvSpPr/>
              <p:nvPr/>
            </p:nvSpPr>
            <p:spPr>
              <a:xfrm>
                <a:off x="2167363" y="1288329"/>
                <a:ext cx="341067" cy="25593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p9</a:t>
                </a:r>
              </a:p>
            </p:txBody>
          </p:sp>
        </p:grp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FBD44B1-1459-CD89-5179-97191E86693B}"/>
                </a:ext>
              </a:extLst>
            </p:cNvPr>
            <p:cNvSpPr/>
            <p:nvPr/>
          </p:nvSpPr>
          <p:spPr>
            <a:xfrm>
              <a:off x="1971279" y="4627492"/>
              <a:ext cx="28520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600"/>
                </a:spcBef>
              </a:pPr>
              <a:r>
                <a:rPr lang="en-US" dirty="0">
                  <a:latin typeface="Times New Roman"/>
                  <a:cs typeface="Times New Roman"/>
                </a:rPr>
                <a:t>9:   writing a computer game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E929CC4-81FD-C195-CC5C-034947C30C17}"/>
              </a:ext>
            </a:extLst>
          </p:cNvPr>
          <p:cNvGrpSpPr/>
          <p:nvPr/>
        </p:nvGrpSpPr>
        <p:grpSpPr>
          <a:xfrm>
            <a:off x="1546406" y="1629872"/>
            <a:ext cx="4179414" cy="3797304"/>
            <a:chOff x="1546406" y="1629872"/>
            <a:chExt cx="4179414" cy="379730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BA5B6DE-EF4F-92B0-0DA7-2063B163C69E}"/>
                </a:ext>
              </a:extLst>
            </p:cNvPr>
            <p:cNvGrpSpPr/>
            <p:nvPr/>
          </p:nvGrpSpPr>
          <p:grpSpPr>
            <a:xfrm>
              <a:off x="4077197" y="1629872"/>
              <a:ext cx="809061" cy="503205"/>
              <a:chOff x="4077197" y="1629872"/>
              <a:chExt cx="809061" cy="503205"/>
            </a:xfrm>
          </p:grpSpPr>
          <p:sp>
            <p:nvSpPr>
              <p:cNvPr id="45" name="Rectangle 125">
                <a:extLst>
                  <a:ext uri="{FF2B5EF4-FFF2-40B4-BE49-F238E27FC236}">
                    <a16:creationId xmlns:a16="http://schemas.microsoft.com/office/drawing/2014/main" id="{4F89D44D-94DD-2084-1EE2-5078618632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1368" y="1933022"/>
                <a:ext cx="804890" cy="2000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Building a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1B797F9-2266-F47D-B387-7E2421B9F6C9}"/>
                  </a:ext>
                </a:extLst>
              </p:cNvPr>
              <p:cNvSpPr/>
              <p:nvPr/>
            </p:nvSpPr>
            <p:spPr>
              <a:xfrm>
                <a:off x="4077197" y="1629872"/>
                <a:ext cx="341067" cy="25593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p10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33F15423-80A0-11D8-185C-938A435CDB6F}"/>
                  </a:ext>
                </a:extLst>
              </p:cNvPr>
              <p:cNvSpPr/>
              <p:nvPr/>
            </p:nvSpPr>
            <p:spPr>
              <a:xfrm>
                <a:off x="4502681" y="1642769"/>
                <a:ext cx="341067" cy="25593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p11</a:t>
                </a:r>
              </a:p>
            </p:txBody>
          </p:sp>
        </p:grp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687C8AD-69E7-BF2F-41C9-4B2362B8D020}"/>
                </a:ext>
              </a:extLst>
            </p:cNvPr>
            <p:cNvSpPr/>
            <p:nvPr/>
          </p:nvSpPr>
          <p:spPr>
            <a:xfrm>
              <a:off x="1546406" y="5057844"/>
              <a:ext cx="41794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600"/>
                </a:spcBef>
              </a:pPr>
              <a:r>
                <a:rPr lang="en-US" dirty="0">
                  <a:latin typeface="Times New Roman"/>
                  <a:cs typeface="Times New Roman"/>
                </a:rPr>
                <a:t>10, 11:  developing the compiler’s frontend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587CEC-D731-0217-3AD3-08FD8EA8528D}"/>
              </a:ext>
            </a:extLst>
          </p:cNvPr>
          <p:cNvGrpSpPr/>
          <p:nvPr/>
        </p:nvGrpSpPr>
        <p:grpSpPr>
          <a:xfrm>
            <a:off x="1921866" y="2782107"/>
            <a:ext cx="3583032" cy="3075419"/>
            <a:chOff x="1921866" y="2782107"/>
            <a:chExt cx="3583032" cy="3075419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6EF0E1F-32E4-24A3-F53B-B9913E9DE6EA}"/>
                </a:ext>
              </a:extLst>
            </p:cNvPr>
            <p:cNvSpPr/>
            <p:nvPr/>
          </p:nvSpPr>
          <p:spPr>
            <a:xfrm>
              <a:off x="3083261" y="2782107"/>
              <a:ext cx="341067" cy="25593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p12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A8F84B9-0010-BFC3-C966-1F181B2E581A}"/>
                </a:ext>
              </a:extLst>
            </p:cNvPr>
            <p:cNvSpPr/>
            <p:nvPr/>
          </p:nvSpPr>
          <p:spPr>
            <a:xfrm>
              <a:off x="1921866" y="5488194"/>
              <a:ext cx="35830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600"/>
                </a:spcBef>
              </a:pPr>
              <a:r>
                <a:rPr lang="en-US" dirty="0">
                  <a:latin typeface="Times New Roman"/>
                  <a:cs typeface="Times New Roman"/>
                </a:rPr>
                <a:t>12:  developing an operating system.</a:t>
              </a:r>
            </a:p>
          </p:txBody>
        </p:sp>
      </p:grpSp>
      <p:sp>
        <p:nvSpPr>
          <p:cNvPr id="68" name="Text Box 111">
            <a:extLst>
              <a:ext uri="{FF2B5EF4-FFF2-40B4-BE49-F238E27FC236}">
                <a16:creationId xmlns:a16="http://schemas.microsoft.com/office/drawing/2014/main" id="{9EC47F2C-636C-425E-A9BA-A79D9CE37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743" y="1641232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F89693F-35BD-B673-FC52-0B6890F430C2}"/>
              </a:ext>
            </a:extLst>
          </p:cNvPr>
          <p:cNvGrpSpPr/>
          <p:nvPr/>
        </p:nvGrpSpPr>
        <p:grpSpPr>
          <a:xfrm>
            <a:off x="2742293" y="2092728"/>
            <a:ext cx="1060456" cy="607162"/>
            <a:chOff x="2607287" y="2101540"/>
            <a:chExt cx="1060456" cy="607162"/>
          </a:xfrm>
        </p:grpSpPr>
        <p:sp>
          <p:nvSpPr>
            <p:cNvPr id="70" name="Text Box 111">
              <a:extLst>
                <a:ext uri="{FF2B5EF4-FFF2-40B4-BE49-F238E27FC236}">
                  <a16:creationId xmlns:a16="http://schemas.microsoft.com/office/drawing/2014/main" id="{97797E3C-0758-09FA-A2B4-D1C0054855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7287" y="2101540"/>
              <a:ext cx="1060055" cy="161639"/>
            </a:xfrm>
            <a:prstGeom prst="rect">
              <a:avLst/>
            </a:prstGeom>
            <a:solidFill>
              <a:srgbClr val="FFD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1" name="Text Box 110">
              <a:extLst>
                <a:ext uri="{FF2B5EF4-FFF2-40B4-BE49-F238E27FC236}">
                  <a16:creationId xmlns:a16="http://schemas.microsoft.com/office/drawing/2014/main" id="{70975ED6-169D-95FB-4CDA-54E0B9216B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7688" y="2259127"/>
              <a:ext cx="1060055" cy="44957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rIns="0" bIns="46800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72" name="Rectangle 127">
              <a:extLst>
                <a:ext uri="{FF2B5EF4-FFF2-40B4-BE49-F238E27FC236}">
                  <a16:creationId xmlns:a16="http://schemas.microsoft.com/office/drawing/2014/main" id="{11384436-AFFF-2A24-9833-3EE79704E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2865" y="2477890"/>
              <a:ext cx="410416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3" name="Text Box 110">
            <a:extLst>
              <a:ext uri="{FF2B5EF4-FFF2-40B4-BE49-F238E27FC236}">
                <a16:creationId xmlns:a16="http://schemas.microsoft.com/office/drawing/2014/main" id="{AB9A68AB-360C-D4CF-13F2-BDD3E16CA5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743" y="1976638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dirty="0">
                <a:solidFill>
                  <a:srgbClr val="000000"/>
                </a:solidFill>
              </a:rPr>
              <a:t>high-level</a:t>
            </a:r>
            <a:br>
              <a:rPr lang="en-US" sz="1100" dirty="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language</a:t>
            </a:r>
          </a:p>
        </p:txBody>
      </p:sp>
      <p:sp>
        <p:nvSpPr>
          <p:cNvPr id="16" name="Rectangle 127">
            <a:extLst>
              <a:ext uri="{FF2B5EF4-FFF2-40B4-BE49-F238E27FC236}">
                <a16:creationId xmlns:a16="http://schemas.microsoft.com/office/drawing/2014/main" id="{936466F9-13B1-58F9-260F-2FECECC3A9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1289" y="2613795"/>
            <a:ext cx="94669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VM translator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205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90737" y="2645624"/>
            <a:ext cx="6893078" cy="770121"/>
          </a:xfrm>
        </p:spPr>
        <p:txBody>
          <a:bodyPr/>
          <a:lstStyle/>
          <a:p>
            <a:r>
              <a:rPr lang="en-US" dirty="0"/>
              <a:t>Nand to Tetris, Part II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7D6095-3AF1-0BB7-4713-81F2F82BD111}"/>
              </a:ext>
            </a:extLst>
          </p:cNvPr>
          <p:cNvSpPr txBox="1"/>
          <p:nvPr/>
        </p:nvSpPr>
        <p:spPr>
          <a:xfrm>
            <a:off x="490334" y="3574775"/>
            <a:ext cx="7421216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L" sz="2000"/>
              <a:t>These slides support</a:t>
            </a:r>
          </a:p>
          <a:p>
            <a:pPr algn="ctr"/>
            <a:r>
              <a:rPr lang="en-IL" sz="2000"/>
              <a:t>the introductory section “Part II” of the book</a:t>
            </a:r>
          </a:p>
        </p:txBody>
      </p:sp>
    </p:spTree>
    <p:extLst>
      <p:ext uri="{BB962C8B-B14F-4D97-AF65-F5344CB8AC3E}">
        <p14:creationId xmlns:p14="http://schemas.microsoft.com/office/powerpoint/2010/main" val="1456923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541565" y="2113034"/>
            <a:ext cx="3466297" cy="580147"/>
          </a:xfrm>
        </p:spPr>
        <p:txBody>
          <a:bodyPr/>
          <a:lstStyle/>
          <a:p>
            <a:r>
              <a:rPr lang="en-US" dirty="0"/>
              <a:t>Chapter 7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83502" y="2748042"/>
            <a:ext cx="6893078" cy="1141378"/>
          </a:xfrm>
        </p:spPr>
        <p:txBody>
          <a:bodyPr>
            <a:normAutofit/>
          </a:bodyPr>
          <a:lstStyle/>
          <a:p>
            <a:r>
              <a:rPr lang="en-US" dirty="0"/>
              <a:t>Virtual Machine</a:t>
            </a:r>
            <a:endParaRPr lang="en-US" sz="2400" dirty="0"/>
          </a:p>
          <a:p>
            <a:r>
              <a:rPr lang="en-US" sz="2400" dirty="0"/>
              <a:t>(Part I)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099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838199" y="997962"/>
            <a:ext cx="8061101" cy="45378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9525" lvl="1">
              <a:spcBef>
                <a:spcPts val="1200"/>
              </a:spcBef>
            </a:pPr>
            <a:r>
              <a:rPr lang="en-US" sz="1800" dirty="0">
                <a:latin typeface="Times New Roman"/>
                <a:cs typeface="Times New Roman"/>
              </a:rPr>
              <a:t>You are welcome to use this presentation, or any part of it, in Nand to Tetris courses,</a:t>
            </a:r>
            <a:r>
              <a:rPr lang="he-IL" sz="180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or in other courses, as you see fit.</a:t>
            </a:r>
          </a:p>
          <a:p>
            <a:pPr marL="9525" lvl="1">
              <a:spcBef>
                <a:spcPts val="1200"/>
              </a:spcBef>
            </a:pPr>
            <a:r>
              <a:rPr lang="en-US" sz="1800" dirty="0">
                <a:latin typeface="Times New Roman"/>
                <a:cs typeface="Times New Roman"/>
              </a:rPr>
              <a:t>Usage is free for instruction in educational, non-profit settings.</a:t>
            </a:r>
          </a:p>
          <a:p>
            <a:pPr marL="9525" lvl="1">
              <a:spcBef>
                <a:spcPts val="1200"/>
              </a:spcBef>
            </a:pPr>
            <a:r>
              <a:rPr lang="en-US" dirty="0">
                <a:latin typeface="Times New Roman"/>
                <a:cs typeface="Times New Roman"/>
              </a:rPr>
              <a:t>For permission to use the materials in other settings, contact schocken@gmail.com</a:t>
            </a:r>
            <a:endParaRPr lang="en-US" sz="1800" dirty="0">
              <a:latin typeface="Times New Roman"/>
              <a:cs typeface="Times New Roman"/>
            </a:endParaRPr>
          </a:p>
          <a:p>
            <a:pPr marL="9525" lvl="1">
              <a:spcBef>
                <a:spcPts val="1200"/>
              </a:spcBef>
            </a:pPr>
            <a:r>
              <a:rPr lang="en-US" sz="1800" dirty="0">
                <a:latin typeface="Times New Roman"/>
                <a:cs typeface="Times New Roman"/>
              </a:rPr>
              <a:t>You can use the slides as-is, or modify them as needed.</a:t>
            </a:r>
          </a:p>
          <a:p>
            <a:pPr marL="9525" lvl="1">
              <a:spcBef>
                <a:spcPts val="1200"/>
              </a:spcBef>
            </a:pPr>
            <a:r>
              <a:rPr lang="en-US" sz="1800" dirty="0">
                <a:latin typeface="Times New Roman"/>
                <a:cs typeface="Times New Roman"/>
              </a:rPr>
              <a:t>We’ll appreciate it if you will credit Nand to Tetris somewhere,</a:t>
            </a:r>
            <a:br>
              <a:rPr lang="en-US" sz="1800" dirty="0">
                <a:latin typeface="Times New Roman"/>
                <a:cs typeface="Times New Roman"/>
              </a:rPr>
            </a:br>
            <a:r>
              <a:rPr lang="en-US" sz="1800" dirty="0">
                <a:latin typeface="Times New Roman"/>
                <a:cs typeface="Times New Roman"/>
              </a:rPr>
              <a:t>and put a reference to 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www.nand2tetris.org</a:t>
            </a:r>
            <a:endParaRPr lang="en-US" sz="1800" dirty="0">
              <a:latin typeface="Times New Roman"/>
              <a:cs typeface="Times New Roman"/>
            </a:endParaRPr>
          </a:p>
          <a:p>
            <a:pPr marL="9525" lvl="1">
              <a:spcBef>
                <a:spcPts val="1200"/>
              </a:spcBef>
            </a:pPr>
            <a:r>
              <a:rPr lang="en-US" dirty="0">
                <a:latin typeface="Times New Roman"/>
                <a:cs typeface="Times New Roman"/>
              </a:rPr>
              <a:t>To stay in touch with our course team about updates and new teaching materials,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fill in </a:t>
            </a:r>
            <a:r>
              <a:rPr lang="en-US" dirty="0">
                <a:latin typeface="Times New Roman"/>
                <a:cs typeface="Times New Roman"/>
                <a:hlinkClick r:id="rId3"/>
              </a:rPr>
              <a:t>this form</a:t>
            </a:r>
            <a:r>
              <a:rPr lang="en-US" dirty="0">
                <a:latin typeface="Times New Roman"/>
                <a:cs typeface="Times New Roman"/>
              </a:rPr>
              <a:t>.</a:t>
            </a:r>
            <a:endParaRPr lang="he-IL" sz="1800" dirty="0">
              <a:latin typeface="Times New Roman"/>
              <a:cs typeface="Times New Roman"/>
            </a:endParaRPr>
          </a:p>
          <a:p>
            <a:pPr marL="9525" lvl="1">
              <a:spcBef>
                <a:spcPts val="1200"/>
              </a:spcBef>
            </a:pPr>
            <a:r>
              <a:rPr lang="en-US" sz="1800" dirty="0">
                <a:latin typeface="Times New Roman"/>
                <a:cs typeface="Times New Roman"/>
              </a:rPr>
              <a:t>Happy teaching!</a:t>
            </a:r>
          </a:p>
          <a:p>
            <a:pPr marL="9525" lvl="1">
              <a:spcBef>
                <a:spcPts val="1200"/>
              </a:spcBef>
            </a:pPr>
            <a:r>
              <a:rPr lang="en-US" sz="1800" i="1" dirty="0">
                <a:latin typeface="Times New Roman"/>
                <a:cs typeface="Times New Roman"/>
              </a:rPr>
              <a:t>Shimon Schocken </a:t>
            </a:r>
            <a:r>
              <a:rPr lang="en-US" sz="1800" dirty="0">
                <a:latin typeface="Times New Roman"/>
                <a:cs typeface="Times New Roman"/>
              </a:rPr>
              <a:t>/</a:t>
            </a:r>
            <a:r>
              <a:rPr lang="en-US" sz="1800" i="1" dirty="0">
                <a:latin typeface="Times New Roman"/>
                <a:cs typeface="Times New Roman"/>
              </a:rPr>
              <a:t> Noam Nisan</a:t>
            </a:r>
          </a:p>
          <a:p>
            <a:pPr lvl="1">
              <a:spcBef>
                <a:spcPts val="2400"/>
              </a:spcBef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Usage Notice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21850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 I: Lecture plan</a:t>
            </a:r>
            <a:endParaRPr lang="en-US" sz="1800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276783" y="1208992"/>
            <a:ext cx="4603156" cy="4159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Overview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VM Language: Abstraction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VM Language: Implementation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VM Emulator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Standard Mapping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VM Translator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Project 7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Perspective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1046548" y="1267631"/>
            <a:ext cx="457200" cy="304800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6459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7">
            <a:extLst>
              <a:ext uri="{FF2B5EF4-FFF2-40B4-BE49-F238E27FC236}">
                <a16:creationId xmlns:a16="http://schemas.microsoft.com/office/drawing/2014/main" id="{56462FE1-BB48-390D-2CA1-7C2362D4E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1035" y="3762345"/>
            <a:ext cx="95038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assembler</a:t>
            </a: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997935-8654-4C46-CD0F-F0DF696DC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653" y="4540719"/>
            <a:ext cx="1569692" cy="126538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F651643-FAB1-A2BA-3AFE-4030BCEDB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Nand to Tetris Roadmap: Part II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EFBEB13-08ED-D78D-D53A-E964C374E46B}"/>
              </a:ext>
            </a:extLst>
          </p:cNvPr>
          <p:cNvSpPr/>
          <p:nvPr/>
        </p:nvSpPr>
        <p:spPr>
          <a:xfrm>
            <a:off x="564292" y="1169441"/>
            <a:ext cx="8073191" cy="22828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9B000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19" name="Line 128">
            <a:extLst>
              <a:ext uri="{FF2B5EF4-FFF2-40B4-BE49-F238E27FC236}">
                <a16:creationId xmlns:a16="http://schemas.microsoft.com/office/drawing/2014/main" id="{C5894E57-A7AB-61D8-93B4-49D6E7C99EA8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9969" y="2562204"/>
            <a:ext cx="1123660" cy="441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9577AD-A2ED-E027-D3CD-1F37832174FC}"/>
              </a:ext>
            </a:extLst>
          </p:cNvPr>
          <p:cNvGrpSpPr/>
          <p:nvPr/>
        </p:nvGrpSpPr>
        <p:grpSpPr>
          <a:xfrm>
            <a:off x="768259" y="1375166"/>
            <a:ext cx="1031791" cy="771296"/>
            <a:chOff x="506028" y="1375166"/>
            <a:chExt cx="1031791" cy="771296"/>
          </a:xfrm>
        </p:grpSpPr>
        <p:sp>
          <p:nvSpPr>
            <p:cNvPr id="21" name="Freeform 98">
              <a:extLst>
                <a:ext uri="{FF2B5EF4-FFF2-40B4-BE49-F238E27FC236}">
                  <a16:creationId xmlns:a16="http://schemas.microsoft.com/office/drawing/2014/main" id="{7A5A6AEA-18E8-9E97-DD33-020EED6EF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028" y="1375166"/>
              <a:ext cx="1031791" cy="771296"/>
            </a:xfrm>
            <a:custGeom>
              <a:avLst/>
              <a:gdLst>
                <a:gd name="T0" fmla="*/ 106363 w 748"/>
                <a:gd name="T1" fmla="*/ 304800 h 445"/>
                <a:gd name="T2" fmla="*/ 7938 w 748"/>
                <a:gd name="T3" fmla="*/ 333375 h 445"/>
                <a:gd name="T4" fmla="*/ 122238 w 748"/>
                <a:gd name="T5" fmla="*/ 373062 h 445"/>
                <a:gd name="T6" fmla="*/ 28575 w 748"/>
                <a:gd name="T7" fmla="*/ 458787 h 445"/>
                <a:gd name="T8" fmla="*/ 153988 w 748"/>
                <a:gd name="T9" fmla="*/ 498475 h 445"/>
                <a:gd name="T10" fmla="*/ 84138 w 748"/>
                <a:gd name="T11" fmla="*/ 581025 h 445"/>
                <a:gd name="T12" fmla="*/ 241300 w 748"/>
                <a:gd name="T13" fmla="*/ 596900 h 445"/>
                <a:gd name="T14" fmla="*/ 265113 w 748"/>
                <a:gd name="T15" fmla="*/ 693737 h 445"/>
                <a:gd name="T16" fmla="*/ 400050 w 748"/>
                <a:gd name="T17" fmla="*/ 657225 h 445"/>
                <a:gd name="T18" fmla="*/ 501650 w 748"/>
                <a:gd name="T19" fmla="*/ 706437 h 445"/>
                <a:gd name="T20" fmla="*/ 576263 w 748"/>
                <a:gd name="T21" fmla="*/ 658812 h 445"/>
                <a:gd name="T22" fmla="*/ 655638 w 748"/>
                <a:gd name="T23" fmla="*/ 706437 h 445"/>
                <a:gd name="T24" fmla="*/ 727075 w 748"/>
                <a:gd name="T25" fmla="*/ 649287 h 445"/>
                <a:gd name="T26" fmla="*/ 830263 w 748"/>
                <a:gd name="T27" fmla="*/ 688975 h 445"/>
                <a:gd name="T28" fmla="*/ 923925 w 748"/>
                <a:gd name="T29" fmla="*/ 612775 h 445"/>
                <a:gd name="T30" fmla="*/ 1093788 w 748"/>
                <a:gd name="T31" fmla="*/ 636587 h 445"/>
                <a:gd name="T32" fmla="*/ 1050925 w 748"/>
                <a:gd name="T33" fmla="*/ 547687 h 445"/>
                <a:gd name="T34" fmla="*/ 1166813 w 748"/>
                <a:gd name="T35" fmla="*/ 536575 h 445"/>
                <a:gd name="T36" fmla="*/ 1087438 w 748"/>
                <a:gd name="T37" fmla="*/ 434975 h 445"/>
                <a:gd name="T38" fmla="*/ 1187450 w 748"/>
                <a:gd name="T39" fmla="*/ 381000 h 445"/>
                <a:gd name="T40" fmla="*/ 1058863 w 748"/>
                <a:gd name="T41" fmla="*/ 317500 h 445"/>
                <a:gd name="T42" fmla="*/ 1130300 w 748"/>
                <a:gd name="T43" fmla="*/ 228600 h 445"/>
                <a:gd name="T44" fmla="*/ 995363 w 748"/>
                <a:gd name="T45" fmla="*/ 223837 h 445"/>
                <a:gd name="T46" fmla="*/ 1050925 w 748"/>
                <a:gd name="T47" fmla="*/ 122237 h 445"/>
                <a:gd name="T48" fmla="*/ 882650 w 748"/>
                <a:gd name="T49" fmla="*/ 134937 h 445"/>
                <a:gd name="T50" fmla="*/ 871538 w 748"/>
                <a:gd name="T51" fmla="*/ 30162 h 445"/>
                <a:gd name="T52" fmla="*/ 700088 w 748"/>
                <a:gd name="T53" fmla="*/ 77787 h 445"/>
                <a:gd name="T54" fmla="*/ 638175 w 748"/>
                <a:gd name="T55" fmla="*/ 0 h 445"/>
                <a:gd name="T56" fmla="*/ 528638 w 748"/>
                <a:gd name="T57" fmla="*/ 69850 h 445"/>
                <a:gd name="T58" fmla="*/ 423863 w 748"/>
                <a:gd name="T59" fmla="*/ 0 h 445"/>
                <a:gd name="T60" fmla="*/ 358775 w 748"/>
                <a:gd name="T61" fmla="*/ 106362 h 445"/>
                <a:gd name="T62" fmla="*/ 241300 w 748"/>
                <a:gd name="T63" fmla="*/ 49212 h 445"/>
                <a:gd name="T64" fmla="*/ 246063 w 748"/>
                <a:gd name="T65" fmla="*/ 142875 h 445"/>
                <a:gd name="T66" fmla="*/ 98425 w 748"/>
                <a:gd name="T67" fmla="*/ 114300 h 445"/>
                <a:gd name="T68" fmla="*/ 134938 w 748"/>
                <a:gd name="T69" fmla="*/ 211137 h 445"/>
                <a:gd name="T70" fmla="*/ 0 w 748"/>
                <a:gd name="T71" fmla="*/ 204787 h 445"/>
                <a:gd name="T72" fmla="*/ 106363 w 748"/>
                <a:gd name="T73" fmla="*/ 304800 h 44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748" h="445">
                  <a:moveTo>
                    <a:pt x="67" y="192"/>
                  </a:moveTo>
                  <a:lnTo>
                    <a:pt x="5" y="210"/>
                  </a:lnTo>
                  <a:lnTo>
                    <a:pt x="77" y="235"/>
                  </a:lnTo>
                  <a:lnTo>
                    <a:pt x="18" y="289"/>
                  </a:lnTo>
                  <a:lnTo>
                    <a:pt x="97" y="314"/>
                  </a:lnTo>
                  <a:lnTo>
                    <a:pt x="53" y="366"/>
                  </a:lnTo>
                  <a:lnTo>
                    <a:pt x="152" y="376"/>
                  </a:lnTo>
                  <a:lnTo>
                    <a:pt x="167" y="437"/>
                  </a:lnTo>
                  <a:lnTo>
                    <a:pt x="252" y="414"/>
                  </a:lnTo>
                  <a:lnTo>
                    <a:pt x="316" y="445"/>
                  </a:lnTo>
                  <a:lnTo>
                    <a:pt x="363" y="415"/>
                  </a:lnTo>
                  <a:lnTo>
                    <a:pt x="413" y="445"/>
                  </a:lnTo>
                  <a:lnTo>
                    <a:pt x="458" y="409"/>
                  </a:lnTo>
                  <a:lnTo>
                    <a:pt x="523" y="434"/>
                  </a:lnTo>
                  <a:lnTo>
                    <a:pt x="582" y="386"/>
                  </a:lnTo>
                  <a:lnTo>
                    <a:pt x="689" y="401"/>
                  </a:lnTo>
                  <a:lnTo>
                    <a:pt x="662" y="345"/>
                  </a:lnTo>
                  <a:lnTo>
                    <a:pt x="735" y="338"/>
                  </a:lnTo>
                  <a:lnTo>
                    <a:pt x="685" y="274"/>
                  </a:lnTo>
                  <a:lnTo>
                    <a:pt x="748" y="240"/>
                  </a:lnTo>
                  <a:lnTo>
                    <a:pt x="667" y="200"/>
                  </a:lnTo>
                  <a:lnTo>
                    <a:pt x="712" y="144"/>
                  </a:lnTo>
                  <a:lnTo>
                    <a:pt x="627" y="141"/>
                  </a:lnTo>
                  <a:lnTo>
                    <a:pt x="662" y="77"/>
                  </a:lnTo>
                  <a:lnTo>
                    <a:pt x="556" y="85"/>
                  </a:lnTo>
                  <a:lnTo>
                    <a:pt x="549" y="19"/>
                  </a:lnTo>
                  <a:lnTo>
                    <a:pt x="441" y="49"/>
                  </a:lnTo>
                  <a:lnTo>
                    <a:pt x="402" y="0"/>
                  </a:lnTo>
                  <a:lnTo>
                    <a:pt x="333" y="44"/>
                  </a:lnTo>
                  <a:lnTo>
                    <a:pt x="267" y="0"/>
                  </a:lnTo>
                  <a:lnTo>
                    <a:pt x="226" y="67"/>
                  </a:lnTo>
                  <a:lnTo>
                    <a:pt x="152" y="31"/>
                  </a:lnTo>
                  <a:lnTo>
                    <a:pt x="155" y="90"/>
                  </a:lnTo>
                  <a:lnTo>
                    <a:pt x="62" y="72"/>
                  </a:lnTo>
                  <a:lnTo>
                    <a:pt x="85" y="133"/>
                  </a:lnTo>
                  <a:lnTo>
                    <a:pt x="0" y="129"/>
                  </a:lnTo>
                  <a:lnTo>
                    <a:pt x="67" y="192"/>
                  </a:lnTo>
                  <a:close/>
                </a:path>
              </a:pathLst>
            </a:custGeom>
            <a:solidFill>
              <a:srgbClr val="FFFF00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00" dirty="0"/>
            </a:p>
          </p:txBody>
        </p:sp>
        <p:sp>
          <p:nvSpPr>
            <p:cNvPr id="22" name="Rectangle 99">
              <a:extLst>
                <a:ext uri="{FF2B5EF4-FFF2-40B4-BE49-F238E27FC236}">
                  <a16:creationId xmlns:a16="http://schemas.microsoft.com/office/drawing/2014/main" id="{8055EC06-4D15-35A2-91C9-E8C69ED0DF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135" y="1547770"/>
              <a:ext cx="512961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human</a:t>
              </a:r>
              <a:endParaRPr lang="en-US" sz="1400" dirty="0"/>
            </a:p>
          </p:txBody>
        </p:sp>
        <p:sp>
          <p:nvSpPr>
            <p:cNvPr id="23" name="Rectangle 100">
              <a:extLst>
                <a:ext uri="{FF2B5EF4-FFF2-40B4-BE49-F238E27FC236}">
                  <a16:creationId xmlns:a16="http://schemas.microsoft.com/office/drawing/2014/main" id="{CC7994A7-BED8-86CA-F2E5-037212723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802" y="1763456"/>
              <a:ext cx="58342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thought</a:t>
              </a:r>
              <a:endParaRPr lang="en-US" sz="1400" dirty="0"/>
            </a:p>
          </p:txBody>
        </p:sp>
      </p:grpSp>
      <p:sp>
        <p:nvSpPr>
          <p:cNvPr id="24" name="Line 126">
            <a:extLst>
              <a:ext uri="{FF2B5EF4-FFF2-40B4-BE49-F238E27FC236}">
                <a16:creationId xmlns:a16="http://schemas.microsoft.com/office/drawing/2014/main" id="{6B9DAFBA-3007-6D24-6652-6EFF848A1BDC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1575" y="2185034"/>
            <a:ext cx="1243478" cy="4878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25" name="Line 124">
            <a:extLst>
              <a:ext uri="{FF2B5EF4-FFF2-40B4-BE49-F238E27FC236}">
                <a16:creationId xmlns:a16="http://schemas.microsoft.com/office/drawing/2014/main" id="{90413871-0F97-74A5-F3AD-65FED73EB0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52219" y="1801423"/>
            <a:ext cx="1003985" cy="3985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3612EF-9CDC-06C6-4D41-C2774F48A8F6}"/>
              </a:ext>
            </a:extLst>
          </p:cNvPr>
          <p:cNvSpPr txBox="1"/>
          <p:nvPr/>
        </p:nvSpPr>
        <p:spPr>
          <a:xfrm>
            <a:off x="9466729" y="18556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/>
          </a:p>
        </p:txBody>
      </p:sp>
      <p:sp>
        <p:nvSpPr>
          <p:cNvPr id="27" name="Text Box 111">
            <a:extLst>
              <a:ext uri="{FF2B5EF4-FFF2-40B4-BE49-F238E27FC236}">
                <a16:creationId xmlns:a16="http://schemas.microsoft.com/office/drawing/2014/main" id="{EBBBA5D2-B654-3FD1-47DD-ECE5F9A26F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5053" y="1993051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28" name="Text Box 110">
            <a:extLst>
              <a:ext uri="{FF2B5EF4-FFF2-40B4-BE49-F238E27FC236}">
                <a16:creationId xmlns:a16="http://schemas.microsoft.com/office/drawing/2014/main" id="{B785ACBA-FE1B-57E4-7C52-EBB551986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5053" y="2328457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/>
              <a:t>VM code</a:t>
            </a:r>
          </a:p>
        </p:txBody>
      </p:sp>
      <p:sp>
        <p:nvSpPr>
          <p:cNvPr id="29" name="Text Box 111">
            <a:extLst>
              <a:ext uri="{FF2B5EF4-FFF2-40B4-BE49-F238E27FC236}">
                <a16:creationId xmlns:a16="http://schemas.microsoft.com/office/drawing/2014/main" id="{50422285-1E5C-40AE-579B-294431BD4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940" y="2373297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31" name="Text Box 110">
            <a:extLst>
              <a:ext uri="{FF2B5EF4-FFF2-40B4-BE49-F238E27FC236}">
                <a16:creationId xmlns:a16="http://schemas.microsoft.com/office/drawing/2014/main" id="{6E014A7B-2103-C68A-C308-291CC005D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940" y="2708703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machine language</a:t>
            </a:r>
          </a:p>
        </p:txBody>
      </p:sp>
      <p:sp>
        <p:nvSpPr>
          <p:cNvPr id="32" name="Rectangle 65">
            <a:extLst>
              <a:ext uri="{FF2B5EF4-FFF2-40B4-BE49-F238E27FC236}">
                <a16:creationId xmlns:a16="http://schemas.microsoft.com/office/drawing/2014/main" id="{1193D173-8B4E-9FEB-75E6-5B9E519B4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129" y="1351185"/>
            <a:ext cx="191238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hierarchy</a:t>
            </a:r>
          </a:p>
        </p:txBody>
      </p:sp>
      <p:sp>
        <p:nvSpPr>
          <p:cNvPr id="33" name="Rectangle 102">
            <a:extLst>
              <a:ext uri="{FF2B5EF4-FFF2-40B4-BE49-F238E27FC236}">
                <a16:creationId xmlns:a16="http://schemas.microsoft.com/office/drawing/2014/main" id="{5A9B5846-5EBF-DE69-6F9D-B947E0850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9645" y="1880328"/>
            <a:ext cx="8048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</a:p>
        </p:txBody>
      </p:sp>
      <p:sp>
        <p:nvSpPr>
          <p:cNvPr id="34" name="Rectangle 125">
            <a:extLst>
              <a:ext uri="{FF2B5EF4-FFF2-40B4-BE49-F238E27FC236}">
                <a16:creationId xmlns:a16="http://schemas.microsoft.com/office/drawing/2014/main" id="{A23F8B50-26DC-FFB4-0E6E-A4609DD1E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8959" y="2241738"/>
            <a:ext cx="8048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compiler</a:t>
            </a:r>
          </a:p>
        </p:txBody>
      </p:sp>
      <p:sp>
        <p:nvSpPr>
          <p:cNvPr id="36" name="Text Box 111">
            <a:extLst>
              <a:ext uri="{FF2B5EF4-FFF2-40B4-BE49-F238E27FC236}">
                <a16:creationId xmlns:a16="http://schemas.microsoft.com/office/drawing/2014/main" id="{5050E36A-BD31-90A9-633C-BAF9799F1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743" y="1641232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2F7B861-B374-4956-B50F-6BDF695E467E}"/>
              </a:ext>
            </a:extLst>
          </p:cNvPr>
          <p:cNvGrpSpPr/>
          <p:nvPr/>
        </p:nvGrpSpPr>
        <p:grpSpPr>
          <a:xfrm>
            <a:off x="2742293" y="2092728"/>
            <a:ext cx="1060456" cy="607162"/>
            <a:chOff x="2607287" y="2101540"/>
            <a:chExt cx="1060456" cy="607162"/>
          </a:xfrm>
        </p:grpSpPr>
        <p:sp>
          <p:nvSpPr>
            <p:cNvPr id="38" name="Text Box 111">
              <a:extLst>
                <a:ext uri="{FF2B5EF4-FFF2-40B4-BE49-F238E27FC236}">
                  <a16:creationId xmlns:a16="http://schemas.microsoft.com/office/drawing/2014/main" id="{DE19AD56-3205-0EFD-3322-9B7CC49E8D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7287" y="2101540"/>
              <a:ext cx="1060055" cy="161639"/>
            </a:xfrm>
            <a:prstGeom prst="rect">
              <a:avLst/>
            </a:prstGeom>
            <a:solidFill>
              <a:srgbClr val="FFD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0" name="Text Box 110">
              <a:extLst>
                <a:ext uri="{FF2B5EF4-FFF2-40B4-BE49-F238E27FC236}">
                  <a16:creationId xmlns:a16="http://schemas.microsoft.com/office/drawing/2014/main" id="{8F68A5E2-8617-3B8C-4B3E-6A8B5215A4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7688" y="2259127"/>
              <a:ext cx="1060055" cy="44957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rIns="0" bIns="46800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41" name="Rectangle 127">
              <a:extLst>
                <a:ext uri="{FF2B5EF4-FFF2-40B4-BE49-F238E27FC236}">
                  <a16:creationId xmlns:a16="http://schemas.microsoft.com/office/drawing/2014/main" id="{71B6A648-E899-4ACC-C67F-185C6AE9A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2865" y="2477890"/>
              <a:ext cx="410416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2" name="Text Box 110">
            <a:extLst>
              <a:ext uri="{FF2B5EF4-FFF2-40B4-BE49-F238E27FC236}">
                <a16:creationId xmlns:a16="http://schemas.microsoft.com/office/drawing/2014/main" id="{C5E43984-9833-23DB-FBB2-4FFDBAC1F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743" y="1976638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dirty="0">
                <a:solidFill>
                  <a:srgbClr val="000000"/>
                </a:solidFill>
              </a:rPr>
              <a:t>high-level</a:t>
            </a:r>
            <a:br>
              <a:rPr lang="en-US" sz="1100" dirty="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language</a:t>
            </a:r>
          </a:p>
        </p:txBody>
      </p:sp>
      <p:sp>
        <p:nvSpPr>
          <p:cNvPr id="9" name="Line 136">
            <a:extLst>
              <a:ext uri="{FF2B5EF4-FFF2-40B4-BE49-F238E27FC236}">
                <a16:creationId xmlns:a16="http://schemas.microsoft.com/office/drawing/2014/main" id="{64924349-A1A6-B927-F8B5-98246A1C3176}"/>
              </a:ext>
            </a:extLst>
          </p:cNvPr>
          <p:cNvSpPr>
            <a:spLocks noChangeShapeType="1"/>
          </p:cNvSpPr>
          <p:nvPr/>
        </p:nvSpPr>
        <p:spPr bwMode="auto">
          <a:xfrm>
            <a:off x="7835550" y="3246945"/>
            <a:ext cx="38450" cy="1293774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FDEDE4-066D-472D-FA37-5EAABC3FC578}"/>
              </a:ext>
            </a:extLst>
          </p:cNvPr>
          <p:cNvSpPr txBox="1"/>
          <p:nvPr/>
        </p:nvSpPr>
        <p:spPr>
          <a:xfrm>
            <a:off x="11128075" y="38991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/>
          </a:p>
        </p:txBody>
      </p:sp>
      <p:sp>
        <p:nvSpPr>
          <p:cNvPr id="12" name="Rectangle 127">
            <a:extLst>
              <a:ext uri="{FF2B5EF4-FFF2-40B4-BE49-F238E27FC236}">
                <a16:creationId xmlns:a16="http://schemas.microsoft.com/office/drawing/2014/main" id="{313BEC3C-9D4E-2272-2499-1FC2EDACD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1289" y="2613795"/>
            <a:ext cx="94669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VM translator</a:t>
            </a:r>
          </a:p>
        </p:txBody>
      </p:sp>
    </p:spTree>
    <p:extLst>
      <p:ext uri="{BB962C8B-B14F-4D97-AF65-F5344CB8AC3E}">
        <p14:creationId xmlns:p14="http://schemas.microsoft.com/office/powerpoint/2010/main" val="850521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7">
            <a:extLst>
              <a:ext uri="{FF2B5EF4-FFF2-40B4-BE49-F238E27FC236}">
                <a16:creationId xmlns:a16="http://schemas.microsoft.com/office/drawing/2014/main" id="{56462FE1-BB48-390D-2CA1-7C2362D4E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1035" y="3762345"/>
            <a:ext cx="95038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assembler</a:t>
            </a: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997935-8654-4C46-CD0F-F0DF696DC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653" y="4540719"/>
            <a:ext cx="1569692" cy="126538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F651643-FAB1-A2BA-3AFE-4030BCEDB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Nand to Tetris Roadmap: Part II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EFBEB13-08ED-D78D-D53A-E964C374E46B}"/>
              </a:ext>
            </a:extLst>
          </p:cNvPr>
          <p:cNvSpPr/>
          <p:nvPr/>
        </p:nvSpPr>
        <p:spPr>
          <a:xfrm>
            <a:off x="564292" y="1169441"/>
            <a:ext cx="8073191" cy="22828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9B000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19" name="Line 128">
            <a:extLst>
              <a:ext uri="{FF2B5EF4-FFF2-40B4-BE49-F238E27FC236}">
                <a16:creationId xmlns:a16="http://schemas.microsoft.com/office/drawing/2014/main" id="{C5894E57-A7AB-61D8-93B4-49D6E7C99EA8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9969" y="2562204"/>
            <a:ext cx="1123660" cy="441"/>
          </a:xfrm>
          <a:prstGeom prst="line">
            <a:avLst/>
          </a:prstGeom>
          <a:noFill/>
          <a:ln w="31750">
            <a:solidFill>
              <a:srgbClr val="9B000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9577AD-A2ED-E027-D3CD-1F37832174FC}"/>
              </a:ext>
            </a:extLst>
          </p:cNvPr>
          <p:cNvGrpSpPr/>
          <p:nvPr/>
        </p:nvGrpSpPr>
        <p:grpSpPr>
          <a:xfrm>
            <a:off x="768259" y="1375166"/>
            <a:ext cx="1031791" cy="771296"/>
            <a:chOff x="506028" y="1375166"/>
            <a:chExt cx="1031791" cy="771296"/>
          </a:xfrm>
        </p:grpSpPr>
        <p:sp>
          <p:nvSpPr>
            <p:cNvPr id="21" name="Freeform 98">
              <a:extLst>
                <a:ext uri="{FF2B5EF4-FFF2-40B4-BE49-F238E27FC236}">
                  <a16:creationId xmlns:a16="http://schemas.microsoft.com/office/drawing/2014/main" id="{7A5A6AEA-18E8-9E97-DD33-020EED6EF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028" y="1375166"/>
              <a:ext cx="1031791" cy="771296"/>
            </a:xfrm>
            <a:custGeom>
              <a:avLst/>
              <a:gdLst>
                <a:gd name="T0" fmla="*/ 106363 w 748"/>
                <a:gd name="T1" fmla="*/ 304800 h 445"/>
                <a:gd name="T2" fmla="*/ 7938 w 748"/>
                <a:gd name="T3" fmla="*/ 333375 h 445"/>
                <a:gd name="T4" fmla="*/ 122238 w 748"/>
                <a:gd name="T5" fmla="*/ 373062 h 445"/>
                <a:gd name="T6" fmla="*/ 28575 w 748"/>
                <a:gd name="T7" fmla="*/ 458787 h 445"/>
                <a:gd name="T8" fmla="*/ 153988 w 748"/>
                <a:gd name="T9" fmla="*/ 498475 h 445"/>
                <a:gd name="T10" fmla="*/ 84138 w 748"/>
                <a:gd name="T11" fmla="*/ 581025 h 445"/>
                <a:gd name="T12" fmla="*/ 241300 w 748"/>
                <a:gd name="T13" fmla="*/ 596900 h 445"/>
                <a:gd name="T14" fmla="*/ 265113 w 748"/>
                <a:gd name="T15" fmla="*/ 693737 h 445"/>
                <a:gd name="T16" fmla="*/ 400050 w 748"/>
                <a:gd name="T17" fmla="*/ 657225 h 445"/>
                <a:gd name="T18" fmla="*/ 501650 w 748"/>
                <a:gd name="T19" fmla="*/ 706437 h 445"/>
                <a:gd name="T20" fmla="*/ 576263 w 748"/>
                <a:gd name="T21" fmla="*/ 658812 h 445"/>
                <a:gd name="T22" fmla="*/ 655638 w 748"/>
                <a:gd name="T23" fmla="*/ 706437 h 445"/>
                <a:gd name="T24" fmla="*/ 727075 w 748"/>
                <a:gd name="T25" fmla="*/ 649287 h 445"/>
                <a:gd name="T26" fmla="*/ 830263 w 748"/>
                <a:gd name="T27" fmla="*/ 688975 h 445"/>
                <a:gd name="T28" fmla="*/ 923925 w 748"/>
                <a:gd name="T29" fmla="*/ 612775 h 445"/>
                <a:gd name="T30" fmla="*/ 1093788 w 748"/>
                <a:gd name="T31" fmla="*/ 636587 h 445"/>
                <a:gd name="T32" fmla="*/ 1050925 w 748"/>
                <a:gd name="T33" fmla="*/ 547687 h 445"/>
                <a:gd name="T34" fmla="*/ 1166813 w 748"/>
                <a:gd name="T35" fmla="*/ 536575 h 445"/>
                <a:gd name="T36" fmla="*/ 1087438 w 748"/>
                <a:gd name="T37" fmla="*/ 434975 h 445"/>
                <a:gd name="T38" fmla="*/ 1187450 w 748"/>
                <a:gd name="T39" fmla="*/ 381000 h 445"/>
                <a:gd name="T40" fmla="*/ 1058863 w 748"/>
                <a:gd name="T41" fmla="*/ 317500 h 445"/>
                <a:gd name="T42" fmla="*/ 1130300 w 748"/>
                <a:gd name="T43" fmla="*/ 228600 h 445"/>
                <a:gd name="T44" fmla="*/ 995363 w 748"/>
                <a:gd name="T45" fmla="*/ 223837 h 445"/>
                <a:gd name="T46" fmla="*/ 1050925 w 748"/>
                <a:gd name="T47" fmla="*/ 122237 h 445"/>
                <a:gd name="T48" fmla="*/ 882650 w 748"/>
                <a:gd name="T49" fmla="*/ 134937 h 445"/>
                <a:gd name="T50" fmla="*/ 871538 w 748"/>
                <a:gd name="T51" fmla="*/ 30162 h 445"/>
                <a:gd name="T52" fmla="*/ 700088 w 748"/>
                <a:gd name="T53" fmla="*/ 77787 h 445"/>
                <a:gd name="T54" fmla="*/ 638175 w 748"/>
                <a:gd name="T55" fmla="*/ 0 h 445"/>
                <a:gd name="T56" fmla="*/ 528638 w 748"/>
                <a:gd name="T57" fmla="*/ 69850 h 445"/>
                <a:gd name="T58" fmla="*/ 423863 w 748"/>
                <a:gd name="T59" fmla="*/ 0 h 445"/>
                <a:gd name="T60" fmla="*/ 358775 w 748"/>
                <a:gd name="T61" fmla="*/ 106362 h 445"/>
                <a:gd name="T62" fmla="*/ 241300 w 748"/>
                <a:gd name="T63" fmla="*/ 49212 h 445"/>
                <a:gd name="T64" fmla="*/ 246063 w 748"/>
                <a:gd name="T65" fmla="*/ 142875 h 445"/>
                <a:gd name="T66" fmla="*/ 98425 w 748"/>
                <a:gd name="T67" fmla="*/ 114300 h 445"/>
                <a:gd name="T68" fmla="*/ 134938 w 748"/>
                <a:gd name="T69" fmla="*/ 211137 h 445"/>
                <a:gd name="T70" fmla="*/ 0 w 748"/>
                <a:gd name="T71" fmla="*/ 204787 h 445"/>
                <a:gd name="T72" fmla="*/ 106363 w 748"/>
                <a:gd name="T73" fmla="*/ 304800 h 44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748" h="445">
                  <a:moveTo>
                    <a:pt x="67" y="192"/>
                  </a:moveTo>
                  <a:lnTo>
                    <a:pt x="5" y="210"/>
                  </a:lnTo>
                  <a:lnTo>
                    <a:pt x="77" y="235"/>
                  </a:lnTo>
                  <a:lnTo>
                    <a:pt x="18" y="289"/>
                  </a:lnTo>
                  <a:lnTo>
                    <a:pt x="97" y="314"/>
                  </a:lnTo>
                  <a:lnTo>
                    <a:pt x="53" y="366"/>
                  </a:lnTo>
                  <a:lnTo>
                    <a:pt x="152" y="376"/>
                  </a:lnTo>
                  <a:lnTo>
                    <a:pt x="167" y="437"/>
                  </a:lnTo>
                  <a:lnTo>
                    <a:pt x="252" y="414"/>
                  </a:lnTo>
                  <a:lnTo>
                    <a:pt x="316" y="445"/>
                  </a:lnTo>
                  <a:lnTo>
                    <a:pt x="363" y="415"/>
                  </a:lnTo>
                  <a:lnTo>
                    <a:pt x="413" y="445"/>
                  </a:lnTo>
                  <a:lnTo>
                    <a:pt x="458" y="409"/>
                  </a:lnTo>
                  <a:lnTo>
                    <a:pt x="523" y="434"/>
                  </a:lnTo>
                  <a:lnTo>
                    <a:pt x="582" y="386"/>
                  </a:lnTo>
                  <a:lnTo>
                    <a:pt x="689" y="401"/>
                  </a:lnTo>
                  <a:lnTo>
                    <a:pt x="662" y="345"/>
                  </a:lnTo>
                  <a:lnTo>
                    <a:pt x="735" y="338"/>
                  </a:lnTo>
                  <a:lnTo>
                    <a:pt x="685" y="274"/>
                  </a:lnTo>
                  <a:lnTo>
                    <a:pt x="748" y="240"/>
                  </a:lnTo>
                  <a:lnTo>
                    <a:pt x="667" y="200"/>
                  </a:lnTo>
                  <a:lnTo>
                    <a:pt x="712" y="144"/>
                  </a:lnTo>
                  <a:lnTo>
                    <a:pt x="627" y="141"/>
                  </a:lnTo>
                  <a:lnTo>
                    <a:pt x="662" y="77"/>
                  </a:lnTo>
                  <a:lnTo>
                    <a:pt x="556" y="85"/>
                  </a:lnTo>
                  <a:lnTo>
                    <a:pt x="549" y="19"/>
                  </a:lnTo>
                  <a:lnTo>
                    <a:pt x="441" y="49"/>
                  </a:lnTo>
                  <a:lnTo>
                    <a:pt x="402" y="0"/>
                  </a:lnTo>
                  <a:lnTo>
                    <a:pt x="333" y="44"/>
                  </a:lnTo>
                  <a:lnTo>
                    <a:pt x="267" y="0"/>
                  </a:lnTo>
                  <a:lnTo>
                    <a:pt x="226" y="67"/>
                  </a:lnTo>
                  <a:lnTo>
                    <a:pt x="152" y="31"/>
                  </a:lnTo>
                  <a:lnTo>
                    <a:pt x="155" y="90"/>
                  </a:lnTo>
                  <a:lnTo>
                    <a:pt x="62" y="72"/>
                  </a:lnTo>
                  <a:lnTo>
                    <a:pt x="85" y="133"/>
                  </a:lnTo>
                  <a:lnTo>
                    <a:pt x="0" y="129"/>
                  </a:lnTo>
                  <a:lnTo>
                    <a:pt x="67" y="192"/>
                  </a:lnTo>
                  <a:close/>
                </a:path>
              </a:pathLst>
            </a:custGeom>
            <a:solidFill>
              <a:srgbClr val="FFFF00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00" dirty="0"/>
            </a:p>
          </p:txBody>
        </p:sp>
        <p:sp>
          <p:nvSpPr>
            <p:cNvPr id="22" name="Rectangle 99">
              <a:extLst>
                <a:ext uri="{FF2B5EF4-FFF2-40B4-BE49-F238E27FC236}">
                  <a16:creationId xmlns:a16="http://schemas.microsoft.com/office/drawing/2014/main" id="{8055EC06-4D15-35A2-91C9-E8C69ED0DF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135" y="1547770"/>
              <a:ext cx="512961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human</a:t>
              </a:r>
              <a:endParaRPr lang="en-US" sz="1400" dirty="0"/>
            </a:p>
          </p:txBody>
        </p:sp>
        <p:sp>
          <p:nvSpPr>
            <p:cNvPr id="23" name="Rectangle 100">
              <a:extLst>
                <a:ext uri="{FF2B5EF4-FFF2-40B4-BE49-F238E27FC236}">
                  <a16:creationId xmlns:a16="http://schemas.microsoft.com/office/drawing/2014/main" id="{CC7994A7-BED8-86CA-F2E5-037212723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802" y="1763456"/>
              <a:ext cx="58342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thought</a:t>
              </a:r>
              <a:endParaRPr lang="en-US" sz="1400" dirty="0"/>
            </a:p>
          </p:txBody>
        </p:sp>
      </p:grpSp>
      <p:sp>
        <p:nvSpPr>
          <p:cNvPr id="24" name="Line 126">
            <a:extLst>
              <a:ext uri="{FF2B5EF4-FFF2-40B4-BE49-F238E27FC236}">
                <a16:creationId xmlns:a16="http://schemas.microsoft.com/office/drawing/2014/main" id="{6B9DAFBA-3007-6D24-6652-6EFF848A1BDC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1575" y="2185034"/>
            <a:ext cx="1243478" cy="4878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25" name="Line 124">
            <a:extLst>
              <a:ext uri="{FF2B5EF4-FFF2-40B4-BE49-F238E27FC236}">
                <a16:creationId xmlns:a16="http://schemas.microsoft.com/office/drawing/2014/main" id="{90413871-0F97-74A5-F3AD-65FED73EB0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52219" y="1801423"/>
            <a:ext cx="1003985" cy="3985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3612EF-9CDC-06C6-4D41-C2774F48A8F6}"/>
              </a:ext>
            </a:extLst>
          </p:cNvPr>
          <p:cNvSpPr txBox="1"/>
          <p:nvPr/>
        </p:nvSpPr>
        <p:spPr>
          <a:xfrm>
            <a:off x="9466729" y="18556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/>
          </a:p>
        </p:txBody>
      </p:sp>
      <p:sp>
        <p:nvSpPr>
          <p:cNvPr id="27" name="Text Box 111">
            <a:extLst>
              <a:ext uri="{FF2B5EF4-FFF2-40B4-BE49-F238E27FC236}">
                <a16:creationId xmlns:a16="http://schemas.microsoft.com/office/drawing/2014/main" id="{EBBBA5D2-B654-3FD1-47DD-ECE5F9A26F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5053" y="1993051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28" name="Text Box 110">
            <a:extLst>
              <a:ext uri="{FF2B5EF4-FFF2-40B4-BE49-F238E27FC236}">
                <a16:creationId xmlns:a16="http://schemas.microsoft.com/office/drawing/2014/main" id="{B785ACBA-FE1B-57E4-7C52-EBB551986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5053" y="2328457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9B0001"/>
                </a:solidFill>
              </a:rPr>
              <a:t>VM code</a:t>
            </a:r>
          </a:p>
        </p:txBody>
      </p:sp>
      <p:sp>
        <p:nvSpPr>
          <p:cNvPr id="29" name="Text Box 111">
            <a:extLst>
              <a:ext uri="{FF2B5EF4-FFF2-40B4-BE49-F238E27FC236}">
                <a16:creationId xmlns:a16="http://schemas.microsoft.com/office/drawing/2014/main" id="{50422285-1E5C-40AE-579B-294431BD4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940" y="2373297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31" name="Text Box 110">
            <a:extLst>
              <a:ext uri="{FF2B5EF4-FFF2-40B4-BE49-F238E27FC236}">
                <a16:creationId xmlns:a16="http://schemas.microsoft.com/office/drawing/2014/main" id="{6E014A7B-2103-C68A-C308-291CC005D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940" y="2708703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machine language</a:t>
            </a:r>
          </a:p>
        </p:txBody>
      </p:sp>
      <p:sp>
        <p:nvSpPr>
          <p:cNvPr id="32" name="Rectangle 65">
            <a:extLst>
              <a:ext uri="{FF2B5EF4-FFF2-40B4-BE49-F238E27FC236}">
                <a16:creationId xmlns:a16="http://schemas.microsoft.com/office/drawing/2014/main" id="{1193D173-8B4E-9FEB-75E6-5B9E519B4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129" y="1351185"/>
            <a:ext cx="191238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hierarchy</a:t>
            </a:r>
          </a:p>
        </p:txBody>
      </p:sp>
      <p:sp>
        <p:nvSpPr>
          <p:cNvPr id="33" name="Rectangle 102">
            <a:extLst>
              <a:ext uri="{FF2B5EF4-FFF2-40B4-BE49-F238E27FC236}">
                <a16:creationId xmlns:a16="http://schemas.microsoft.com/office/drawing/2014/main" id="{5A9B5846-5EBF-DE69-6F9D-B947E0850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9645" y="1880328"/>
            <a:ext cx="8048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</a:p>
        </p:txBody>
      </p:sp>
      <p:sp>
        <p:nvSpPr>
          <p:cNvPr id="34" name="Rectangle 125">
            <a:extLst>
              <a:ext uri="{FF2B5EF4-FFF2-40B4-BE49-F238E27FC236}">
                <a16:creationId xmlns:a16="http://schemas.microsoft.com/office/drawing/2014/main" id="{A23F8B50-26DC-FFB4-0E6E-A4609DD1E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8959" y="2241738"/>
            <a:ext cx="8048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compiler</a:t>
            </a:r>
          </a:p>
        </p:txBody>
      </p:sp>
      <p:sp>
        <p:nvSpPr>
          <p:cNvPr id="36" name="Text Box 111">
            <a:extLst>
              <a:ext uri="{FF2B5EF4-FFF2-40B4-BE49-F238E27FC236}">
                <a16:creationId xmlns:a16="http://schemas.microsoft.com/office/drawing/2014/main" id="{5050E36A-BD31-90A9-633C-BAF9799F1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743" y="1641232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2F7B861-B374-4956-B50F-6BDF695E467E}"/>
              </a:ext>
            </a:extLst>
          </p:cNvPr>
          <p:cNvGrpSpPr/>
          <p:nvPr/>
        </p:nvGrpSpPr>
        <p:grpSpPr>
          <a:xfrm>
            <a:off x="2742293" y="2092728"/>
            <a:ext cx="1060456" cy="607162"/>
            <a:chOff x="2607287" y="2101540"/>
            <a:chExt cx="1060456" cy="607162"/>
          </a:xfrm>
        </p:grpSpPr>
        <p:sp>
          <p:nvSpPr>
            <p:cNvPr id="38" name="Text Box 111">
              <a:extLst>
                <a:ext uri="{FF2B5EF4-FFF2-40B4-BE49-F238E27FC236}">
                  <a16:creationId xmlns:a16="http://schemas.microsoft.com/office/drawing/2014/main" id="{DE19AD56-3205-0EFD-3322-9B7CC49E8D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7287" y="2101540"/>
              <a:ext cx="1060055" cy="161639"/>
            </a:xfrm>
            <a:prstGeom prst="rect">
              <a:avLst/>
            </a:prstGeom>
            <a:solidFill>
              <a:srgbClr val="FFD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0" name="Text Box 110">
              <a:extLst>
                <a:ext uri="{FF2B5EF4-FFF2-40B4-BE49-F238E27FC236}">
                  <a16:creationId xmlns:a16="http://schemas.microsoft.com/office/drawing/2014/main" id="{8F68A5E2-8617-3B8C-4B3E-6A8B5215A4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7688" y="2259127"/>
              <a:ext cx="1060055" cy="44957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rIns="0" bIns="46800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41" name="Rectangle 127">
              <a:extLst>
                <a:ext uri="{FF2B5EF4-FFF2-40B4-BE49-F238E27FC236}">
                  <a16:creationId xmlns:a16="http://schemas.microsoft.com/office/drawing/2014/main" id="{71B6A648-E899-4ACC-C67F-185C6AE9A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2865" y="2477890"/>
              <a:ext cx="410416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2" name="Text Box 110">
            <a:extLst>
              <a:ext uri="{FF2B5EF4-FFF2-40B4-BE49-F238E27FC236}">
                <a16:creationId xmlns:a16="http://schemas.microsoft.com/office/drawing/2014/main" id="{C5E43984-9833-23DB-FBB2-4FFDBAC1F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743" y="1976638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dirty="0">
                <a:solidFill>
                  <a:srgbClr val="000000"/>
                </a:solidFill>
              </a:rPr>
              <a:t>high-level</a:t>
            </a:r>
            <a:br>
              <a:rPr lang="en-US" sz="1100" dirty="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language</a:t>
            </a:r>
          </a:p>
        </p:txBody>
      </p:sp>
      <p:sp>
        <p:nvSpPr>
          <p:cNvPr id="9" name="Line 136">
            <a:extLst>
              <a:ext uri="{FF2B5EF4-FFF2-40B4-BE49-F238E27FC236}">
                <a16:creationId xmlns:a16="http://schemas.microsoft.com/office/drawing/2014/main" id="{64924349-A1A6-B927-F8B5-98246A1C3176}"/>
              </a:ext>
            </a:extLst>
          </p:cNvPr>
          <p:cNvSpPr>
            <a:spLocks noChangeShapeType="1"/>
          </p:cNvSpPr>
          <p:nvPr/>
        </p:nvSpPr>
        <p:spPr bwMode="auto">
          <a:xfrm>
            <a:off x="7835550" y="3246945"/>
            <a:ext cx="38450" cy="1293774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ED35DF2-4074-287F-2B84-815A5D6222B8}"/>
              </a:ext>
            </a:extLst>
          </p:cNvPr>
          <p:cNvSpPr/>
          <p:nvPr/>
        </p:nvSpPr>
        <p:spPr>
          <a:xfrm>
            <a:off x="3821888" y="1820139"/>
            <a:ext cx="4692526" cy="1520940"/>
          </a:xfrm>
          <a:prstGeom prst="roundRect">
            <a:avLst/>
          </a:prstGeom>
          <a:noFill/>
          <a:ln w="25400">
            <a:solidFill>
              <a:srgbClr val="80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F86773F-4905-C6B5-003B-F800E877DBCA}"/>
              </a:ext>
            </a:extLst>
          </p:cNvPr>
          <p:cNvSpPr txBox="1">
            <a:spLocks/>
          </p:cNvSpPr>
          <p:nvPr/>
        </p:nvSpPr>
        <p:spPr>
          <a:xfrm>
            <a:off x="879194" y="3699923"/>
            <a:ext cx="5214646" cy="16815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600"/>
              </a:spcBef>
              <a:buNone/>
            </a:pPr>
            <a:r>
              <a:rPr lang="en-US" sz="2000" u="sng" dirty="0"/>
              <a:t>Lecture / chapter 7 goals:</a:t>
            </a:r>
          </a:p>
          <a:p>
            <a:pPr>
              <a:spcBef>
                <a:spcPts val="1600"/>
              </a:spcBef>
            </a:pPr>
            <a:r>
              <a:rPr lang="en-US" sz="2000" dirty="0"/>
              <a:t>Understanding the VM </a:t>
            </a:r>
            <a:r>
              <a:rPr lang="en-US" sz="2000" i="1" dirty="0"/>
              <a:t>abstraction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(VM code)</a:t>
            </a:r>
          </a:p>
          <a:p>
            <a:pPr>
              <a:spcBef>
                <a:spcPts val="1600"/>
              </a:spcBef>
            </a:pPr>
            <a:r>
              <a:rPr lang="en-US" sz="2000" dirty="0"/>
              <a:t>Building a VM </a:t>
            </a:r>
            <a:r>
              <a:rPr lang="en-US" sz="2000" i="1" dirty="0"/>
              <a:t>implementation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(VM translator)</a:t>
            </a:r>
          </a:p>
          <a:p>
            <a:pPr marL="0" indent="0">
              <a:spcBef>
                <a:spcPts val="2200"/>
              </a:spcBef>
              <a:buNone/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spcBef>
                <a:spcPts val="2200"/>
              </a:spcBef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spcBef>
                <a:spcPts val="2200"/>
              </a:spcBef>
            </a:pP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FDEDE4-066D-472D-FA37-5EAABC3FC578}"/>
              </a:ext>
            </a:extLst>
          </p:cNvPr>
          <p:cNvSpPr txBox="1"/>
          <p:nvPr/>
        </p:nvSpPr>
        <p:spPr>
          <a:xfrm>
            <a:off x="11128075" y="38991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/>
          </a:p>
        </p:txBody>
      </p:sp>
      <p:sp>
        <p:nvSpPr>
          <p:cNvPr id="12" name="Rectangle 127">
            <a:extLst>
              <a:ext uri="{FF2B5EF4-FFF2-40B4-BE49-F238E27FC236}">
                <a16:creationId xmlns:a16="http://schemas.microsoft.com/office/drawing/2014/main" id="{313BEC3C-9D4E-2272-2499-1FC2EDACD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1289" y="2613795"/>
            <a:ext cx="94669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dirty="0">
                <a:solidFill>
                  <a:srgbClr val="9B0001"/>
                </a:solidFill>
                <a:latin typeface="Arial"/>
                <a:cs typeface="Arial"/>
              </a:rPr>
              <a:t>VM translator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7853FA9-5E87-EDE5-B778-B2533BB186AE}"/>
              </a:ext>
            </a:extLst>
          </p:cNvPr>
          <p:cNvSpPr txBox="1">
            <a:spLocks/>
          </p:cNvSpPr>
          <p:nvPr/>
        </p:nvSpPr>
        <p:spPr>
          <a:xfrm>
            <a:off x="879194" y="5291999"/>
            <a:ext cx="5692651" cy="6326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600"/>
              </a:spcBef>
              <a:buNone/>
            </a:pPr>
            <a:r>
              <a:rPr lang="en-US" sz="2000" u="sng" dirty="0"/>
              <a:t>Key theme</a:t>
            </a:r>
            <a:r>
              <a:rPr lang="en-US" sz="2000" dirty="0"/>
              <a:t>: The VM code that the compiler generates is designed to operate on an </a:t>
            </a:r>
            <a:r>
              <a:rPr lang="en-US" sz="2000" i="1" dirty="0"/>
              <a:t>abstract stack machine.</a:t>
            </a:r>
          </a:p>
          <a:p>
            <a:pPr>
              <a:spcBef>
                <a:spcPts val="2200"/>
              </a:spcBef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9750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5837" t="30881" r="15942" b="1793"/>
          <a:stretch/>
        </p:blipFill>
        <p:spPr>
          <a:xfrm>
            <a:off x="2704163" y="1661326"/>
            <a:ext cx="3262513" cy="2575828"/>
          </a:xfrm>
          <a:prstGeom prst="rect">
            <a:avLst/>
          </a:prstGeom>
        </p:spPr>
      </p:pic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2112970" y="1390488"/>
            <a:ext cx="755415" cy="689768"/>
          </a:xfrm>
          <a:prstGeom prst="rightArrow">
            <a:avLst>
              <a:gd name="adj1" fmla="val 50000"/>
              <a:gd name="adj2" fmla="val 52273"/>
            </a:avLst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b" anchorCtr="0"/>
          <a:lstStyle/>
          <a:p>
            <a:pPr algn="ctr">
              <a:defRPr/>
            </a:pPr>
            <a:r>
              <a:rPr lang="en-US" sz="2000" b="1" dirty="0">
                <a:solidFill>
                  <a:schemeClr val="bg1"/>
                </a:solidFill>
                <a:cs typeface="+mn-cs"/>
              </a:rPr>
              <a:t>  </a:t>
            </a:r>
            <a:r>
              <a:rPr lang="en-US" sz="2000" dirty="0">
                <a:solidFill>
                  <a:schemeClr val="bg1"/>
                </a:solidFill>
                <a:cs typeface="+mn-cs"/>
              </a:rPr>
              <a:t>top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21097" y="4546558"/>
            <a:ext cx="491261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Basic operations:</a:t>
            </a:r>
          </a:p>
          <a:p>
            <a:pPr marL="342900" indent="-342900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Consolas"/>
                <a:cs typeface="Consolas"/>
              </a:rPr>
              <a:t>push</a:t>
            </a:r>
            <a:r>
              <a:rPr lang="en-US" sz="2000" dirty="0">
                <a:latin typeface="Times New Roman"/>
                <a:cs typeface="Times New Roman"/>
              </a:rPr>
              <a:t>:   adds an element at the stack’s top</a:t>
            </a:r>
          </a:p>
          <a:p>
            <a:pPr marL="342900" indent="-342900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Consolas"/>
                <a:cs typeface="Consolas"/>
              </a:rPr>
              <a:t>pop</a:t>
            </a:r>
            <a:r>
              <a:rPr lang="en-US" sz="2000" dirty="0">
                <a:latin typeface="Times New Roman"/>
                <a:cs typeface="Times New Roman"/>
              </a:rPr>
              <a:t>:      removes the top element</a:t>
            </a:r>
          </a:p>
          <a:p>
            <a:pPr marL="342900" indent="-342900">
              <a:spcBef>
                <a:spcPts val="600"/>
              </a:spcBef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541011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981" t="5748" r="60206" b="74794"/>
          <a:stretch/>
        </p:blipFill>
        <p:spPr>
          <a:xfrm>
            <a:off x="667832" y="2080254"/>
            <a:ext cx="2835538" cy="224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2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981" t="5748" r="60206" b="74794"/>
          <a:stretch/>
        </p:blipFill>
        <p:spPr>
          <a:xfrm>
            <a:off x="667832" y="2080254"/>
            <a:ext cx="2835538" cy="224448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0A74160-AB1F-3C45-A4AB-7F8B8C563FB5}"/>
              </a:ext>
            </a:extLst>
          </p:cNvPr>
          <p:cNvGrpSpPr/>
          <p:nvPr/>
        </p:nvGrpSpPr>
        <p:grpSpPr>
          <a:xfrm>
            <a:off x="3558107" y="1237203"/>
            <a:ext cx="3941293" cy="2211641"/>
            <a:chOff x="3558107" y="1237203"/>
            <a:chExt cx="3941293" cy="221164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39918" t="9924" r="48290" b="81533"/>
            <a:stretch/>
          </p:blipFill>
          <p:spPr>
            <a:xfrm rot="20926190">
              <a:off x="3558107" y="2222590"/>
              <a:ext cx="1051011" cy="98538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52200" t="5748" r="15373" b="75078"/>
            <a:stretch/>
          </p:blipFill>
          <p:spPr>
            <a:xfrm>
              <a:off x="4609119" y="1237203"/>
              <a:ext cx="2890281" cy="2211641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E1F8850-0B9E-EF4F-B10A-16202A1A2C3D}"/>
              </a:ext>
            </a:extLst>
          </p:cNvPr>
          <p:cNvGrpSpPr/>
          <p:nvPr/>
        </p:nvGrpSpPr>
        <p:grpSpPr>
          <a:xfrm>
            <a:off x="3514319" y="3634972"/>
            <a:ext cx="4028001" cy="2375870"/>
            <a:chOff x="3514319" y="3634972"/>
            <a:chExt cx="4028001" cy="237587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l="52200" t="26165" r="15373" b="54282"/>
            <a:stretch/>
          </p:blipFill>
          <p:spPr>
            <a:xfrm>
              <a:off x="4652039" y="3755407"/>
              <a:ext cx="2890281" cy="225543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/>
            <a:srcRect l="38954" t="30634" r="48763" b="61488"/>
            <a:stretch/>
          </p:blipFill>
          <p:spPr>
            <a:xfrm rot="904400">
              <a:off x="3514319" y="3634972"/>
              <a:ext cx="1094802" cy="9087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225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arithmetic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328" t="8621" r="79398" b="78092"/>
          <a:stretch/>
        </p:blipFill>
        <p:spPr>
          <a:xfrm>
            <a:off x="1051010" y="985382"/>
            <a:ext cx="1445142" cy="174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4111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arithmetic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328" t="8621" r="52039" b="78092"/>
          <a:stretch/>
        </p:blipFill>
        <p:spPr>
          <a:xfrm>
            <a:off x="1051009" y="985382"/>
            <a:ext cx="4214993" cy="174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17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838199" y="997962"/>
            <a:ext cx="8061101" cy="45378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9525" lvl="1">
              <a:spcBef>
                <a:spcPts val="1200"/>
              </a:spcBef>
            </a:pPr>
            <a:r>
              <a:rPr lang="en-US" sz="1800" dirty="0">
                <a:latin typeface="Times New Roman"/>
                <a:cs typeface="Times New Roman"/>
              </a:rPr>
              <a:t>You are welcome to use this presentation, or any part of it, in Nand to Tetris courses,</a:t>
            </a:r>
            <a:r>
              <a:rPr lang="he-IL" sz="180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or in other courses, as you see fit.</a:t>
            </a:r>
          </a:p>
          <a:p>
            <a:pPr marL="9525" lvl="1">
              <a:spcBef>
                <a:spcPts val="1200"/>
              </a:spcBef>
            </a:pPr>
            <a:r>
              <a:rPr lang="en-US" sz="1800" dirty="0">
                <a:latin typeface="Times New Roman"/>
                <a:cs typeface="Times New Roman"/>
              </a:rPr>
              <a:t>Usage is free for instruction in educational, non-profit settings.</a:t>
            </a:r>
          </a:p>
          <a:p>
            <a:pPr marL="9525" lvl="1">
              <a:spcBef>
                <a:spcPts val="1200"/>
              </a:spcBef>
            </a:pPr>
            <a:r>
              <a:rPr lang="en-US" dirty="0">
                <a:latin typeface="Times New Roman"/>
                <a:cs typeface="Times New Roman"/>
              </a:rPr>
              <a:t>For permission to use the materials in other settings, contact schocken@gmail.com</a:t>
            </a:r>
            <a:endParaRPr lang="en-US" sz="1800" dirty="0">
              <a:latin typeface="Times New Roman"/>
              <a:cs typeface="Times New Roman"/>
            </a:endParaRPr>
          </a:p>
          <a:p>
            <a:pPr marL="9525" lvl="1">
              <a:spcBef>
                <a:spcPts val="1200"/>
              </a:spcBef>
            </a:pPr>
            <a:r>
              <a:rPr lang="en-US" sz="1800" dirty="0">
                <a:latin typeface="Times New Roman"/>
                <a:cs typeface="Times New Roman"/>
              </a:rPr>
              <a:t>You can use the slides as-is, or modify them as needed.</a:t>
            </a:r>
          </a:p>
          <a:p>
            <a:pPr marL="9525" lvl="1">
              <a:spcBef>
                <a:spcPts val="1200"/>
              </a:spcBef>
            </a:pPr>
            <a:r>
              <a:rPr lang="en-US" sz="1800" dirty="0">
                <a:latin typeface="Times New Roman"/>
                <a:cs typeface="Times New Roman"/>
              </a:rPr>
              <a:t>We’ll appreciate it if you will credit Nand to Tetris somewhere,</a:t>
            </a:r>
            <a:br>
              <a:rPr lang="en-US" sz="1800" dirty="0">
                <a:latin typeface="Times New Roman"/>
                <a:cs typeface="Times New Roman"/>
              </a:rPr>
            </a:br>
            <a:r>
              <a:rPr lang="en-US" sz="1800" dirty="0">
                <a:latin typeface="Times New Roman"/>
                <a:cs typeface="Times New Roman"/>
              </a:rPr>
              <a:t>and put a reference to 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www.nand2tetris.org</a:t>
            </a:r>
            <a:endParaRPr lang="en-US" sz="1800" dirty="0">
              <a:latin typeface="Times New Roman"/>
              <a:cs typeface="Times New Roman"/>
            </a:endParaRPr>
          </a:p>
          <a:p>
            <a:pPr marL="9525" lvl="1">
              <a:spcBef>
                <a:spcPts val="1200"/>
              </a:spcBef>
            </a:pPr>
            <a:r>
              <a:rPr lang="en-US" dirty="0">
                <a:latin typeface="Times New Roman"/>
                <a:cs typeface="Times New Roman"/>
              </a:rPr>
              <a:t>To stay in touch with our course team about updates and new teaching materials,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fill in </a:t>
            </a:r>
            <a:r>
              <a:rPr lang="en-US" dirty="0">
                <a:latin typeface="Times New Roman"/>
                <a:cs typeface="Times New Roman"/>
                <a:hlinkClick r:id="rId3"/>
              </a:rPr>
              <a:t>this form</a:t>
            </a:r>
            <a:r>
              <a:rPr lang="en-US" dirty="0">
                <a:latin typeface="Times New Roman"/>
                <a:cs typeface="Times New Roman"/>
              </a:rPr>
              <a:t>.</a:t>
            </a:r>
            <a:endParaRPr lang="he-IL" sz="1800" dirty="0">
              <a:latin typeface="Times New Roman"/>
              <a:cs typeface="Times New Roman"/>
            </a:endParaRPr>
          </a:p>
          <a:p>
            <a:pPr marL="9525" lvl="1">
              <a:spcBef>
                <a:spcPts val="1200"/>
              </a:spcBef>
            </a:pPr>
            <a:r>
              <a:rPr lang="en-US" sz="1800" dirty="0">
                <a:latin typeface="Times New Roman"/>
                <a:cs typeface="Times New Roman"/>
              </a:rPr>
              <a:t>Happy teaching!</a:t>
            </a:r>
          </a:p>
          <a:p>
            <a:pPr marL="9525" lvl="1">
              <a:spcBef>
                <a:spcPts val="1200"/>
              </a:spcBef>
            </a:pPr>
            <a:r>
              <a:rPr lang="en-US" sz="1800" i="1" dirty="0">
                <a:latin typeface="Times New Roman"/>
                <a:cs typeface="Times New Roman"/>
              </a:rPr>
              <a:t>Shimon Schocken </a:t>
            </a:r>
            <a:r>
              <a:rPr lang="en-US" sz="1800" dirty="0">
                <a:latin typeface="Times New Roman"/>
                <a:cs typeface="Times New Roman"/>
              </a:rPr>
              <a:t>/</a:t>
            </a:r>
            <a:r>
              <a:rPr lang="en-US" sz="1800" i="1" dirty="0">
                <a:latin typeface="Times New Roman"/>
                <a:cs typeface="Times New Roman"/>
              </a:rPr>
              <a:t> Noam Nisan</a:t>
            </a:r>
          </a:p>
          <a:p>
            <a:pPr lvl="1">
              <a:spcBef>
                <a:spcPts val="2400"/>
              </a:spcBef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Usage Notice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874161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arithmetic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328" t="8621" r="24463" b="78092"/>
          <a:stretch/>
        </p:blipFill>
        <p:spPr>
          <a:xfrm>
            <a:off x="1051009" y="985382"/>
            <a:ext cx="7006741" cy="174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45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arithmetic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328" t="8621" r="24463" b="78092"/>
          <a:stretch/>
        </p:blipFill>
        <p:spPr>
          <a:xfrm>
            <a:off x="1051009" y="985382"/>
            <a:ext cx="7006741" cy="17408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45254" y="2750968"/>
            <a:ext cx="607468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Applying a function</a:t>
            </a:r>
            <a:r>
              <a:rPr lang="en-US" sz="2000" dirty="0">
                <a:latin typeface="Times New Roman"/>
                <a:cs typeface="Times New Roman"/>
              </a:rPr>
              <a:t>  </a:t>
            </a:r>
            <a:r>
              <a:rPr lang="en-US" sz="2000" i="1" dirty="0">
                <a:latin typeface="Times New Roman"/>
                <a:cs typeface="Times New Roman"/>
              </a:rPr>
              <a:t>f </a:t>
            </a:r>
            <a:r>
              <a:rPr lang="en-US" sz="1600" dirty="0">
                <a:latin typeface="Times New Roman"/>
                <a:cs typeface="Times New Roman"/>
              </a:rPr>
              <a:t>(that has </a:t>
            </a:r>
            <a:r>
              <a:rPr lang="en-US" sz="1600" i="1" dirty="0">
                <a:latin typeface="Times New Roman"/>
                <a:cs typeface="Times New Roman"/>
              </a:rPr>
              <a:t>n</a:t>
            </a:r>
            <a:r>
              <a:rPr lang="en-US" sz="1600" dirty="0">
                <a:latin typeface="Times New Roman"/>
                <a:cs typeface="Times New Roman"/>
              </a:rPr>
              <a:t> arguments):</a:t>
            </a:r>
            <a:endParaRPr lang="en-US" sz="2000" dirty="0">
              <a:latin typeface="Times New Roman"/>
              <a:cs typeface="Times New Roman"/>
            </a:endParaRP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pops </a:t>
            </a:r>
            <a:r>
              <a:rPr lang="en-US" sz="2000" i="1" dirty="0">
                <a:latin typeface="Times New Roman"/>
                <a:cs typeface="Times New Roman"/>
              </a:rPr>
              <a:t>n</a:t>
            </a:r>
            <a:r>
              <a:rPr lang="en-US" sz="2000" dirty="0">
                <a:latin typeface="Times New Roman"/>
                <a:cs typeface="Times New Roman"/>
              </a:rPr>
              <a:t> values </a:t>
            </a:r>
            <a:r>
              <a:rPr lang="en-US" sz="1600" dirty="0">
                <a:latin typeface="Times New Roman"/>
                <a:cs typeface="Times New Roman"/>
              </a:rPr>
              <a:t>(arguments)</a:t>
            </a:r>
            <a:r>
              <a:rPr lang="en-US" sz="2000" dirty="0">
                <a:latin typeface="Times New Roman"/>
                <a:cs typeface="Times New Roman"/>
              </a:rPr>
              <a:t> from the stack,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Computes </a:t>
            </a:r>
            <a:r>
              <a:rPr lang="en-US" sz="2000" i="1" dirty="0">
                <a:latin typeface="Times New Roman"/>
                <a:cs typeface="Times New Roman"/>
              </a:rPr>
              <a:t>f</a:t>
            </a:r>
            <a:r>
              <a:rPr lang="en-US" sz="2000" dirty="0">
                <a:latin typeface="Times New Roman"/>
                <a:cs typeface="Times New Roman"/>
              </a:rPr>
              <a:t> on the values,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Pushes the resulting value onto the stack.</a:t>
            </a:r>
          </a:p>
          <a:p>
            <a:pPr>
              <a:spcBef>
                <a:spcPts val="600"/>
              </a:spcBef>
            </a:pP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772958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arithmetic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328" t="8621" r="24463" b="78092"/>
          <a:stretch/>
        </p:blipFill>
        <p:spPr>
          <a:xfrm>
            <a:off x="1051009" y="985382"/>
            <a:ext cx="7006741" cy="17408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6328" t="22326" r="78641" b="64877"/>
          <a:stretch/>
        </p:blipFill>
        <p:spPr>
          <a:xfrm>
            <a:off x="1072906" y="4675099"/>
            <a:ext cx="1521777" cy="16766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9F3117-1DA3-1CD6-3F44-2F8847762630}"/>
              </a:ext>
            </a:extLst>
          </p:cNvPr>
          <p:cNvSpPr txBox="1"/>
          <p:nvPr/>
        </p:nvSpPr>
        <p:spPr>
          <a:xfrm>
            <a:off x="1645254" y="2750968"/>
            <a:ext cx="607468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Applying a function</a:t>
            </a:r>
            <a:r>
              <a:rPr lang="en-US" sz="2000" dirty="0">
                <a:latin typeface="Times New Roman"/>
                <a:cs typeface="Times New Roman"/>
              </a:rPr>
              <a:t>  </a:t>
            </a:r>
            <a:r>
              <a:rPr lang="en-US" sz="2000" i="1" dirty="0">
                <a:latin typeface="Times New Roman"/>
                <a:cs typeface="Times New Roman"/>
              </a:rPr>
              <a:t>f </a:t>
            </a:r>
            <a:r>
              <a:rPr lang="en-US" sz="1600" dirty="0">
                <a:latin typeface="Times New Roman"/>
                <a:cs typeface="Times New Roman"/>
              </a:rPr>
              <a:t>(that has </a:t>
            </a:r>
            <a:r>
              <a:rPr lang="en-US" sz="1600" i="1" dirty="0">
                <a:latin typeface="Times New Roman"/>
                <a:cs typeface="Times New Roman"/>
              </a:rPr>
              <a:t>n</a:t>
            </a:r>
            <a:r>
              <a:rPr lang="en-US" sz="1600" dirty="0">
                <a:latin typeface="Times New Roman"/>
                <a:cs typeface="Times New Roman"/>
              </a:rPr>
              <a:t> arguments):</a:t>
            </a:r>
            <a:endParaRPr lang="en-US" sz="2000" dirty="0">
              <a:latin typeface="Times New Roman"/>
              <a:cs typeface="Times New Roman"/>
            </a:endParaRP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pops </a:t>
            </a:r>
            <a:r>
              <a:rPr lang="en-US" sz="2000" i="1" dirty="0">
                <a:latin typeface="Times New Roman"/>
                <a:cs typeface="Times New Roman"/>
              </a:rPr>
              <a:t>n</a:t>
            </a:r>
            <a:r>
              <a:rPr lang="en-US" sz="2000" dirty="0">
                <a:latin typeface="Times New Roman"/>
                <a:cs typeface="Times New Roman"/>
              </a:rPr>
              <a:t> values </a:t>
            </a:r>
            <a:r>
              <a:rPr lang="en-US" sz="1600" dirty="0">
                <a:latin typeface="Times New Roman"/>
                <a:cs typeface="Times New Roman"/>
              </a:rPr>
              <a:t>(arguments)</a:t>
            </a:r>
            <a:r>
              <a:rPr lang="en-US" sz="2000" dirty="0">
                <a:latin typeface="Times New Roman"/>
                <a:cs typeface="Times New Roman"/>
              </a:rPr>
              <a:t> from the stack,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Computes </a:t>
            </a:r>
            <a:r>
              <a:rPr lang="en-US" sz="2000" i="1" dirty="0">
                <a:latin typeface="Times New Roman"/>
                <a:cs typeface="Times New Roman"/>
              </a:rPr>
              <a:t>f</a:t>
            </a:r>
            <a:r>
              <a:rPr lang="en-US" sz="2000" dirty="0">
                <a:latin typeface="Times New Roman"/>
                <a:cs typeface="Times New Roman"/>
              </a:rPr>
              <a:t> on the values,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Pushes the resulting value onto the stack.</a:t>
            </a:r>
          </a:p>
          <a:p>
            <a:pPr>
              <a:spcBef>
                <a:spcPts val="600"/>
              </a:spcBef>
            </a:pP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63674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arithmetic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328" t="8621" r="24463" b="78092"/>
          <a:stretch/>
        </p:blipFill>
        <p:spPr>
          <a:xfrm>
            <a:off x="1051009" y="985382"/>
            <a:ext cx="7006741" cy="17408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6328" t="22326" r="51606" b="64877"/>
          <a:stretch/>
        </p:blipFill>
        <p:spPr>
          <a:xfrm>
            <a:off x="1072906" y="4675099"/>
            <a:ext cx="4258785" cy="16766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D502ED-7713-B381-60DE-C1B74AF9E027}"/>
              </a:ext>
            </a:extLst>
          </p:cNvPr>
          <p:cNvSpPr txBox="1"/>
          <p:nvPr/>
        </p:nvSpPr>
        <p:spPr>
          <a:xfrm>
            <a:off x="1645254" y="2750968"/>
            <a:ext cx="607468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Applying a function</a:t>
            </a:r>
            <a:r>
              <a:rPr lang="en-US" sz="2000" dirty="0">
                <a:latin typeface="Times New Roman"/>
                <a:cs typeface="Times New Roman"/>
              </a:rPr>
              <a:t>  </a:t>
            </a:r>
            <a:r>
              <a:rPr lang="en-US" sz="2000" i="1" dirty="0">
                <a:latin typeface="Times New Roman"/>
                <a:cs typeface="Times New Roman"/>
              </a:rPr>
              <a:t>f </a:t>
            </a:r>
            <a:r>
              <a:rPr lang="en-US" sz="1600" dirty="0">
                <a:latin typeface="Times New Roman"/>
                <a:cs typeface="Times New Roman"/>
              </a:rPr>
              <a:t>(that has </a:t>
            </a:r>
            <a:r>
              <a:rPr lang="en-US" sz="1600" i="1" dirty="0">
                <a:latin typeface="Times New Roman"/>
                <a:cs typeface="Times New Roman"/>
              </a:rPr>
              <a:t>n</a:t>
            </a:r>
            <a:r>
              <a:rPr lang="en-US" sz="1600" dirty="0">
                <a:latin typeface="Times New Roman"/>
                <a:cs typeface="Times New Roman"/>
              </a:rPr>
              <a:t> arguments):</a:t>
            </a:r>
            <a:endParaRPr lang="en-US" sz="2000" dirty="0">
              <a:latin typeface="Times New Roman"/>
              <a:cs typeface="Times New Roman"/>
            </a:endParaRP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pops </a:t>
            </a:r>
            <a:r>
              <a:rPr lang="en-US" sz="2000" i="1" dirty="0">
                <a:latin typeface="Times New Roman"/>
                <a:cs typeface="Times New Roman"/>
              </a:rPr>
              <a:t>n</a:t>
            </a:r>
            <a:r>
              <a:rPr lang="en-US" sz="2000" dirty="0">
                <a:latin typeface="Times New Roman"/>
                <a:cs typeface="Times New Roman"/>
              </a:rPr>
              <a:t> values </a:t>
            </a:r>
            <a:r>
              <a:rPr lang="en-US" sz="1600" dirty="0">
                <a:latin typeface="Times New Roman"/>
                <a:cs typeface="Times New Roman"/>
              </a:rPr>
              <a:t>(arguments)</a:t>
            </a:r>
            <a:r>
              <a:rPr lang="en-US" sz="2000" dirty="0">
                <a:latin typeface="Times New Roman"/>
                <a:cs typeface="Times New Roman"/>
              </a:rPr>
              <a:t> from the stack,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Computes </a:t>
            </a:r>
            <a:r>
              <a:rPr lang="en-US" sz="2000" i="1" dirty="0">
                <a:latin typeface="Times New Roman"/>
                <a:cs typeface="Times New Roman"/>
              </a:rPr>
              <a:t>f</a:t>
            </a:r>
            <a:r>
              <a:rPr lang="en-US" sz="2000" dirty="0">
                <a:latin typeface="Times New Roman"/>
                <a:cs typeface="Times New Roman"/>
              </a:rPr>
              <a:t> on the values,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Pushes the resulting value onto the stack.</a:t>
            </a:r>
          </a:p>
          <a:p>
            <a:pPr>
              <a:spcBef>
                <a:spcPts val="600"/>
              </a:spcBef>
            </a:pP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98390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arithmetic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328" t="8621" r="24463" b="78092"/>
          <a:stretch/>
        </p:blipFill>
        <p:spPr>
          <a:xfrm>
            <a:off x="1051009" y="985382"/>
            <a:ext cx="7006741" cy="17408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6328" t="22326" r="24463" b="64877"/>
          <a:stretch/>
        </p:blipFill>
        <p:spPr>
          <a:xfrm>
            <a:off x="1072906" y="4675099"/>
            <a:ext cx="7006741" cy="16766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E96FED-B48A-F711-3A1C-DEDD2F2A9B0F}"/>
              </a:ext>
            </a:extLst>
          </p:cNvPr>
          <p:cNvSpPr txBox="1"/>
          <p:nvPr/>
        </p:nvSpPr>
        <p:spPr>
          <a:xfrm>
            <a:off x="1645254" y="2750968"/>
            <a:ext cx="607468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Applying a function</a:t>
            </a:r>
            <a:r>
              <a:rPr lang="en-US" sz="2000" dirty="0">
                <a:latin typeface="Times New Roman"/>
                <a:cs typeface="Times New Roman"/>
              </a:rPr>
              <a:t>  </a:t>
            </a:r>
            <a:r>
              <a:rPr lang="en-US" sz="2000" i="1" dirty="0">
                <a:latin typeface="Times New Roman"/>
                <a:cs typeface="Times New Roman"/>
              </a:rPr>
              <a:t>f </a:t>
            </a:r>
            <a:r>
              <a:rPr lang="en-US" sz="1600" dirty="0">
                <a:latin typeface="Times New Roman"/>
                <a:cs typeface="Times New Roman"/>
              </a:rPr>
              <a:t>(that has </a:t>
            </a:r>
            <a:r>
              <a:rPr lang="en-US" sz="1600" i="1" dirty="0">
                <a:latin typeface="Times New Roman"/>
                <a:cs typeface="Times New Roman"/>
              </a:rPr>
              <a:t>n</a:t>
            </a:r>
            <a:r>
              <a:rPr lang="en-US" sz="1600" dirty="0">
                <a:latin typeface="Times New Roman"/>
                <a:cs typeface="Times New Roman"/>
              </a:rPr>
              <a:t> arguments):</a:t>
            </a:r>
            <a:endParaRPr lang="en-US" sz="2000" dirty="0">
              <a:latin typeface="Times New Roman"/>
              <a:cs typeface="Times New Roman"/>
            </a:endParaRP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pops </a:t>
            </a:r>
            <a:r>
              <a:rPr lang="en-US" sz="2000" i="1" dirty="0">
                <a:latin typeface="Times New Roman"/>
                <a:cs typeface="Times New Roman"/>
              </a:rPr>
              <a:t>n</a:t>
            </a:r>
            <a:r>
              <a:rPr lang="en-US" sz="2000" dirty="0">
                <a:latin typeface="Times New Roman"/>
                <a:cs typeface="Times New Roman"/>
              </a:rPr>
              <a:t> values </a:t>
            </a:r>
            <a:r>
              <a:rPr lang="en-US" sz="1600" dirty="0">
                <a:latin typeface="Times New Roman"/>
                <a:cs typeface="Times New Roman"/>
              </a:rPr>
              <a:t>(arguments)</a:t>
            </a:r>
            <a:r>
              <a:rPr lang="en-US" sz="2000" dirty="0">
                <a:latin typeface="Times New Roman"/>
                <a:cs typeface="Times New Roman"/>
              </a:rPr>
              <a:t> from the stack,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Computes </a:t>
            </a:r>
            <a:r>
              <a:rPr lang="en-US" sz="2000" i="1" dirty="0">
                <a:latin typeface="Times New Roman"/>
                <a:cs typeface="Times New Roman"/>
              </a:rPr>
              <a:t>f</a:t>
            </a:r>
            <a:r>
              <a:rPr lang="en-US" sz="2000" dirty="0">
                <a:latin typeface="Times New Roman"/>
                <a:cs typeface="Times New Roman"/>
              </a:rPr>
              <a:t> on the values,</a:t>
            </a:r>
          </a:p>
          <a:p>
            <a:pPr marL="285750" indent="-285750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Pushes the resulting value onto the stack.</a:t>
            </a:r>
          </a:p>
          <a:p>
            <a:pPr>
              <a:spcBef>
                <a:spcPts val="600"/>
              </a:spcBef>
            </a:pP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1835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commands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5489" y="1404225"/>
            <a:ext cx="2274411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VM code </a:t>
            </a:r>
            <a:r>
              <a:rPr lang="en-US" sz="1400" dirty="0">
                <a:latin typeface="Times New Roman"/>
                <a:cs typeface="Times New Roman"/>
              </a:rPr>
              <a:t>(example)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6" name="Text Box 9">
            <a:extLst>
              <a:ext uri="{FF2B5EF4-FFF2-40B4-BE49-F238E27FC236}">
                <a16:creationId xmlns:a16="http://schemas.microsoft.com/office/drawing/2014/main" id="{DD74C6E1-785C-6B41-9395-B4B879304D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345" y="1724838"/>
            <a:ext cx="1959280" cy="274320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d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=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(2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–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x)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(y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9)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FA2E6-8B2D-FC59-DF81-A026178172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59" t="28607" r="67136" b="58452"/>
          <a:stretch/>
        </p:blipFill>
        <p:spPr>
          <a:xfrm>
            <a:off x="2868706" y="1542272"/>
            <a:ext cx="1655460" cy="114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043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commands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659" t="28607" r="67136" b="58452"/>
          <a:stretch/>
        </p:blipFill>
        <p:spPr>
          <a:xfrm>
            <a:off x="2868706" y="1542272"/>
            <a:ext cx="1655460" cy="1145361"/>
          </a:xfrm>
          <a:prstGeom prst="rect">
            <a:avLst/>
          </a:prstGeom>
        </p:spPr>
      </p:pic>
      <p:sp>
        <p:nvSpPr>
          <p:cNvPr id="8" name="Text Box 9">
            <a:extLst>
              <a:ext uri="{FF2B5EF4-FFF2-40B4-BE49-F238E27FC236}">
                <a16:creationId xmlns:a16="http://schemas.microsoft.com/office/drawing/2014/main" id="{8E8FA502-58F3-BD4D-B864-4C0FC96538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345" y="1724838"/>
            <a:ext cx="1959280" cy="274320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d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=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(2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–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x)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(y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9)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2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x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sub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y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9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add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add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pop 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F9D41E-3E9B-9540-B8EE-8410C4AC3005}"/>
              </a:ext>
            </a:extLst>
          </p:cNvPr>
          <p:cNvSpPr txBox="1"/>
          <p:nvPr/>
        </p:nvSpPr>
        <p:spPr>
          <a:xfrm>
            <a:off x="735489" y="1404225"/>
            <a:ext cx="2274411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VM code </a:t>
            </a:r>
            <a:r>
              <a:rPr lang="en-US" sz="1400" dirty="0">
                <a:latin typeface="Times New Roman"/>
                <a:cs typeface="Times New Roman"/>
              </a:rPr>
              <a:t>(example)</a:t>
            </a: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78580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9">
            <a:extLst>
              <a:ext uri="{FF2B5EF4-FFF2-40B4-BE49-F238E27FC236}">
                <a16:creationId xmlns:a16="http://schemas.microsoft.com/office/drawing/2014/main" id="{961F1CF0-F092-2644-8101-4C88061698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345" y="1724838"/>
            <a:ext cx="1959280" cy="274320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d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=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(2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–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x)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(y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9)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2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x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sub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y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9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add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add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pop 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commands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106368" y="1206810"/>
            <a:ext cx="304006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endParaRPr lang="en-US" dirty="0"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8659" t="28607" r="67136" b="58452"/>
          <a:stretch/>
        </p:blipFill>
        <p:spPr>
          <a:xfrm>
            <a:off x="2868706" y="1542272"/>
            <a:ext cx="1655460" cy="114536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53946" y="2078063"/>
            <a:ext cx="985323" cy="273718"/>
          </a:xfrm>
          <a:prstGeom prst="rect">
            <a:avLst/>
          </a:prstGeom>
          <a:noFill/>
          <a:ln w="25400">
            <a:solidFill>
              <a:srgbClr val="A7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CE05FA-DC00-7542-B7EE-3A4225E34B3F}"/>
              </a:ext>
            </a:extLst>
          </p:cNvPr>
          <p:cNvSpPr txBox="1"/>
          <p:nvPr/>
        </p:nvSpPr>
        <p:spPr>
          <a:xfrm>
            <a:off x="735489" y="1404225"/>
            <a:ext cx="2274411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VM code </a:t>
            </a:r>
            <a:r>
              <a:rPr lang="en-US" sz="1400" dirty="0">
                <a:latin typeface="Times New Roman"/>
                <a:cs typeface="Times New Roman"/>
              </a:rPr>
              <a:t>(example)</a:t>
            </a: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396831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commands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659" t="28607" r="42931" b="58708"/>
          <a:stretch/>
        </p:blipFill>
        <p:spPr>
          <a:xfrm>
            <a:off x="2868706" y="1542272"/>
            <a:ext cx="3310918" cy="1122680"/>
          </a:xfrm>
          <a:prstGeom prst="rect">
            <a:avLst/>
          </a:prstGeom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106368" y="1206810"/>
            <a:ext cx="304006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endParaRPr lang="en-US" dirty="0">
              <a:latin typeface="Arial"/>
              <a:cs typeface="Arial"/>
            </a:endParaRPr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617C554C-9C79-8044-BE22-1036A6635A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345" y="1724838"/>
            <a:ext cx="1959280" cy="274320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d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=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(2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–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x)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(y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9)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2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x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sub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y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9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add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add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pop 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C123D4-31C4-174A-B7A8-53CAA972688F}"/>
              </a:ext>
            </a:extLst>
          </p:cNvPr>
          <p:cNvSpPr/>
          <p:nvPr/>
        </p:nvSpPr>
        <p:spPr>
          <a:xfrm>
            <a:off x="853946" y="2078063"/>
            <a:ext cx="985323" cy="273718"/>
          </a:xfrm>
          <a:prstGeom prst="rect">
            <a:avLst/>
          </a:prstGeom>
          <a:noFill/>
          <a:ln w="25400">
            <a:solidFill>
              <a:srgbClr val="A7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3F8ECD-8CAD-904C-A93F-48F151B93D1B}"/>
              </a:ext>
            </a:extLst>
          </p:cNvPr>
          <p:cNvSpPr txBox="1"/>
          <p:nvPr/>
        </p:nvSpPr>
        <p:spPr>
          <a:xfrm>
            <a:off x="735489" y="1404225"/>
            <a:ext cx="2274411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VM code </a:t>
            </a:r>
            <a:r>
              <a:rPr lang="en-US" sz="1400" dirty="0">
                <a:latin typeface="Times New Roman"/>
                <a:cs typeface="Times New Roman"/>
              </a:rPr>
              <a:t>(example)</a:t>
            </a: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6083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commands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106368" y="1206810"/>
            <a:ext cx="304006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endParaRPr lang="en-US" dirty="0"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8659" t="28607" r="42931" b="58708"/>
          <a:stretch/>
        </p:blipFill>
        <p:spPr>
          <a:xfrm>
            <a:off x="2868706" y="1542272"/>
            <a:ext cx="3310918" cy="1122680"/>
          </a:xfrm>
          <a:prstGeom prst="rect">
            <a:avLst/>
          </a:prstGeom>
        </p:spPr>
      </p:pic>
      <p:sp>
        <p:nvSpPr>
          <p:cNvPr id="9" name="Text Box 9">
            <a:extLst>
              <a:ext uri="{FF2B5EF4-FFF2-40B4-BE49-F238E27FC236}">
                <a16:creationId xmlns:a16="http://schemas.microsoft.com/office/drawing/2014/main" id="{0BB661B0-D55A-2148-9251-968E3DA52E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345" y="1724838"/>
            <a:ext cx="1959280" cy="274320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d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=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(2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–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x)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(y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9)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2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x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sub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y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9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add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add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pop 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F11A90-4454-6544-80D7-CA1161330A51}"/>
              </a:ext>
            </a:extLst>
          </p:cNvPr>
          <p:cNvSpPr/>
          <p:nvPr/>
        </p:nvSpPr>
        <p:spPr>
          <a:xfrm>
            <a:off x="853946" y="2395563"/>
            <a:ext cx="985323" cy="273718"/>
          </a:xfrm>
          <a:prstGeom prst="rect">
            <a:avLst/>
          </a:prstGeom>
          <a:noFill/>
          <a:ln w="25400">
            <a:solidFill>
              <a:srgbClr val="A7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C272D6-869B-5548-82F2-CF2DBEE9E2E4}"/>
              </a:ext>
            </a:extLst>
          </p:cNvPr>
          <p:cNvSpPr txBox="1"/>
          <p:nvPr/>
        </p:nvSpPr>
        <p:spPr>
          <a:xfrm>
            <a:off x="735489" y="1404225"/>
            <a:ext cx="2274411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VM code </a:t>
            </a:r>
            <a:r>
              <a:rPr lang="en-US" sz="1400" dirty="0">
                <a:latin typeface="Times New Roman"/>
                <a:cs typeface="Times New Roman"/>
              </a:rPr>
              <a:t>(example)</a:t>
            </a: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55857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Hello, World Below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8773C2-7EA4-F34C-A03D-FC46F22E79C0}"/>
              </a:ext>
            </a:extLst>
          </p:cNvPr>
          <p:cNvGrpSpPr/>
          <p:nvPr/>
        </p:nvGrpSpPr>
        <p:grpSpPr>
          <a:xfrm>
            <a:off x="838200" y="943684"/>
            <a:ext cx="4222856" cy="2140969"/>
            <a:chOff x="838200" y="943684"/>
            <a:chExt cx="4222856" cy="2140969"/>
          </a:xfrm>
        </p:grpSpPr>
        <p:sp>
          <p:nvSpPr>
            <p:cNvPr id="17" name="Text Box 9"/>
            <p:cNvSpPr txBox="1">
              <a:spLocks noChangeArrowheads="1"/>
            </p:cNvSpPr>
            <p:nvPr/>
          </p:nvSpPr>
          <p:spPr bwMode="auto">
            <a:xfrm>
              <a:off x="876629" y="1229873"/>
              <a:ext cx="4184427" cy="18547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01600" tIns="0" rIns="0" bIns="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8000"/>
                  </a:solidFill>
                  <a:latin typeface="Consolas"/>
                  <a:ea typeface="Consolas"/>
                  <a:cs typeface="Consolas"/>
                </a:rPr>
                <a:t>// First example in Programming 101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class Main {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    function void main() {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        do Output.printString("Hello World!");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        do Output.println(); </a:t>
              </a:r>
              <a:r>
                <a:rPr lang="en-US" sz="1200" dirty="0">
                  <a:solidFill>
                    <a:srgbClr val="008000"/>
                  </a:solidFill>
                  <a:latin typeface="Consolas"/>
                  <a:ea typeface="Consolas"/>
                  <a:cs typeface="Consolas"/>
                </a:rPr>
                <a:t>// New line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        return;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    }</a:t>
              </a:r>
            </a:p>
            <a:p>
              <a:pPr>
                <a:spcBef>
                  <a:spcPts val="2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}</a:t>
              </a:r>
              <a:endPara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</p:txBody>
        </p:sp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838200" y="943684"/>
              <a:ext cx="2211581" cy="52407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2200"/>
                </a:spcBef>
                <a:buNone/>
              </a:pPr>
              <a:r>
                <a:rPr lang="en-US" sz="1600" dirty="0"/>
                <a:t>Jack program</a:t>
              </a:r>
            </a:p>
            <a:p>
              <a:pPr marL="0" indent="0">
                <a:buNone/>
              </a:pPr>
              <a:endParaRPr lang="en-US" sz="1600" dirty="0"/>
            </a:p>
            <a:p>
              <a:pPr marL="0" indent="0">
                <a:buNone/>
              </a:pPr>
              <a:endParaRPr lang="en-US" sz="1600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320768" y="1056511"/>
            <a:ext cx="2978280" cy="2109830"/>
            <a:chOff x="4922723" y="4216399"/>
            <a:chExt cx="3620356" cy="2703373"/>
          </a:xfrm>
        </p:grpSpPr>
        <p:sp>
          <p:nvSpPr>
            <p:cNvPr id="4" name="TextBox 3"/>
            <p:cNvSpPr txBox="1"/>
            <p:nvPr/>
          </p:nvSpPr>
          <p:spPr>
            <a:xfrm>
              <a:off x="5061056" y="5731175"/>
              <a:ext cx="130994" cy="2646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836929">
              <a:off x="7007562" y="6065633"/>
              <a:ext cx="1535517" cy="854139"/>
            </a:xfrm>
            <a:prstGeom prst="rect">
              <a:avLst/>
            </a:prstGeom>
          </p:spPr>
        </p:pic>
        <p:grpSp>
          <p:nvGrpSpPr>
            <p:cNvPr id="27" name="Group 26"/>
            <p:cNvGrpSpPr/>
            <p:nvPr/>
          </p:nvGrpSpPr>
          <p:grpSpPr>
            <a:xfrm>
              <a:off x="6099226" y="4216399"/>
              <a:ext cx="2028774" cy="1888201"/>
              <a:chOff x="6099226" y="4084321"/>
              <a:chExt cx="2242134" cy="2020280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9226" y="4084321"/>
                <a:ext cx="2242134" cy="2020280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 rotWithShape="1">
              <a:blip r:embed="rId3"/>
              <a:srcRect l="16917" t="1254" r="36106" b="94671"/>
              <a:stretch/>
            </p:blipFill>
            <p:spPr>
              <a:xfrm>
                <a:off x="6174899" y="4142562"/>
                <a:ext cx="1983581" cy="61653"/>
              </a:xfrm>
              <a:prstGeom prst="rect">
                <a:avLst/>
              </a:prstGeom>
            </p:spPr>
          </p:pic>
        </p:grp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22723" y="5771580"/>
              <a:ext cx="1120403" cy="909373"/>
            </a:xfrm>
            <a:prstGeom prst="rect">
              <a:avLst/>
            </a:prstGeom>
          </p:spPr>
        </p:pic>
        <p:sp>
          <p:nvSpPr>
            <p:cNvPr id="29" name="Oval 28"/>
            <p:cNvSpPr/>
            <p:nvPr/>
          </p:nvSpPr>
          <p:spPr>
            <a:xfrm>
              <a:off x="5801722" y="6156964"/>
              <a:ext cx="70279" cy="85488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5754873" y="6271047"/>
              <a:ext cx="70279" cy="85488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" name="Curved Connector 30"/>
            <p:cNvCxnSpPr/>
            <p:nvPr/>
          </p:nvCxnSpPr>
          <p:spPr>
            <a:xfrm rot="10800000">
              <a:off x="5793452" y="6307181"/>
              <a:ext cx="1373824" cy="283785"/>
            </a:xfrm>
            <a:prstGeom prst="curvedConnector3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urved Connector 31"/>
            <p:cNvCxnSpPr/>
            <p:nvPr/>
          </p:nvCxnSpPr>
          <p:spPr>
            <a:xfrm flipV="1">
              <a:off x="5842456" y="5808320"/>
              <a:ext cx="1088531" cy="391388"/>
            </a:xfrm>
            <a:prstGeom prst="curvedConnector3">
              <a:avLst>
                <a:gd name="adj1" fmla="val 50000"/>
              </a:avLst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6369012" y="1178788"/>
            <a:ext cx="1792713" cy="5147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Hello World!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4176433-97A3-484F-969A-3AAE2114A48F}"/>
              </a:ext>
            </a:extLst>
          </p:cNvPr>
          <p:cNvSpPr txBox="1">
            <a:spLocks/>
          </p:cNvSpPr>
          <p:nvPr/>
        </p:nvSpPr>
        <p:spPr>
          <a:xfrm>
            <a:off x="836474" y="3207373"/>
            <a:ext cx="4381390" cy="289803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lang="en-US" sz="1800" u="sng" dirty="0"/>
              <a:t>Issues: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600" dirty="0"/>
              <a:t>How does the program execute?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600" dirty="0"/>
              <a:t>How does it handle </a:t>
            </a:r>
            <a:r>
              <a:rPr lang="en-US" sz="1100" dirty="0">
                <a:latin typeface="Consolas"/>
                <a:cs typeface="Consolas"/>
              </a:rPr>
              <a:t>do</a:t>
            </a:r>
            <a:r>
              <a:rPr lang="en-US" sz="1600" dirty="0"/>
              <a:t>, </a:t>
            </a:r>
            <a:r>
              <a:rPr lang="en-US" sz="1100" dirty="0">
                <a:latin typeface="Consolas"/>
                <a:cs typeface="Consolas"/>
              </a:rPr>
              <a:t>while</a:t>
            </a:r>
            <a:r>
              <a:rPr lang="en-US" sz="1600" dirty="0"/>
              <a:t>,</a:t>
            </a:r>
            <a:r>
              <a:rPr lang="en-US" sz="1100" dirty="0"/>
              <a:t> </a:t>
            </a:r>
            <a:r>
              <a:rPr lang="en-US" sz="1600" dirty="0"/>
              <a:t>... etc.?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600" dirty="0"/>
              <a:t>How does it write on the screen?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600" dirty="0"/>
              <a:t>How are classes and methods realized?</a:t>
            </a:r>
            <a:endParaRPr lang="en-US" sz="1100" dirty="0"/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600" dirty="0"/>
              <a:t>How is function-call-and-return handled?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600" dirty="0"/>
              <a:t>How is memory allocated to objects and arrays?</a:t>
            </a:r>
          </a:p>
          <a:p>
            <a:pPr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</a:pPr>
            <a:r>
              <a:rPr lang="en-US" sz="1600" dirty="0"/>
              <a:t>Add your questions to the list…</a:t>
            </a:r>
          </a:p>
          <a:p>
            <a:pPr>
              <a:spcBef>
                <a:spcPts val="300"/>
              </a:spcBef>
            </a:pPr>
            <a:endParaRPr lang="en-US" sz="2000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4E61780-AD51-6749-B207-913914DF7456}"/>
              </a:ext>
            </a:extLst>
          </p:cNvPr>
          <p:cNvSpPr txBox="1">
            <a:spLocks/>
          </p:cNvSpPr>
          <p:nvPr/>
        </p:nvSpPr>
        <p:spPr>
          <a:xfrm>
            <a:off x="5061056" y="3297627"/>
            <a:ext cx="4060291" cy="230305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u="sng" dirty="0"/>
              <a:t>Q:</a:t>
            </a:r>
            <a:r>
              <a:rPr lang="en-US" sz="1800" dirty="0"/>
              <a:t>  </a:t>
            </a:r>
            <a:r>
              <a:rPr lang="en-US" sz="1600" dirty="0"/>
              <a:t>How can high-level programmers</a:t>
            </a:r>
            <a:br>
              <a:rPr lang="en-US" sz="1600" dirty="0"/>
            </a:br>
            <a:r>
              <a:rPr lang="he-IL" sz="1600" dirty="0"/>
              <a:t>      </a:t>
            </a:r>
            <a:r>
              <a:rPr lang="en-US" sz="1600" dirty="0"/>
              <a:t>ignore all these issues?</a:t>
            </a:r>
            <a:endParaRPr lang="he-IL" sz="16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u="sng" dirty="0"/>
              <a:t>A:</a:t>
            </a:r>
            <a:r>
              <a:rPr lang="en-US" sz="1800" dirty="0"/>
              <a:t>  </a:t>
            </a:r>
            <a:r>
              <a:rPr lang="en-US" sz="1600" dirty="0"/>
              <a:t>They treat the high-level program</a:t>
            </a:r>
            <a:br>
              <a:rPr lang="en-US" sz="1600" dirty="0"/>
            </a:br>
            <a:r>
              <a:rPr lang="en-US" sz="1600" dirty="0"/>
              <a:t> </a:t>
            </a:r>
            <a:r>
              <a:rPr lang="he-IL" sz="1600" dirty="0"/>
              <a:t>      </a:t>
            </a:r>
            <a:r>
              <a:rPr lang="en-US" sz="1600" dirty="0"/>
              <a:t>as an </a:t>
            </a:r>
            <a:r>
              <a:rPr lang="en-US" sz="1600" b="1" i="1" dirty="0"/>
              <a:t>abstraction</a:t>
            </a:r>
            <a:endParaRPr lang="en-US" sz="16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18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14C3BFE-952A-0A49-B20B-0A277D54265C}"/>
              </a:ext>
            </a:extLst>
          </p:cNvPr>
          <p:cNvSpPr txBox="1">
            <a:spLocks/>
          </p:cNvSpPr>
          <p:nvPr/>
        </p:nvSpPr>
        <p:spPr>
          <a:xfrm>
            <a:off x="5061056" y="4591363"/>
            <a:ext cx="4310090" cy="46546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600"/>
              </a:spcBef>
              <a:buNone/>
            </a:pPr>
            <a:r>
              <a:rPr lang="en-US" sz="1800" u="sng" dirty="0"/>
              <a:t>What makes the abstraction work?</a:t>
            </a:r>
          </a:p>
          <a:p>
            <a:pPr>
              <a:spcBef>
                <a:spcPts val="2200"/>
              </a:spcBef>
            </a:pPr>
            <a:endParaRPr lang="en-US" sz="1800" dirty="0"/>
          </a:p>
          <a:p>
            <a:endParaRPr lang="en-US" sz="1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12B806-4327-604B-8541-C7604AB90A9C}"/>
              </a:ext>
            </a:extLst>
          </p:cNvPr>
          <p:cNvGrpSpPr/>
          <p:nvPr/>
        </p:nvGrpSpPr>
        <p:grpSpPr>
          <a:xfrm>
            <a:off x="5233177" y="4953880"/>
            <a:ext cx="3851321" cy="2303051"/>
            <a:chOff x="5233177" y="4953880"/>
            <a:chExt cx="3851321" cy="2303051"/>
          </a:xfrm>
        </p:grpSpPr>
        <p:sp>
          <p:nvSpPr>
            <p:cNvPr id="35" name="Content Placeholder 2">
              <a:extLst>
                <a:ext uri="{FF2B5EF4-FFF2-40B4-BE49-F238E27FC236}">
                  <a16:creationId xmlns:a16="http://schemas.microsoft.com/office/drawing/2014/main" id="{ED90F930-E7E7-C94D-A83B-B5A69175CD41}"/>
                </a:ext>
              </a:extLst>
            </p:cNvPr>
            <p:cNvSpPr txBox="1">
              <a:spLocks/>
            </p:cNvSpPr>
            <p:nvPr/>
          </p:nvSpPr>
          <p:spPr>
            <a:xfrm>
              <a:off x="5233177" y="4953880"/>
              <a:ext cx="2575781" cy="2303051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1600" dirty="0"/>
                <a:t>Assembler</a:t>
              </a:r>
            </a:p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1600" dirty="0"/>
                <a:t>Virtual machine</a:t>
              </a:r>
            </a:p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1600" dirty="0"/>
                <a:t>Compiler</a:t>
              </a:r>
            </a:p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1600" dirty="0"/>
                <a:t>Operating system</a:t>
              </a:r>
            </a:p>
            <a:p>
              <a:pPr>
                <a:lnSpc>
                  <a:spcPct val="100000"/>
                </a:lnSpc>
                <a:spcBef>
                  <a:spcPts val="600"/>
                </a:spcBef>
              </a:pPr>
              <a:endParaRPr lang="en-US" sz="2000" dirty="0"/>
            </a:p>
            <a:p>
              <a:endParaRPr lang="en-US" sz="2000" dirty="0"/>
            </a:p>
          </p:txBody>
        </p:sp>
        <p:sp>
          <p:nvSpPr>
            <p:cNvPr id="38" name="Right Brace 37">
              <a:extLst>
                <a:ext uri="{FF2B5EF4-FFF2-40B4-BE49-F238E27FC236}">
                  <a16:creationId xmlns:a16="http://schemas.microsoft.com/office/drawing/2014/main" id="{F015D3BD-03CA-D141-8185-DE3DD85C5AB7}"/>
                </a:ext>
              </a:extLst>
            </p:cNvPr>
            <p:cNvSpPr/>
            <p:nvPr/>
          </p:nvSpPr>
          <p:spPr>
            <a:xfrm>
              <a:off x="7110076" y="5018661"/>
              <a:ext cx="307807" cy="1173795"/>
            </a:xfrm>
            <a:prstGeom prst="rightBrace">
              <a:avLst>
                <a:gd name="adj1" fmla="val 46433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9" name="Content Placeholder 2">
              <a:extLst>
                <a:ext uri="{FF2B5EF4-FFF2-40B4-BE49-F238E27FC236}">
                  <a16:creationId xmlns:a16="http://schemas.microsoft.com/office/drawing/2014/main" id="{19452A9B-62C4-2A4F-AE15-8B3D595ADA93}"/>
                </a:ext>
              </a:extLst>
            </p:cNvPr>
            <p:cNvSpPr txBox="1">
              <a:spLocks/>
            </p:cNvSpPr>
            <p:nvPr/>
          </p:nvSpPr>
          <p:spPr>
            <a:xfrm>
              <a:off x="6998249" y="5267670"/>
              <a:ext cx="2086249" cy="666016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lvl="1" indent="0">
                <a:lnSpc>
                  <a:spcPct val="100000"/>
                </a:lnSpc>
                <a:spcBef>
                  <a:spcPts val="600"/>
                </a:spcBef>
                <a:buNone/>
              </a:pPr>
              <a:r>
                <a:rPr lang="en-US" sz="1800" dirty="0"/>
                <a:t>Projects</a:t>
              </a:r>
              <a:br>
                <a:rPr lang="en-US" sz="1800" dirty="0"/>
              </a:br>
              <a:r>
                <a:rPr lang="en-US" sz="1800" dirty="0"/>
                <a:t>6-12</a:t>
              </a:r>
            </a:p>
            <a:p>
              <a:pPr>
                <a:spcBef>
                  <a:spcPts val="2200"/>
                </a:spcBef>
              </a:pPr>
              <a:endParaRPr lang="en-US" sz="2000" dirty="0"/>
            </a:p>
            <a:p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176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commands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659" t="28607" r="20384" b="58964"/>
          <a:stretch/>
        </p:blipFill>
        <p:spPr>
          <a:xfrm>
            <a:off x="2868705" y="1542272"/>
            <a:ext cx="4852989" cy="1100000"/>
          </a:xfrm>
          <a:prstGeom prst="rect">
            <a:avLst/>
          </a:prstGeom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106368" y="1206810"/>
            <a:ext cx="304006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endParaRPr lang="en-US" dirty="0">
              <a:latin typeface="Arial"/>
              <a:cs typeface="Arial"/>
            </a:endParaRPr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F151E3BB-ACCB-D140-8282-8A6FA16BA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345" y="1724838"/>
            <a:ext cx="1959280" cy="274320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d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=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(2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–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x)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(y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9)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2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x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sub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y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9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add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add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pop 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E287DC-A191-374B-9DA8-21442C5123CA}"/>
              </a:ext>
            </a:extLst>
          </p:cNvPr>
          <p:cNvSpPr/>
          <p:nvPr/>
        </p:nvSpPr>
        <p:spPr>
          <a:xfrm>
            <a:off x="853946" y="2395563"/>
            <a:ext cx="985323" cy="273718"/>
          </a:xfrm>
          <a:prstGeom prst="rect">
            <a:avLst/>
          </a:prstGeom>
          <a:noFill/>
          <a:ln w="25400">
            <a:solidFill>
              <a:srgbClr val="A7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BD9194-0028-604B-97CA-C74B535A43BF}"/>
              </a:ext>
            </a:extLst>
          </p:cNvPr>
          <p:cNvSpPr txBox="1"/>
          <p:nvPr/>
        </p:nvSpPr>
        <p:spPr>
          <a:xfrm>
            <a:off x="735489" y="1404225"/>
            <a:ext cx="2274411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VM code </a:t>
            </a:r>
            <a:r>
              <a:rPr lang="en-US" sz="1400" dirty="0">
                <a:latin typeface="Times New Roman"/>
                <a:cs typeface="Times New Roman"/>
              </a:rPr>
              <a:t>(example)</a:t>
            </a: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354164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commands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106368" y="1206810"/>
            <a:ext cx="304006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endParaRPr lang="en-US" dirty="0"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35503" y="2653612"/>
            <a:ext cx="4138647" cy="1406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8659" t="28607" r="20384" b="58964"/>
          <a:stretch/>
        </p:blipFill>
        <p:spPr>
          <a:xfrm>
            <a:off x="2868705" y="1542272"/>
            <a:ext cx="4852989" cy="1100000"/>
          </a:xfrm>
          <a:prstGeom prst="rect">
            <a:avLst/>
          </a:prstGeom>
        </p:spPr>
      </p:pic>
      <p:sp>
        <p:nvSpPr>
          <p:cNvPr id="9" name="Text Box 9">
            <a:extLst>
              <a:ext uri="{FF2B5EF4-FFF2-40B4-BE49-F238E27FC236}">
                <a16:creationId xmlns:a16="http://schemas.microsoft.com/office/drawing/2014/main" id="{DB14797C-9D52-214B-9046-5C64630F7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345" y="1724838"/>
            <a:ext cx="1959280" cy="274320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d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=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(2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–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x)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(y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9)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2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x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sub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y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9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add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add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pop 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2CAECA-5A39-664F-8B81-21F47019DAA6}"/>
              </a:ext>
            </a:extLst>
          </p:cNvPr>
          <p:cNvSpPr/>
          <p:nvPr/>
        </p:nvSpPr>
        <p:spPr>
          <a:xfrm>
            <a:off x="853946" y="2674963"/>
            <a:ext cx="985323" cy="273718"/>
          </a:xfrm>
          <a:prstGeom prst="rect">
            <a:avLst/>
          </a:prstGeom>
          <a:noFill/>
          <a:ln w="25400">
            <a:solidFill>
              <a:srgbClr val="A7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62EF6-2B58-B145-B6BD-1A5D0419580A}"/>
              </a:ext>
            </a:extLst>
          </p:cNvPr>
          <p:cNvSpPr txBox="1"/>
          <p:nvPr/>
        </p:nvSpPr>
        <p:spPr>
          <a:xfrm>
            <a:off x="735489" y="1404225"/>
            <a:ext cx="2274411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VM code </a:t>
            </a:r>
            <a:r>
              <a:rPr lang="en-US" sz="1400" dirty="0">
                <a:latin typeface="Times New Roman"/>
                <a:cs typeface="Times New Roman"/>
              </a:rPr>
              <a:t>(example)</a:t>
            </a: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49736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commands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659" t="28607" r="9607" b="47818"/>
          <a:stretch/>
        </p:blipFill>
        <p:spPr>
          <a:xfrm>
            <a:off x="2868705" y="1542272"/>
            <a:ext cx="5590007" cy="2086599"/>
          </a:xfrm>
          <a:prstGeom prst="rect">
            <a:avLst/>
          </a:prstGeom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106368" y="1206810"/>
            <a:ext cx="304006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endParaRPr lang="en-US" dirty="0"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35503" y="2653612"/>
            <a:ext cx="4138647" cy="1406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5489" y="1404225"/>
            <a:ext cx="1552101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VM code</a:t>
            </a:r>
          </a:p>
        </p:txBody>
      </p:sp>
      <p:sp>
        <p:nvSpPr>
          <p:cNvPr id="14" name="Text Box 9">
            <a:extLst>
              <a:ext uri="{FF2B5EF4-FFF2-40B4-BE49-F238E27FC236}">
                <a16:creationId xmlns:a16="http://schemas.microsoft.com/office/drawing/2014/main" id="{C190794F-DA0F-5E41-A91F-A7C60BAA08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345" y="1724838"/>
            <a:ext cx="1959280" cy="274320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d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=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(2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–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x)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(y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9)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2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x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sub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y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9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add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add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pop 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EAB059-2D1D-8442-87E0-B4F9F48B31D5}"/>
              </a:ext>
            </a:extLst>
          </p:cNvPr>
          <p:cNvSpPr/>
          <p:nvPr/>
        </p:nvSpPr>
        <p:spPr>
          <a:xfrm>
            <a:off x="853946" y="2674963"/>
            <a:ext cx="985323" cy="273718"/>
          </a:xfrm>
          <a:prstGeom prst="rect">
            <a:avLst/>
          </a:prstGeom>
          <a:noFill/>
          <a:ln w="25400">
            <a:solidFill>
              <a:srgbClr val="A7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FFB128-11FD-F640-BFB1-158C091EAF72}"/>
              </a:ext>
            </a:extLst>
          </p:cNvPr>
          <p:cNvSpPr txBox="1"/>
          <p:nvPr/>
        </p:nvSpPr>
        <p:spPr>
          <a:xfrm>
            <a:off x="735489" y="1404225"/>
            <a:ext cx="2274411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VM code </a:t>
            </a:r>
            <a:r>
              <a:rPr lang="en-US" sz="1400" dirty="0">
                <a:latin typeface="Times New Roman"/>
                <a:cs typeface="Times New Roman"/>
              </a:rPr>
              <a:t>(example)</a:t>
            </a: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945232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commands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106368" y="1206810"/>
            <a:ext cx="304006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endParaRPr lang="en-US" dirty="0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47656" y="2653612"/>
            <a:ext cx="2426495" cy="1406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8659" t="28607" r="9607" b="47818"/>
          <a:stretch/>
        </p:blipFill>
        <p:spPr>
          <a:xfrm>
            <a:off x="2868705" y="1542272"/>
            <a:ext cx="5590007" cy="2086599"/>
          </a:xfrm>
          <a:prstGeom prst="rect">
            <a:avLst/>
          </a:prstGeom>
        </p:spPr>
      </p:pic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106368" y="1206810"/>
            <a:ext cx="304006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endParaRPr lang="en-US" dirty="0"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35503" y="2653612"/>
            <a:ext cx="4138647" cy="1406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Box 9">
            <a:extLst>
              <a:ext uri="{FF2B5EF4-FFF2-40B4-BE49-F238E27FC236}">
                <a16:creationId xmlns:a16="http://schemas.microsoft.com/office/drawing/2014/main" id="{155C7408-08C3-8047-A4D3-88CC8544C8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345" y="1724838"/>
            <a:ext cx="1959280" cy="274320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d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=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(2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–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x)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(y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9)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2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x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sub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y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9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add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add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pop 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F110C9-8B95-5A4A-A7AF-D68E1C3AA247}"/>
              </a:ext>
            </a:extLst>
          </p:cNvPr>
          <p:cNvSpPr/>
          <p:nvPr/>
        </p:nvSpPr>
        <p:spPr>
          <a:xfrm>
            <a:off x="853946" y="2967063"/>
            <a:ext cx="985323" cy="273718"/>
          </a:xfrm>
          <a:prstGeom prst="rect">
            <a:avLst/>
          </a:prstGeom>
          <a:noFill/>
          <a:ln w="25400">
            <a:solidFill>
              <a:srgbClr val="A7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99CF86-720C-EC48-A26A-037BC1E36B0C}"/>
              </a:ext>
            </a:extLst>
          </p:cNvPr>
          <p:cNvSpPr txBox="1"/>
          <p:nvPr/>
        </p:nvSpPr>
        <p:spPr>
          <a:xfrm>
            <a:off x="735489" y="1404225"/>
            <a:ext cx="2274411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VM code </a:t>
            </a:r>
            <a:r>
              <a:rPr lang="en-US" sz="1400" dirty="0">
                <a:latin typeface="Times New Roman"/>
                <a:cs typeface="Times New Roman"/>
              </a:rPr>
              <a:t>(example)</a:t>
            </a: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763113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commands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659" t="28607" r="9607" b="47818"/>
          <a:stretch/>
        </p:blipFill>
        <p:spPr>
          <a:xfrm>
            <a:off x="2868705" y="1542272"/>
            <a:ext cx="5590007" cy="2086599"/>
          </a:xfrm>
          <a:prstGeom prst="rect">
            <a:avLst/>
          </a:prstGeom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106368" y="1206810"/>
            <a:ext cx="304006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endParaRPr lang="en-US" dirty="0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47656" y="2653612"/>
            <a:ext cx="2426495" cy="1406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09615158-FBDB-E14A-B457-0E1EA0C552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345" y="1724838"/>
            <a:ext cx="1959280" cy="274320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d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=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(2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–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x)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(y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9)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2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x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sub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y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9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add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add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pop 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AEA1A8-1F0F-6E44-B967-80D3E371DF39}"/>
              </a:ext>
            </a:extLst>
          </p:cNvPr>
          <p:cNvSpPr/>
          <p:nvPr/>
        </p:nvSpPr>
        <p:spPr>
          <a:xfrm>
            <a:off x="853946" y="2967063"/>
            <a:ext cx="985323" cy="273718"/>
          </a:xfrm>
          <a:prstGeom prst="rect">
            <a:avLst/>
          </a:prstGeom>
          <a:noFill/>
          <a:ln w="25400">
            <a:solidFill>
              <a:srgbClr val="A7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9E5A90-839A-9E45-8580-0597F157E5BB}"/>
              </a:ext>
            </a:extLst>
          </p:cNvPr>
          <p:cNvSpPr txBox="1"/>
          <p:nvPr/>
        </p:nvSpPr>
        <p:spPr>
          <a:xfrm>
            <a:off x="735489" y="1404225"/>
            <a:ext cx="2274411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VM code </a:t>
            </a:r>
            <a:r>
              <a:rPr lang="en-US" sz="1400" dirty="0">
                <a:latin typeface="Times New Roman"/>
                <a:cs typeface="Times New Roman"/>
              </a:rPr>
              <a:t>(example)</a:t>
            </a: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957012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commands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106368" y="1206810"/>
            <a:ext cx="304006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endParaRPr lang="en-US" dirty="0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89726" y="2653612"/>
            <a:ext cx="884423" cy="1406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8659" t="28607" r="9607" b="47818"/>
          <a:stretch/>
        </p:blipFill>
        <p:spPr>
          <a:xfrm>
            <a:off x="2868705" y="1542272"/>
            <a:ext cx="5590007" cy="2086599"/>
          </a:xfrm>
          <a:prstGeom prst="rect">
            <a:avLst/>
          </a:prstGeom>
        </p:spPr>
      </p:pic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106368" y="1206810"/>
            <a:ext cx="304006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endParaRPr lang="en-US" dirty="0"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47656" y="2653612"/>
            <a:ext cx="2426495" cy="1406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Box 9">
            <a:extLst>
              <a:ext uri="{FF2B5EF4-FFF2-40B4-BE49-F238E27FC236}">
                <a16:creationId xmlns:a16="http://schemas.microsoft.com/office/drawing/2014/main" id="{7529590E-8AF1-084D-9F92-E0D892275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345" y="1724838"/>
            <a:ext cx="1959280" cy="274320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d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=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(2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–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x)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(y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9)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2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x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sub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y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9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add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add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pop 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EF180D-034A-1E46-88A6-02E051CEE96E}"/>
              </a:ext>
            </a:extLst>
          </p:cNvPr>
          <p:cNvSpPr/>
          <p:nvPr/>
        </p:nvSpPr>
        <p:spPr>
          <a:xfrm>
            <a:off x="853946" y="3246463"/>
            <a:ext cx="985323" cy="273718"/>
          </a:xfrm>
          <a:prstGeom prst="rect">
            <a:avLst/>
          </a:prstGeom>
          <a:noFill/>
          <a:ln w="25400">
            <a:solidFill>
              <a:srgbClr val="A7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996728-391F-9A4D-8CD1-2D5E751D6D34}"/>
              </a:ext>
            </a:extLst>
          </p:cNvPr>
          <p:cNvSpPr txBox="1"/>
          <p:nvPr/>
        </p:nvSpPr>
        <p:spPr>
          <a:xfrm>
            <a:off x="735489" y="1404225"/>
            <a:ext cx="2274411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VM code </a:t>
            </a:r>
            <a:r>
              <a:rPr lang="en-US" sz="1400" dirty="0">
                <a:latin typeface="Times New Roman"/>
                <a:cs typeface="Times New Roman"/>
              </a:rPr>
              <a:t>(example)</a:t>
            </a: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99278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commands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659" t="28607" r="9607" b="47818"/>
          <a:stretch/>
        </p:blipFill>
        <p:spPr>
          <a:xfrm>
            <a:off x="2868705" y="1542272"/>
            <a:ext cx="5590007" cy="2086599"/>
          </a:xfrm>
          <a:prstGeom prst="rect">
            <a:avLst/>
          </a:prstGeom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106368" y="1206810"/>
            <a:ext cx="304006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endParaRPr lang="en-US" dirty="0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89726" y="2653612"/>
            <a:ext cx="884423" cy="1406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D068376B-2F48-9045-81BB-55D8265EC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345" y="1724838"/>
            <a:ext cx="1959280" cy="274320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d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=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(2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–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x)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(y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9)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2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x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sub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y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9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add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add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pop 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ACDB6D-8452-2343-9D7D-7BA640059C88}"/>
              </a:ext>
            </a:extLst>
          </p:cNvPr>
          <p:cNvSpPr/>
          <p:nvPr/>
        </p:nvSpPr>
        <p:spPr>
          <a:xfrm>
            <a:off x="853946" y="3246463"/>
            <a:ext cx="985323" cy="273718"/>
          </a:xfrm>
          <a:prstGeom prst="rect">
            <a:avLst/>
          </a:prstGeom>
          <a:noFill/>
          <a:ln w="25400">
            <a:solidFill>
              <a:srgbClr val="A7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59E41A-7B35-A64B-870E-6DC42EBE1B78}"/>
              </a:ext>
            </a:extLst>
          </p:cNvPr>
          <p:cNvSpPr txBox="1"/>
          <p:nvPr/>
        </p:nvSpPr>
        <p:spPr>
          <a:xfrm>
            <a:off x="735489" y="1404225"/>
            <a:ext cx="2274411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VM code </a:t>
            </a:r>
            <a:r>
              <a:rPr lang="en-US" sz="1400" dirty="0">
                <a:latin typeface="Times New Roman"/>
                <a:cs typeface="Times New Roman"/>
              </a:rPr>
              <a:t>(example)</a:t>
            </a: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98384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commands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106368" y="1206810"/>
            <a:ext cx="304006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endParaRPr lang="en-US" dirty="0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35503" y="3696913"/>
            <a:ext cx="3809824" cy="1406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8659" t="28607" r="9607" b="47818"/>
          <a:stretch/>
        </p:blipFill>
        <p:spPr>
          <a:xfrm>
            <a:off x="2868705" y="1542272"/>
            <a:ext cx="5590007" cy="2086599"/>
          </a:xfrm>
          <a:prstGeom prst="rect">
            <a:avLst/>
          </a:prstGeom>
        </p:spPr>
      </p:pic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106368" y="1206810"/>
            <a:ext cx="304006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endParaRPr lang="en-US" dirty="0"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789726" y="2653612"/>
            <a:ext cx="884423" cy="1406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Box 9">
            <a:extLst>
              <a:ext uri="{FF2B5EF4-FFF2-40B4-BE49-F238E27FC236}">
                <a16:creationId xmlns:a16="http://schemas.microsoft.com/office/drawing/2014/main" id="{80F3E544-3717-F942-A648-D3AA97BC9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345" y="1724838"/>
            <a:ext cx="1959280" cy="274320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d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=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(2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–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x)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(y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9)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2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x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sub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y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9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add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add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pop 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16252F-8616-8B46-931E-9B3013FBFD97}"/>
              </a:ext>
            </a:extLst>
          </p:cNvPr>
          <p:cNvSpPr/>
          <p:nvPr/>
        </p:nvSpPr>
        <p:spPr>
          <a:xfrm>
            <a:off x="853946" y="3538563"/>
            <a:ext cx="985323" cy="273718"/>
          </a:xfrm>
          <a:prstGeom prst="rect">
            <a:avLst/>
          </a:prstGeom>
          <a:noFill/>
          <a:ln w="25400">
            <a:solidFill>
              <a:srgbClr val="A7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E05597-1784-E241-8C70-DAFFA475F295}"/>
              </a:ext>
            </a:extLst>
          </p:cNvPr>
          <p:cNvSpPr txBox="1"/>
          <p:nvPr/>
        </p:nvSpPr>
        <p:spPr>
          <a:xfrm>
            <a:off x="735489" y="1404225"/>
            <a:ext cx="2274411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VM code </a:t>
            </a:r>
            <a:r>
              <a:rPr lang="en-US" sz="1400" dirty="0">
                <a:latin typeface="Times New Roman"/>
                <a:cs typeface="Times New Roman"/>
              </a:rPr>
              <a:t>(example)</a:t>
            </a: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763125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commands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659" t="28607" r="9607" b="29392"/>
          <a:stretch/>
        </p:blipFill>
        <p:spPr>
          <a:xfrm>
            <a:off x="2868705" y="1542272"/>
            <a:ext cx="5590007" cy="3717396"/>
          </a:xfrm>
          <a:prstGeom prst="rect">
            <a:avLst/>
          </a:prstGeom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106368" y="1206810"/>
            <a:ext cx="304006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endParaRPr lang="en-US" dirty="0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35503" y="3696913"/>
            <a:ext cx="3809824" cy="1406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38348" y="4101269"/>
            <a:ext cx="113087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latin typeface="Consolas"/>
                <a:cs typeface="Consolas"/>
              </a:rPr>
              <a:t>21</a:t>
            </a:r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9126B0A0-61E2-F043-A4B6-57C5FA852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345" y="1724838"/>
            <a:ext cx="1959280" cy="274320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d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=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(2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–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x)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(y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9)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2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x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sub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y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9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add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add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pop 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E1DA70-1687-A746-B79C-7A44D8F4133D}"/>
              </a:ext>
            </a:extLst>
          </p:cNvPr>
          <p:cNvSpPr/>
          <p:nvPr/>
        </p:nvSpPr>
        <p:spPr>
          <a:xfrm>
            <a:off x="853946" y="3538563"/>
            <a:ext cx="985323" cy="273718"/>
          </a:xfrm>
          <a:prstGeom prst="rect">
            <a:avLst/>
          </a:prstGeom>
          <a:noFill/>
          <a:ln w="25400">
            <a:solidFill>
              <a:srgbClr val="A7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5D7BF8-A853-9649-8742-4E531E0D4334}"/>
              </a:ext>
            </a:extLst>
          </p:cNvPr>
          <p:cNvSpPr txBox="1"/>
          <p:nvPr/>
        </p:nvSpPr>
        <p:spPr>
          <a:xfrm>
            <a:off x="735489" y="1404225"/>
            <a:ext cx="2274411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VM code </a:t>
            </a:r>
            <a:r>
              <a:rPr lang="en-US" sz="1400" dirty="0">
                <a:latin typeface="Times New Roman"/>
                <a:cs typeface="Times New Roman"/>
              </a:rPr>
              <a:t>(example)</a:t>
            </a: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522105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commands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106368" y="1206810"/>
            <a:ext cx="304006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endParaRPr lang="en-US" dirty="0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36317" y="3696913"/>
            <a:ext cx="2109010" cy="1406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8659" t="28607" r="9607" b="29392"/>
          <a:stretch/>
        </p:blipFill>
        <p:spPr>
          <a:xfrm>
            <a:off x="2868705" y="1542272"/>
            <a:ext cx="5590007" cy="3717396"/>
          </a:xfrm>
          <a:prstGeom prst="rect">
            <a:avLst/>
          </a:prstGeom>
        </p:spPr>
      </p:pic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106368" y="1206810"/>
            <a:ext cx="304006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endParaRPr lang="en-US" dirty="0"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35503" y="3696913"/>
            <a:ext cx="3809824" cy="1406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38348" y="4101269"/>
            <a:ext cx="113087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latin typeface="Consolas"/>
                <a:cs typeface="Consolas"/>
              </a:rPr>
              <a:t>21</a:t>
            </a:r>
          </a:p>
        </p:txBody>
      </p:sp>
      <p:sp>
        <p:nvSpPr>
          <p:cNvPr id="15" name="Text Box 9">
            <a:extLst>
              <a:ext uri="{FF2B5EF4-FFF2-40B4-BE49-F238E27FC236}">
                <a16:creationId xmlns:a16="http://schemas.microsoft.com/office/drawing/2014/main" id="{465EA9DF-4051-A143-85CE-9910633C1E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345" y="1724838"/>
            <a:ext cx="1959280" cy="274320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d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=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(2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–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x)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(y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9)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2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x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sub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y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9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add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add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pop 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78CE29-27A2-924B-A179-E73552F05CE8}"/>
              </a:ext>
            </a:extLst>
          </p:cNvPr>
          <p:cNvSpPr/>
          <p:nvPr/>
        </p:nvSpPr>
        <p:spPr>
          <a:xfrm>
            <a:off x="853946" y="3830663"/>
            <a:ext cx="985323" cy="273718"/>
          </a:xfrm>
          <a:prstGeom prst="rect">
            <a:avLst/>
          </a:prstGeom>
          <a:noFill/>
          <a:ln w="25400">
            <a:solidFill>
              <a:srgbClr val="A7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7399E0-5941-8443-B79F-94809FE0E935}"/>
              </a:ext>
            </a:extLst>
          </p:cNvPr>
          <p:cNvSpPr txBox="1"/>
          <p:nvPr/>
        </p:nvSpPr>
        <p:spPr>
          <a:xfrm>
            <a:off x="735489" y="1404225"/>
            <a:ext cx="2274411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VM code </a:t>
            </a:r>
            <a:r>
              <a:rPr lang="en-US" sz="1400" dirty="0">
                <a:latin typeface="Times New Roman"/>
                <a:cs typeface="Times New Roman"/>
              </a:rPr>
              <a:t>(example)</a:t>
            </a: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7446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ounded Rectangle 131">
            <a:extLst>
              <a:ext uri="{FF2B5EF4-FFF2-40B4-BE49-F238E27FC236}">
                <a16:creationId xmlns:a16="http://schemas.microsoft.com/office/drawing/2014/main" id="{317EB945-BB26-4F4F-BF11-00495A712E03}"/>
              </a:ext>
            </a:extLst>
          </p:cNvPr>
          <p:cNvSpPr/>
          <p:nvPr/>
        </p:nvSpPr>
        <p:spPr>
          <a:xfrm>
            <a:off x="586044" y="4086304"/>
            <a:ext cx="7941004" cy="22828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Nand to Tetris Roadmap</a:t>
            </a:r>
            <a:endParaRPr lang="en-US" sz="2000" dirty="0"/>
          </a:p>
        </p:txBody>
      </p:sp>
      <p:sp>
        <p:nvSpPr>
          <p:cNvPr id="92" name="Rectangle 74"/>
          <p:cNvSpPr>
            <a:spLocks noChangeArrowheads="1"/>
          </p:cNvSpPr>
          <p:nvPr/>
        </p:nvSpPr>
        <p:spPr bwMode="auto">
          <a:xfrm>
            <a:off x="1711151" y="5556522"/>
            <a:ext cx="1198458" cy="58553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b="1" dirty="0"/>
          </a:p>
        </p:txBody>
      </p:sp>
      <p:grpSp>
        <p:nvGrpSpPr>
          <p:cNvPr id="102" name="Group 73"/>
          <p:cNvGrpSpPr>
            <a:grpSpLocks/>
          </p:cNvGrpSpPr>
          <p:nvPr/>
        </p:nvGrpSpPr>
        <p:grpSpPr bwMode="auto">
          <a:xfrm rot="20983772">
            <a:off x="7209025" y="5532454"/>
            <a:ext cx="1252245" cy="395115"/>
            <a:chOff x="4241" y="3159"/>
            <a:chExt cx="1199" cy="453"/>
          </a:xfrm>
        </p:grpSpPr>
        <p:sp>
          <p:nvSpPr>
            <p:cNvPr id="103" name="Line 56"/>
            <p:cNvSpPr>
              <a:spLocks noChangeShapeType="1"/>
            </p:cNvSpPr>
            <p:nvPr/>
          </p:nvSpPr>
          <p:spPr bwMode="auto">
            <a:xfrm rot="-726690">
              <a:off x="4241" y="3300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" name="Line 57"/>
            <p:cNvSpPr>
              <a:spLocks noChangeShapeType="1"/>
            </p:cNvSpPr>
            <p:nvPr/>
          </p:nvSpPr>
          <p:spPr bwMode="auto">
            <a:xfrm rot="-726690">
              <a:off x="4298" y="3564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5" name="Line 58"/>
            <p:cNvSpPr>
              <a:spLocks noChangeShapeType="1"/>
            </p:cNvSpPr>
            <p:nvPr/>
          </p:nvSpPr>
          <p:spPr bwMode="auto">
            <a:xfrm rot="20873310" flipH="1">
              <a:off x="4711" y="3339"/>
              <a:ext cx="729" cy="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6" name="Freeform 59"/>
            <p:cNvSpPr>
              <a:spLocks/>
            </p:cNvSpPr>
            <p:nvPr/>
          </p:nvSpPr>
          <p:spPr bwMode="auto">
            <a:xfrm rot="-726690">
              <a:off x="5159" y="3265"/>
              <a:ext cx="84" cy="98"/>
            </a:xfrm>
            <a:custGeom>
              <a:avLst/>
              <a:gdLst>
                <a:gd name="T0" fmla="*/ 293 w 45"/>
                <a:gd name="T1" fmla="*/ 168 h 52"/>
                <a:gd name="T2" fmla="*/ 273 w 45"/>
                <a:gd name="T3" fmla="*/ 89 h 52"/>
                <a:gd name="T4" fmla="*/ 220 w 45"/>
                <a:gd name="T5" fmla="*/ 28 h 52"/>
                <a:gd name="T6" fmla="*/ 149 w 45"/>
                <a:gd name="T7" fmla="*/ 0 h 52"/>
                <a:gd name="T8" fmla="*/ 73 w 45"/>
                <a:gd name="T9" fmla="*/ 28 h 52"/>
                <a:gd name="T10" fmla="*/ 13 w 45"/>
                <a:gd name="T11" fmla="*/ 89 h 52"/>
                <a:gd name="T12" fmla="*/ 0 w 45"/>
                <a:gd name="T13" fmla="*/ 168 h 52"/>
                <a:gd name="T14" fmla="*/ 13 w 45"/>
                <a:gd name="T15" fmla="*/ 249 h 52"/>
                <a:gd name="T16" fmla="*/ 73 w 45"/>
                <a:gd name="T17" fmla="*/ 320 h 52"/>
                <a:gd name="T18" fmla="*/ 149 w 45"/>
                <a:gd name="T19" fmla="*/ 349 h 52"/>
                <a:gd name="T20" fmla="*/ 220 w 45"/>
                <a:gd name="T21" fmla="*/ 320 h 52"/>
                <a:gd name="T22" fmla="*/ 273 w 45"/>
                <a:gd name="T23" fmla="*/ 249 h 52"/>
                <a:gd name="T24" fmla="*/ 293 w 45"/>
                <a:gd name="T25" fmla="*/ 168 h 5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5" h="52">
                  <a:moveTo>
                    <a:pt x="45" y="25"/>
                  </a:moveTo>
                  <a:lnTo>
                    <a:pt x="42" y="13"/>
                  </a:lnTo>
                  <a:lnTo>
                    <a:pt x="34" y="4"/>
                  </a:lnTo>
                  <a:lnTo>
                    <a:pt x="23" y="0"/>
                  </a:lnTo>
                  <a:lnTo>
                    <a:pt x="11" y="4"/>
                  </a:lnTo>
                  <a:lnTo>
                    <a:pt x="2" y="13"/>
                  </a:lnTo>
                  <a:lnTo>
                    <a:pt x="0" y="25"/>
                  </a:lnTo>
                  <a:lnTo>
                    <a:pt x="2" y="37"/>
                  </a:lnTo>
                  <a:lnTo>
                    <a:pt x="11" y="48"/>
                  </a:lnTo>
                  <a:lnTo>
                    <a:pt x="23" y="52"/>
                  </a:lnTo>
                  <a:lnTo>
                    <a:pt x="34" y="48"/>
                  </a:lnTo>
                  <a:lnTo>
                    <a:pt x="42" y="37"/>
                  </a:lnTo>
                  <a:lnTo>
                    <a:pt x="45" y="2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2" name="Freeform 60"/>
            <p:cNvSpPr>
              <a:spLocks/>
            </p:cNvSpPr>
            <p:nvPr/>
          </p:nvSpPr>
          <p:spPr bwMode="auto">
            <a:xfrm rot="-726690">
              <a:off x="4536" y="3159"/>
              <a:ext cx="631" cy="453"/>
            </a:xfrm>
            <a:custGeom>
              <a:avLst/>
              <a:gdLst>
                <a:gd name="T0" fmla="*/ 990 w 395"/>
                <a:gd name="T1" fmla="*/ 829 h 335"/>
                <a:gd name="T2" fmla="*/ 0 w 395"/>
                <a:gd name="T3" fmla="*/ 829 h 335"/>
                <a:gd name="T4" fmla="*/ 0 w 395"/>
                <a:gd name="T5" fmla="*/ 0 h 335"/>
                <a:gd name="T6" fmla="*/ 990 w 395"/>
                <a:gd name="T7" fmla="*/ 0 h 335"/>
                <a:gd name="T8" fmla="*/ 1110 w 395"/>
                <a:gd name="T9" fmla="*/ 9 h 335"/>
                <a:gd name="T10" fmla="*/ 1227 w 395"/>
                <a:gd name="T11" fmla="*/ 32 h 335"/>
                <a:gd name="T12" fmla="*/ 1332 w 395"/>
                <a:gd name="T13" fmla="*/ 72 h 335"/>
                <a:gd name="T14" fmla="*/ 1431 w 395"/>
                <a:gd name="T15" fmla="*/ 124 h 335"/>
                <a:gd name="T16" fmla="*/ 1503 w 395"/>
                <a:gd name="T17" fmla="*/ 185 h 335"/>
                <a:gd name="T18" fmla="*/ 1564 w 395"/>
                <a:gd name="T19" fmla="*/ 254 h 335"/>
                <a:gd name="T20" fmla="*/ 1597 w 395"/>
                <a:gd name="T21" fmla="*/ 334 h 335"/>
                <a:gd name="T22" fmla="*/ 1610 w 395"/>
                <a:gd name="T23" fmla="*/ 414 h 335"/>
                <a:gd name="T24" fmla="*/ 1597 w 395"/>
                <a:gd name="T25" fmla="*/ 498 h 335"/>
                <a:gd name="T26" fmla="*/ 1564 w 395"/>
                <a:gd name="T27" fmla="*/ 576 h 335"/>
                <a:gd name="T28" fmla="*/ 1503 w 395"/>
                <a:gd name="T29" fmla="*/ 645 h 335"/>
                <a:gd name="T30" fmla="*/ 1431 w 395"/>
                <a:gd name="T31" fmla="*/ 707 h 335"/>
                <a:gd name="T32" fmla="*/ 1332 w 395"/>
                <a:gd name="T33" fmla="*/ 759 h 335"/>
                <a:gd name="T34" fmla="*/ 1227 w 395"/>
                <a:gd name="T35" fmla="*/ 799 h 335"/>
                <a:gd name="T36" fmla="*/ 1110 w 395"/>
                <a:gd name="T37" fmla="*/ 821 h 335"/>
                <a:gd name="T38" fmla="*/ 990 w 395"/>
                <a:gd name="T39" fmla="*/ 829 h 33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95" h="335">
                  <a:moveTo>
                    <a:pt x="243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72" y="4"/>
                  </a:lnTo>
                  <a:lnTo>
                    <a:pt x="301" y="13"/>
                  </a:lnTo>
                  <a:lnTo>
                    <a:pt x="327" y="29"/>
                  </a:lnTo>
                  <a:lnTo>
                    <a:pt x="351" y="50"/>
                  </a:lnTo>
                  <a:lnTo>
                    <a:pt x="369" y="75"/>
                  </a:lnTo>
                  <a:lnTo>
                    <a:pt x="384" y="103"/>
                  </a:lnTo>
                  <a:lnTo>
                    <a:pt x="392" y="135"/>
                  </a:lnTo>
                  <a:lnTo>
                    <a:pt x="395" y="167"/>
                  </a:lnTo>
                  <a:lnTo>
                    <a:pt x="392" y="201"/>
                  </a:lnTo>
                  <a:lnTo>
                    <a:pt x="384" y="233"/>
                  </a:lnTo>
                  <a:lnTo>
                    <a:pt x="369" y="261"/>
                  </a:lnTo>
                  <a:lnTo>
                    <a:pt x="351" y="286"/>
                  </a:lnTo>
                  <a:lnTo>
                    <a:pt x="327" y="307"/>
                  </a:lnTo>
                  <a:lnTo>
                    <a:pt x="301" y="323"/>
                  </a:lnTo>
                  <a:lnTo>
                    <a:pt x="272" y="332"/>
                  </a:lnTo>
                  <a:lnTo>
                    <a:pt x="243" y="33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3" name="Rectangle 61"/>
            <p:cNvSpPr>
              <a:spLocks noChangeArrowheads="1"/>
            </p:cNvSpPr>
            <p:nvPr/>
          </p:nvSpPr>
          <p:spPr bwMode="auto">
            <a:xfrm rot="20873310">
              <a:off x="4613" y="3246"/>
              <a:ext cx="451" cy="18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r>
                <a:rPr lang="en-US" sz="1600" dirty="0">
                  <a:solidFill>
                    <a:srgbClr val="000000"/>
                  </a:solidFill>
                </a:rPr>
                <a:t>Nand</a:t>
              </a:r>
              <a:endParaRPr lang="en-US" sz="1600" dirty="0"/>
            </a:p>
          </p:txBody>
        </p:sp>
      </p:grpSp>
      <p:sp>
        <p:nvSpPr>
          <p:cNvPr id="56" name="Rectangle 65"/>
          <p:cNvSpPr>
            <a:spLocks noChangeArrowheads="1"/>
          </p:cNvSpPr>
          <p:nvPr/>
        </p:nvSpPr>
        <p:spPr bwMode="auto">
          <a:xfrm>
            <a:off x="6353788" y="4284335"/>
            <a:ext cx="189795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platform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0902816-8B93-9249-BE31-9135D70E40C9}"/>
              </a:ext>
            </a:extLst>
          </p:cNvPr>
          <p:cNvSpPr/>
          <p:nvPr/>
        </p:nvSpPr>
        <p:spPr>
          <a:xfrm>
            <a:off x="564293" y="1169441"/>
            <a:ext cx="7941004" cy="22828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Line 128">
            <a:extLst>
              <a:ext uri="{FF2B5EF4-FFF2-40B4-BE49-F238E27FC236}">
                <a16:creationId xmlns:a16="http://schemas.microsoft.com/office/drawing/2014/main" id="{897E8AAF-DB69-8049-B0AB-88BD1750D6FA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9969" y="2562204"/>
            <a:ext cx="1123660" cy="441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F066044-305C-C642-96E4-9B3B738B038B}"/>
              </a:ext>
            </a:extLst>
          </p:cNvPr>
          <p:cNvGrpSpPr/>
          <p:nvPr/>
        </p:nvGrpSpPr>
        <p:grpSpPr>
          <a:xfrm>
            <a:off x="768259" y="1375166"/>
            <a:ext cx="1031791" cy="771296"/>
            <a:chOff x="506028" y="1375166"/>
            <a:chExt cx="1031791" cy="771296"/>
          </a:xfrm>
        </p:grpSpPr>
        <p:sp>
          <p:nvSpPr>
            <p:cNvPr id="46" name="Freeform 98">
              <a:extLst>
                <a:ext uri="{FF2B5EF4-FFF2-40B4-BE49-F238E27FC236}">
                  <a16:creationId xmlns:a16="http://schemas.microsoft.com/office/drawing/2014/main" id="{C888B8F3-4EA3-9A46-A94A-EF4FB24DC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028" y="1375166"/>
              <a:ext cx="1031791" cy="771296"/>
            </a:xfrm>
            <a:custGeom>
              <a:avLst/>
              <a:gdLst>
                <a:gd name="T0" fmla="*/ 106363 w 748"/>
                <a:gd name="T1" fmla="*/ 304800 h 445"/>
                <a:gd name="T2" fmla="*/ 7938 w 748"/>
                <a:gd name="T3" fmla="*/ 333375 h 445"/>
                <a:gd name="T4" fmla="*/ 122238 w 748"/>
                <a:gd name="T5" fmla="*/ 373062 h 445"/>
                <a:gd name="T6" fmla="*/ 28575 w 748"/>
                <a:gd name="T7" fmla="*/ 458787 h 445"/>
                <a:gd name="T8" fmla="*/ 153988 w 748"/>
                <a:gd name="T9" fmla="*/ 498475 h 445"/>
                <a:gd name="T10" fmla="*/ 84138 w 748"/>
                <a:gd name="T11" fmla="*/ 581025 h 445"/>
                <a:gd name="T12" fmla="*/ 241300 w 748"/>
                <a:gd name="T13" fmla="*/ 596900 h 445"/>
                <a:gd name="T14" fmla="*/ 265113 w 748"/>
                <a:gd name="T15" fmla="*/ 693737 h 445"/>
                <a:gd name="T16" fmla="*/ 400050 w 748"/>
                <a:gd name="T17" fmla="*/ 657225 h 445"/>
                <a:gd name="T18" fmla="*/ 501650 w 748"/>
                <a:gd name="T19" fmla="*/ 706437 h 445"/>
                <a:gd name="T20" fmla="*/ 576263 w 748"/>
                <a:gd name="T21" fmla="*/ 658812 h 445"/>
                <a:gd name="T22" fmla="*/ 655638 w 748"/>
                <a:gd name="T23" fmla="*/ 706437 h 445"/>
                <a:gd name="T24" fmla="*/ 727075 w 748"/>
                <a:gd name="T25" fmla="*/ 649287 h 445"/>
                <a:gd name="T26" fmla="*/ 830263 w 748"/>
                <a:gd name="T27" fmla="*/ 688975 h 445"/>
                <a:gd name="T28" fmla="*/ 923925 w 748"/>
                <a:gd name="T29" fmla="*/ 612775 h 445"/>
                <a:gd name="T30" fmla="*/ 1093788 w 748"/>
                <a:gd name="T31" fmla="*/ 636587 h 445"/>
                <a:gd name="T32" fmla="*/ 1050925 w 748"/>
                <a:gd name="T33" fmla="*/ 547687 h 445"/>
                <a:gd name="T34" fmla="*/ 1166813 w 748"/>
                <a:gd name="T35" fmla="*/ 536575 h 445"/>
                <a:gd name="T36" fmla="*/ 1087438 w 748"/>
                <a:gd name="T37" fmla="*/ 434975 h 445"/>
                <a:gd name="T38" fmla="*/ 1187450 w 748"/>
                <a:gd name="T39" fmla="*/ 381000 h 445"/>
                <a:gd name="T40" fmla="*/ 1058863 w 748"/>
                <a:gd name="T41" fmla="*/ 317500 h 445"/>
                <a:gd name="T42" fmla="*/ 1130300 w 748"/>
                <a:gd name="T43" fmla="*/ 228600 h 445"/>
                <a:gd name="T44" fmla="*/ 995363 w 748"/>
                <a:gd name="T45" fmla="*/ 223837 h 445"/>
                <a:gd name="T46" fmla="*/ 1050925 w 748"/>
                <a:gd name="T47" fmla="*/ 122237 h 445"/>
                <a:gd name="T48" fmla="*/ 882650 w 748"/>
                <a:gd name="T49" fmla="*/ 134937 h 445"/>
                <a:gd name="T50" fmla="*/ 871538 w 748"/>
                <a:gd name="T51" fmla="*/ 30162 h 445"/>
                <a:gd name="T52" fmla="*/ 700088 w 748"/>
                <a:gd name="T53" fmla="*/ 77787 h 445"/>
                <a:gd name="T54" fmla="*/ 638175 w 748"/>
                <a:gd name="T55" fmla="*/ 0 h 445"/>
                <a:gd name="T56" fmla="*/ 528638 w 748"/>
                <a:gd name="T57" fmla="*/ 69850 h 445"/>
                <a:gd name="T58" fmla="*/ 423863 w 748"/>
                <a:gd name="T59" fmla="*/ 0 h 445"/>
                <a:gd name="T60" fmla="*/ 358775 w 748"/>
                <a:gd name="T61" fmla="*/ 106362 h 445"/>
                <a:gd name="T62" fmla="*/ 241300 w 748"/>
                <a:gd name="T63" fmla="*/ 49212 h 445"/>
                <a:gd name="T64" fmla="*/ 246063 w 748"/>
                <a:gd name="T65" fmla="*/ 142875 h 445"/>
                <a:gd name="T66" fmla="*/ 98425 w 748"/>
                <a:gd name="T67" fmla="*/ 114300 h 445"/>
                <a:gd name="T68" fmla="*/ 134938 w 748"/>
                <a:gd name="T69" fmla="*/ 211137 h 445"/>
                <a:gd name="T70" fmla="*/ 0 w 748"/>
                <a:gd name="T71" fmla="*/ 204787 h 445"/>
                <a:gd name="T72" fmla="*/ 106363 w 748"/>
                <a:gd name="T73" fmla="*/ 304800 h 44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748" h="445">
                  <a:moveTo>
                    <a:pt x="67" y="192"/>
                  </a:moveTo>
                  <a:lnTo>
                    <a:pt x="5" y="210"/>
                  </a:lnTo>
                  <a:lnTo>
                    <a:pt x="77" y="235"/>
                  </a:lnTo>
                  <a:lnTo>
                    <a:pt x="18" y="289"/>
                  </a:lnTo>
                  <a:lnTo>
                    <a:pt x="97" y="314"/>
                  </a:lnTo>
                  <a:lnTo>
                    <a:pt x="53" y="366"/>
                  </a:lnTo>
                  <a:lnTo>
                    <a:pt x="152" y="376"/>
                  </a:lnTo>
                  <a:lnTo>
                    <a:pt x="167" y="437"/>
                  </a:lnTo>
                  <a:lnTo>
                    <a:pt x="252" y="414"/>
                  </a:lnTo>
                  <a:lnTo>
                    <a:pt x="316" y="445"/>
                  </a:lnTo>
                  <a:lnTo>
                    <a:pt x="363" y="415"/>
                  </a:lnTo>
                  <a:lnTo>
                    <a:pt x="413" y="445"/>
                  </a:lnTo>
                  <a:lnTo>
                    <a:pt x="458" y="409"/>
                  </a:lnTo>
                  <a:lnTo>
                    <a:pt x="523" y="434"/>
                  </a:lnTo>
                  <a:lnTo>
                    <a:pt x="582" y="386"/>
                  </a:lnTo>
                  <a:lnTo>
                    <a:pt x="689" y="401"/>
                  </a:lnTo>
                  <a:lnTo>
                    <a:pt x="662" y="345"/>
                  </a:lnTo>
                  <a:lnTo>
                    <a:pt x="735" y="338"/>
                  </a:lnTo>
                  <a:lnTo>
                    <a:pt x="685" y="274"/>
                  </a:lnTo>
                  <a:lnTo>
                    <a:pt x="748" y="240"/>
                  </a:lnTo>
                  <a:lnTo>
                    <a:pt x="667" y="200"/>
                  </a:lnTo>
                  <a:lnTo>
                    <a:pt x="712" y="144"/>
                  </a:lnTo>
                  <a:lnTo>
                    <a:pt x="627" y="141"/>
                  </a:lnTo>
                  <a:lnTo>
                    <a:pt x="662" y="77"/>
                  </a:lnTo>
                  <a:lnTo>
                    <a:pt x="556" y="85"/>
                  </a:lnTo>
                  <a:lnTo>
                    <a:pt x="549" y="19"/>
                  </a:lnTo>
                  <a:lnTo>
                    <a:pt x="441" y="49"/>
                  </a:lnTo>
                  <a:lnTo>
                    <a:pt x="402" y="0"/>
                  </a:lnTo>
                  <a:lnTo>
                    <a:pt x="333" y="44"/>
                  </a:lnTo>
                  <a:lnTo>
                    <a:pt x="267" y="0"/>
                  </a:lnTo>
                  <a:lnTo>
                    <a:pt x="226" y="67"/>
                  </a:lnTo>
                  <a:lnTo>
                    <a:pt x="152" y="31"/>
                  </a:lnTo>
                  <a:lnTo>
                    <a:pt x="155" y="90"/>
                  </a:lnTo>
                  <a:lnTo>
                    <a:pt x="62" y="72"/>
                  </a:lnTo>
                  <a:lnTo>
                    <a:pt x="85" y="133"/>
                  </a:lnTo>
                  <a:lnTo>
                    <a:pt x="0" y="129"/>
                  </a:lnTo>
                  <a:lnTo>
                    <a:pt x="67" y="192"/>
                  </a:lnTo>
                  <a:close/>
                </a:path>
              </a:pathLst>
            </a:custGeom>
            <a:solidFill>
              <a:srgbClr val="FFFF00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00" dirty="0"/>
            </a:p>
          </p:txBody>
        </p:sp>
        <p:sp>
          <p:nvSpPr>
            <p:cNvPr id="47" name="Rectangle 99">
              <a:extLst>
                <a:ext uri="{FF2B5EF4-FFF2-40B4-BE49-F238E27FC236}">
                  <a16:creationId xmlns:a16="http://schemas.microsoft.com/office/drawing/2014/main" id="{58E4BBED-DF50-B44C-B104-64D3ED893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135" y="1547770"/>
              <a:ext cx="512961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human</a:t>
              </a:r>
              <a:endParaRPr lang="en-US" sz="1400" dirty="0"/>
            </a:p>
          </p:txBody>
        </p:sp>
        <p:sp>
          <p:nvSpPr>
            <p:cNvPr id="48" name="Rectangle 100">
              <a:extLst>
                <a:ext uri="{FF2B5EF4-FFF2-40B4-BE49-F238E27FC236}">
                  <a16:creationId xmlns:a16="http://schemas.microsoft.com/office/drawing/2014/main" id="{D99AB378-0501-9142-BF71-C6D5C204F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802" y="1763456"/>
              <a:ext cx="58342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thought</a:t>
              </a:r>
              <a:endParaRPr lang="en-US" sz="1400" dirty="0"/>
            </a:p>
          </p:txBody>
        </p:sp>
      </p:grpSp>
      <p:sp>
        <p:nvSpPr>
          <p:cNvPr id="52" name="Line 126">
            <a:extLst>
              <a:ext uri="{FF2B5EF4-FFF2-40B4-BE49-F238E27FC236}">
                <a16:creationId xmlns:a16="http://schemas.microsoft.com/office/drawing/2014/main" id="{6AD63C20-8509-AA4A-8097-BE2A87C73F4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41575" y="2183088"/>
            <a:ext cx="1108888" cy="1947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58" name="Line 124">
            <a:extLst>
              <a:ext uri="{FF2B5EF4-FFF2-40B4-BE49-F238E27FC236}">
                <a16:creationId xmlns:a16="http://schemas.microsoft.com/office/drawing/2014/main" id="{B3A28267-A683-0144-9A2F-07E144970DA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52219" y="1801423"/>
            <a:ext cx="1003985" cy="3985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BF5BE9-44EC-034A-A671-EB5A8AEC7CE1}"/>
              </a:ext>
            </a:extLst>
          </p:cNvPr>
          <p:cNvSpPr txBox="1"/>
          <p:nvPr/>
        </p:nvSpPr>
        <p:spPr>
          <a:xfrm>
            <a:off x="9466729" y="18556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/>
          </a:p>
        </p:txBody>
      </p:sp>
      <p:sp>
        <p:nvSpPr>
          <p:cNvPr id="116" name="Text Box 111">
            <a:extLst>
              <a:ext uri="{FF2B5EF4-FFF2-40B4-BE49-F238E27FC236}">
                <a16:creationId xmlns:a16="http://schemas.microsoft.com/office/drawing/2014/main" id="{44473F58-3D33-934D-AB15-D85FA0324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5133" y="1993051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118" name="Text Box 110">
            <a:extLst>
              <a:ext uri="{FF2B5EF4-FFF2-40B4-BE49-F238E27FC236}">
                <a16:creationId xmlns:a16="http://schemas.microsoft.com/office/drawing/2014/main" id="{03C1A140-D5E3-6544-B431-B36554D3E0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5133" y="2328457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VM code</a:t>
            </a:r>
          </a:p>
        </p:txBody>
      </p:sp>
      <p:sp>
        <p:nvSpPr>
          <p:cNvPr id="119" name="Text Box 111">
            <a:extLst>
              <a:ext uri="{FF2B5EF4-FFF2-40B4-BE49-F238E27FC236}">
                <a16:creationId xmlns:a16="http://schemas.microsoft.com/office/drawing/2014/main" id="{74203340-CDE5-7741-83DD-BD1B53F813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940" y="2373297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120" name="Text Box 110">
            <a:extLst>
              <a:ext uri="{FF2B5EF4-FFF2-40B4-BE49-F238E27FC236}">
                <a16:creationId xmlns:a16="http://schemas.microsoft.com/office/drawing/2014/main" id="{87358546-F86C-8A40-B0A5-8DD1048656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940" y="2708703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machine language</a:t>
            </a:r>
          </a:p>
        </p:txBody>
      </p:sp>
      <p:sp>
        <p:nvSpPr>
          <p:cNvPr id="121" name="Text Box 111">
            <a:extLst>
              <a:ext uri="{FF2B5EF4-FFF2-40B4-BE49-F238E27FC236}">
                <a16:creationId xmlns:a16="http://schemas.microsoft.com/office/drawing/2014/main" id="{769C8ACE-9CB4-3B4D-B06F-B0A8185041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883" y="4386033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122" name="Text Box 110">
            <a:extLst>
              <a:ext uri="{FF2B5EF4-FFF2-40B4-BE49-F238E27FC236}">
                <a16:creationId xmlns:a16="http://schemas.microsoft.com/office/drawing/2014/main" id="{9B41E24D-CE7D-E345-98D2-108F35F6B1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883" y="4721439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computer</a:t>
            </a:r>
          </a:p>
        </p:txBody>
      </p:sp>
      <p:sp>
        <p:nvSpPr>
          <p:cNvPr id="123" name="Text Box 111">
            <a:extLst>
              <a:ext uri="{FF2B5EF4-FFF2-40B4-BE49-F238E27FC236}">
                <a16:creationId xmlns:a16="http://schemas.microsoft.com/office/drawing/2014/main" id="{29C03152-4CCC-C543-9E17-A636F47519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595" y="4809885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124" name="Text Box 110">
            <a:extLst>
              <a:ext uri="{FF2B5EF4-FFF2-40B4-BE49-F238E27FC236}">
                <a16:creationId xmlns:a16="http://schemas.microsoft.com/office/drawing/2014/main" id="{60561646-ECC7-4644-9837-C719B4CBB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595" y="5145291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ALU, RAM</a:t>
            </a:r>
          </a:p>
        </p:txBody>
      </p:sp>
      <p:sp>
        <p:nvSpPr>
          <p:cNvPr id="125" name="Text Box 111">
            <a:extLst>
              <a:ext uri="{FF2B5EF4-FFF2-40B4-BE49-F238E27FC236}">
                <a16:creationId xmlns:a16="http://schemas.microsoft.com/office/drawing/2014/main" id="{23BC6265-8CBC-5045-A5AA-23E88E8CAD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914" y="5159574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126" name="Text Box 110">
            <a:extLst>
              <a:ext uri="{FF2B5EF4-FFF2-40B4-BE49-F238E27FC236}">
                <a16:creationId xmlns:a16="http://schemas.microsoft.com/office/drawing/2014/main" id="{58E9D56F-C70E-4243-A5CC-B046F1B6D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914" y="5494980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elementary logic gates</a:t>
            </a:r>
          </a:p>
        </p:txBody>
      </p:sp>
      <p:sp>
        <p:nvSpPr>
          <p:cNvPr id="127" name="Rectangle 65">
            <a:extLst>
              <a:ext uri="{FF2B5EF4-FFF2-40B4-BE49-F238E27FC236}">
                <a16:creationId xmlns:a16="http://schemas.microsoft.com/office/drawing/2014/main" id="{1513162B-EA2B-1A4B-8EF4-7E8BEBA2B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129" y="1351185"/>
            <a:ext cx="191238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hierarchy</a:t>
            </a:r>
          </a:p>
        </p:txBody>
      </p:sp>
      <p:sp>
        <p:nvSpPr>
          <p:cNvPr id="5" name="Rectangle 102">
            <a:extLst>
              <a:ext uri="{FF2B5EF4-FFF2-40B4-BE49-F238E27FC236}">
                <a16:creationId xmlns:a16="http://schemas.microsoft.com/office/drawing/2014/main" id="{CA814AB8-816D-4731-F2CC-ADE96B9BB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9645" y="1880328"/>
            <a:ext cx="8048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</a:p>
        </p:txBody>
      </p:sp>
      <p:sp>
        <p:nvSpPr>
          <p:cNvPr id="6" name="Rectangle 125">
            <a:extLst>
              <a:ext uri="{FF2B5EF4-FFF2-40B4-BE49-F238E27FC236}">
                <a16:creationId xmlns:a16="http://schemas.microsoft.com/office/drawing/2014/main" id="{1D337287-60D3-E3C4-0DD9-4142F3235D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8959" y="2241738"/>
            <a:ext cx="8048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compiler</a:t>
            </a:r>
          </a:p>
        </p:txBody>
      </p:sp>
      <p:sp>
        <p:nvSpPr>
          <p:cNvPr id="21" name="Text Box 111">
            <a:extLst>
              <a:ext uri="{FF2B5EF4-FFF2-40B4-BE49-F238E27FC236}">
                <a16:creationId xmlns:a16="http://schemas.microsoft.com/office/drawing/2014/main" id="{2E914D9A-B0C8-CBAD-F307-1CDFF221A0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743" y="1641232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08C8384-F4FF-2930-0CB2-F276CC0ED1EF}"/>
              </a:ext>
            </a:extLst>
          </p:cNvPr>
          <p:cNvGrpSpPr/>
          <p:nvPr/>
        </p:nvGrpSpPr>
        <p:grpSpPr>
          <a:xfrm>
            <a:off x="2742293" y="2092728"/>
            <a:ext cx="1060456" cy="607162"/>
            <a:chOff x="2607287" y="2101540"/>
            <a:chExt cx="1060456" cy="607162"/>
          </a:xfrm>
        </p:grpSpPr>
        <p:sp>
          <p:nvSpPr>
            <p:cNvPr id="23" name="Text Box 111">
              <a:extLst>
                <a:ext uri="{FF2B5EF4-FFF2-40B4-BE49-F238E27FC236}">
                  <a16:creationId xmlns:a16="http://schemas.microsoft.com/office/drawing/2014/main" id="{D33B0D26-67D3-4D6C-F385-1DD22312EB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7287" y="2101540"/>
              <a:ext cx="1060055" cy="161639"/>
            </a:xfrm>
            <a:prstGeom prst="rect">
              <a:avLst/>
            </a:prstGeom>
            <a:solidFill>
              <a:srgbClr val="FFD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4" name="Text Box 110">
              <a:extLst>
                <a:ext uri="{FF2B5EF4-FFF2-40B4-BE49-F238E27FC236}">
                  <a16:creationId xmlns:a16="http://schemas.microsoft.com/office/drawing/2014/main" id="{97D79020-5E86-D4A9-E55F-0B08C97190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7688" y="2259127"/>
              <a:ext cx="1060055" cy="44957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rIns="0" bIns="46800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25" name="Rectangle 127">
              <a:extLst>
                <a:ext uri="{FF2B5EF4-FFF2-40B4-BE49-F238E27FC236}">
                  <a16:creationId xmlns:a16="http://schemas.microsoft.com/office/drawing/2014/main" id="{22EB492D-B97F-5AA8-DE37-80E7495530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2865" y="2477890"/>
              <a:ext cx="410416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Text Box 110">
            <a:extLst>
              <a:ext uri="{FF2B5EF4-FFF2-40B4-BE49-F238E27FC236}">
                <a16:creationId xmlns:a16="http://schemas.microsoft.com/office/drawing/2014/main" id="{D6EF22A4-FF21-9A30-7BE6-21194E4963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743" y="1976638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dirty="0">
                <a:solidFill>
                  <a:srgbClr val="000000"/>
                </a:solidFill>
              </a:rPr>
              <a:t>high-level</a:t>
            </a:r>
            <a:br>
              <a:rPr lang="en-US" sz="1100" dirty="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language</a:t>
            </a:r>
          </a:p>
        </p:txBody>
      </p:sp>
      <p:sp>
        <p:nvSpPr>
          <p:cNvPr id="93" name="Line 135"/>
          <p:cNvSpPr>
            <a:spLocks noChangeShapeType="1"/>
          </p:cNvSpPr>
          <p:nvPr/>
        </p:nvSpPr>
        <p:spPr bwMode="auto">
          <a:xfrm flipH="1">
            <a:off x="4026685" y="5371077"/>
            <a:ext cx="1041154" cy="8860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94" name="Line 135"/>
          <p:cNvSpPr>
            <a:spLocks noChangeShapeType="1"/>
          </p:cNvSpPr>
          <p:nvPr/>
        </p:nvSpPr>
        <p:spPr bwMode="auto">
          <a:xfrm flipH="1">
            <a:off x="6156352" y="5704382"/>
            <a:ext cx="1004559" cy="4246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95" name="Line 135"/>
          <p:cNvSpPr>
            <a:spLocks noChangeShapeType="1"/>
          </p:cNvSpPr>
          <p:nvPr/>
        </p:nvSpPr>
        <p:spPr bwMode="auto">
          <a:xfrm flipH="1" flipV="1">
            <a:off x="1825322" y="4980603"/>
            <a:ext cx="1143813" cy="2602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B24BFAE-1A18-DF43-9DA5-01DBAF0E829F}"/>
              </a:ext>
            </a:extLst>
          </p:cNvPr>
          <p:cNvGrpSpPr/>
          <p:nvPr/>
        </p:nvGrpSpPr>
        <p:grpSpPr>
          <a:xfrm>
            <a:off x="1296120" y="3192058"/>
            <a:ext cx="6575863" cy="1098281"/>
            <a:chOff x="1311526" y="3249208"/>
            <a:chExt cx="6748089" cy="1098281"/>
          </a:xfrm>
        </p:grpSpPr>
        <p:sp>
          <p:nvSpPr>
            <p:cNvPr id="32" name="Line 136">
              <a:extLst>
                <a:ext uri="{FF2B5EF4-FFF2-40B4-BE49-F238E27FC236}">
                  <a16:creationId xmlns:a16="http://schemas.microsoft.com/office/drawing/2014/main" id="{7C894498-11C5-0241-801D-9D9B1E5932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1526" y="3855140"/>
              <a:ext cx="0" cy="492349"/>
            </a:xfrm>
            <a:prstGeom prst="line">
              <a:avLst/>
            </a:prstGeom>
            <a:noFill/>
            <a:ln w="31750">
              <a:solidFill>
                <a:schemeClr val="bg1">
                  <a:lumMod val="50000"/>
                </a:schemeClr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BA6FEE8-05F2-944B-8B3D-F957AB2C45DB}"/>
                </a:ext>
              </a:extLst>
            </p:cNvPr>
            <p:cNvGrpSpPr/>
            <p:nvPr/>
          </p:nvGrpSpPr>
          <p:grpSpPr>
            <a:xfrm>
              <a:off x="1311526" y="3249208"/>
              <a:ext cx="6748089" cy="1057696"/>
              <a:chOff x="1311526" y="3249208"/>
              <a:chExt cx="6748089" cy="1057696"/>
            </a:xfrm>
          </p:grpSpPr>
          <p:sp>
            <p:nvSpPr>
              <p:cNvPr id="34" name="Freeform 8">
                <a:extLst>
                  <a:ext uri="{FF2B5EF4-FFF2-40B4-BE49-F238E27FC236}">
                    <a16:creationId xmlns:a16="http://schemas.microsoft.com/office/drawing/2014/main" id="{6C07E4F3-3637-7B40-9B3A-792E222529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1526" y="3249208"/>
                <a:ext cx="6748089" cy="1057696"/>
              </a:xfrm>
              <a:custGeom>
                <a:avLst/>
                <a:gdLst>
                  <a:gd name="T0" fmla="*/ 0 w 4028"/>
                  <a:gd name="T1" fmla="*/ 200225102 h 404"/>
                  <a:gd name="T2" fmla="*/ 0 w 4028"/>
                  <a:gd name="T3" fmla="*/ 114980753 h 404"/>
                  <a:gd name="T4" fmla="*/ 16520261 w 4028"/>
                  <a:gd name="T5" fmla="*/ 114980753 h 404"/>
                  <a:gd name="T6" fmla="*/ 16520261 w 4028"/>
                  <a:gd name="T7" fmla="*/ 0 h 40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28" h="404">
                    <a:moveTo>
                      <a:pt x="0" y="404"/>
                    </a:moveTo>
                    <a:lnTo>
                      <a:pt x="0" y="232"/>
                    </a:lnTo>
                    <a:lnTo>
                      <a:pt x="4028" y="232"/>
                    </a:lnTo>
                    <a:lnTo>
                      <a:pt x="4028" y="0"/>
                    </a:lnTo>
                  </a:path>
                </a:pathLst>
              </a:custGeom>
              <a:noFill/>
              <a:ln w="31750">
                <a:solidFill>
                  <a:schemeClr val="bg1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5" name="Rectangle 137">
                <a:extLst>
                  <a:ext uri="{FF2B5EF4-FFF2-40B4-BE49-F238E27FC236}">
                    <a16:creationId xmlns:a16="http://schemas.microsoft.com/office/drawing/2014/main" id="{93F734B4-7989-DC4E-BCBC-BB84C69F8A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4999" y="3718131"/>
                <a:ext cx="1616036" cy="2462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marL="127000" algn="ctr"/>
                <a:r>
                  <a:rPr lang="en-US" sz="16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assembler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5" name="Rectangle 125">
            <a:extLst>
              <a:ext uri="{FF2B5EF4-FFF2-40B4-BE49-F238E27FC236}">
                <a16:creationId xmlns:a16="http://schemas.microsoft.com/office/drawing/2014/main" id="{EFA959D5-A2F4-5F94-FC51-610CAC74A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567" y="5069042"/>
            <a:ext cx="93577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</a:p>
        </p:txBody>
      </p:sp>
      <p:sp>
        <p:nvSpPr>
          <p:cNvPr id="17" name="Rectangle 125">
            <a:extLst>
              <a:ext uri="{FF2B5EF4-FFF2-40B4-BE49-F238E27FC236}">
                <a16:creationId xmlns:a16="http://schemas.microsoft.com/office/drawing/2014/main" id="{7B74FFCE-7170-E717-A64B-49A94236C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0375" y="5436349"/>
            <a:ext cx="8048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chips</a:t>
            </a:r>
          </a:p>
        </p:txBody>
      </p:sp>
      <p:sp>
        <p:nvSpPr>
          <p:cNvPr id="19" name="Rectangle 125">
            <a:extLst>
              <a:ext uri="{FF2B5EF4-FFF2-40B4-BE49-F238E27FC236}">
                <a16:creationId xmlns:a16="http://schemas.microsoft.com/office/drawing/2014/main" id="{27C05ECD-5179-C113-8301-538C9E42F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1092" y="5764988"/>
            <a:ext cx="8048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BD469CA-F57D-79C1-C38E-F42E1F560D37}"/>
              </a:ext>
            </a:extLst>
          </p:cNvPr>
          <p:cNvSpPr txBox="1"/>
          <p:nvPr/>
        </p:nvSpPr>
        <p:spPr>
          <a:xfrm>
            <a:off x="10244667" y="4826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/>
          </a:p>
        </p:txBody>
      </p:sp>
      <p:sp>
        <p:nvSpPr>
          <p:cNvPr id="9" name="Rectangle 127">
            <a:extLst>
              <a:ext uri="{FF2B5EF4-FFF2-40B4-BE49-F238E27FC236}">
                <a16:creationId xmlns:a16="http://schemas.microsoft.com/office/drawing/2014/main" id="{CE29CB10-8774-E699-45B2-05498A6736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1289" y="2613795"/>
            <a:ext cx="94669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VM translator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05428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commands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659" t="28607" r="9607" b="29392"/>
          <a:stretch/>
        </p:blipFill>
        <p:spPr>
          <a:xfrm>
            <a:off x="2868705" y="1542272"/>
            <a:ext cx="5590007" cy="3717396"/>
          </a:xfrm>
          <a:prstGeom prst="rect">
            <a:avLst/>
          </a:prstGeom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106368" y="1206810"/>
            <a:ext cx="304006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endParaRPr lang="en-US" dirty="0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36317" y="3696913"/>
            <a:ext cx="2109010" cy="1406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38348" y="4101269"/>
            <a:ext cx="113087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latin typeface="Consolas"/>
                <a:cs typeface="Consolas"/>
              </a:rPr>
              <a:t>21</a:t>
            </a:r>
          </a:p>
        </p:txBody>
      </p:sp>
      <p:sp>
        <p:nvSpPr>
          <p:cNvPr id="18" name="Text Box 9">
            <a:extLst>
              <a:ext uri="{FF2B5EF4-FFF2-40B4-BE49-F238E27FC236}">
                <a16:creationId xmlns:a16="http://schemas.microsoft.com/office/drawing/2014/main" id="{69349953-89D0-7748-9CEB-D858D661CF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345" y="1724838"/>
            <a:ext cx="1959280" cy="274320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d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=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(2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–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x)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(y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9)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2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x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sub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y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9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add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add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pop 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99DDDE-1168-F142-8C31-CB9AA5BC4876}"/>
              </a:ext>
            </a:extLst>
          </p:cNvPr>
          <p:cNvSpPr/>
          <p:nvPr/>
        </p:nvSpPr>
        <p:spPr>
          <a:xfrm>
            <a:off x="853946" y="3830663"/>
            <a:ext cx="985323" cy="273718"/>
          </a:xfrm>
          <a:prstGeom prst="rect">
            <a:avLst/>
          </a:prstGeom>
          <a:noFill/>
          <a:ln w="25400">
            <a:solidFill>
              <a:srgbClr val="A7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C4FC74-34DE-BD4B-96CF-2B443A577ACF}"/>
              </a:ext>
            </a:extLst>
          </p:cNvPr>
          <p:cNvSpPr txBox="1"/>
          <p:nvPr/>
        </p:nvSpPr>
        <p:spPr>
          <a:xfrm>
            <a:off x="735489" y="1404225"/>
            <a:ext cx="2274411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VM code </a:t>
            </a:r>
            <a:r>
              <a:rPr lang="en-US" sz="1400" dirty="0">
                <a:latin typeface="Times New Roman"/>
                <a:cs typeface="Times New Roman"/>
              </a:rPr>
              <a:t>(example)</a:t>
            </a: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77285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commands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106368" y="1206810"/>
            <a:ext cx="304006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endParaRPr lang="en-US" dirty="0"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8659" t="28607" r="9607" b="29392"/>
          <a:stretch/>
        </p:blipFill>
        <p:spPr>
          <a:xfrm>
            <a:off x="2868705" y="1542272"/>
            <a:ext cx="5590007" cy="371739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236317" y="3696913"/>
            <a:ext cx="2109010" cy="1406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38348" y="4101269"/>
            <a:ext cx="113087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latin typeface="Consolas"/>
                <a:cs typeface="Consolas"/>
              </a:rPr>
              <a:t>21</a:t>
            </a:r>
          </a:p>
        </p:txBody>
      </p:sp>
      <p:sp>
        <p:nvSpPr>
          <p:cNvPr id="13" name="Text Box 9">
            <a:extLst>
              <a:ext uri="{FF2B5EF4-FFF2-40B4-BE49-F238E27FC236}">
                <a16:creationId xmlns:a16="http://schemas.microsoft.com/office/drawing/2014/main" id="{65A0010A-D252-C24A-8523-2BF326214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345" y="1724838"/>
            <a:ext cx="1959280" cy="274320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d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=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(2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–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x)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(y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9)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2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x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sub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y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9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add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add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pop 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2457D5-5D40-AE45-85FD-50BE8A812FB0}"/>
              </a:ext>
            </a:extLst>
          </p:cNvPr>
          <p:cNvSpPr/>
          <p:nvPr/>
        </p:nvSpPr>
        <p:spPr>
          <a:xfrm>
            <a:off x="853946" y="4148163"/>
            <a:ext cx="985323" cy="273718"/>
          </a:xfrm>
          <a:prstGeom prst="rect">
            <a:avLst/>
          </a:prstGeom>
          <a:noFill/>
          <a:ln w="25400">
            <a:solidFill>
              <a:srgbClr val="A7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4B12ED-7924-4F48-AA82-3A013B8349A0}"/>
              </a:ext>
            </a:extLst>
          </p:cNvPr>
          <p:cNvSpPr txBox="1"/>
          <p:nvPr/>
        </p:nvSpPr>
        <p:spPr>
          <a:xfrm>
            <a:off x="735489" y="1404225"/>
            <a:ext cx="2274411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VM code </a:t>
            </a:r>
            <a:r>
              <a:rPr lang="en-US" sz="1400" dirty="0">
                <a:latin typeface="Times New Roman"/>
                <a:cs typeface="Times New Roman"/>
              </a:rPr>
              <a:t>(example)</a:t>
            </a: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470059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commands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659" t="28607" r="9607" b="29392"/>
          <a:stretch/>
        </p:blipFill>
        <p:spPr>
          <a:xfrm>
            <a:off x="2868705" y="1542272"/>
            <a:ext cx="5590007" cy="3717396"/>
          </a:xfrm>
          <a:prstGeom prst="rect">
            <a:avLst/>
          </a:prstGeom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106368" y="1206810"/>
            <a:ext cx="304006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endParaRPr lang="en-US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38348" y="4101269"/>
            <a:ext cx="113087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latin typeface="Consolas"/>
                <a:cs typeface="Consolas"/>
              </a:rPr>
              <a:t>21</a:t>
            </a:r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05889C7F-6E87-BD40-AB97-8A14298B62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345" y="1724838"/>
            <a:ext cx="1959280" cy="274320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d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=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(2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–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x)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(y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9)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2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x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sub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y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9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add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add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pop 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C0D70-46DD-5F4B-83AE-50E21E97809B}"/>
              </a:ext>
            </a:extLst>
          </p:cNvPr>
          <p:cNvSpPr/>
          <p:nvPr/>
        </p:nvSpPr>
        <p:spPr>
          <a:xfrm>
            <a:off x="853946" y="4148163"/>
            <a:ext cx="985323" cy="273718"/>
          </a:xfrm>
          <a:prstGeom prst="rect">
            <a:avLst/>
          </a:prstGeom>
          <a:noFill/>
          <a:ln w="25400">
            <a:solidFill>
              <a:srgbClr val="A7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B76B38-8215-F744-8D80-DFDE3D8C928A}"/>
              </a:ext>
            </a:extLst>
          </p:cNvPr>
          <p:cNvSpPr txBox="1"/>
          <p:nvPr/>
        </p:nvSpPr>
        <p:spPr>
          <a:xfrm>
            <a:off x="735489" y="1404225"/>
            <a:ext cx="2274411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VM code </a:t>
            </a:r>
            <a:r>
              <a:rPr lang="en-US" sz="1400" dirty="0">
                <a:latin typeface="Times New Roman"/>
                <a:cs typeface="Times New Roman"/>
              </a:rPr>
              <a:t>(example)</a:t>
            </a: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92689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commands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659" t="28607" r="9607" b="29392"/>
          <a:stretch/>
        </p:blipFill>
        <p:spPr>
          <a:xfrm>
            <a:off x="2868705" y="1542272"/>
            <a:ext cx="5590007" cy="3717396"/>
          </a:xfrm>
          <a:prstGeom prst="rect">
            <a:avLst/>
          </a:prstGeom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106368" y="1206810"/>
            <a:ext cx="304006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endParaRPr lang="en-US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38348" y="4101269"/>
            <a:ext cx="113087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latin typeface="Consolas"/>
                <a:cs typeface="Consolas"/>
              </a:rPr>
              <a:t>21</a:t>
            </a:r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35F416E2-5C1B-D54A-A0EE-0869A7AE3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345" y="1724838"/>
            <a:ext cx="1959280" cy="274320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d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=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(2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–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x)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(y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+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9)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2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x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sub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y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9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add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add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pop 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816558-5B0A-E640-B00B-AF4A7F63B838}"/>
              </a:ext>
            </a:extLst>
          </p:cNvPr>
          <p:cNvSpPr txBox="1"/>
          <p:nvPr/>
        </p:nvSpPr>
        <p:spPr>
          <a:xfrm>
            <a:off x="735489" y="1404225"/>
            <a:ext cx="2274411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VM code </a:t>
            </a:r>
            <a:r>
              <a:rPr lang="en-US" sz="1400" dirty="0">
                <a:latin typeface="Times New Roman"/>
                <a:cs typeface="Times New Roman"/>
              </a:rPr>
              <a:t>(example)</a:t>
            </a: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464960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commands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106368" y="1206810"/>
            <a:ext cx="304006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endParaRPr lang="en-US" dirty="0">
              <a:latin typeface="Arial"/>
              <a:cs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9014" t="28577" r="67466" b="58493"/>
          <a:stretch/>
        </p:blipFill>
        <p:spPr>
          <a:xfrm>
            <a:off x="3065448" y="1467129"/>
            <a:ext cx="1631257" cy="1160562"/>
          </a:xfrm>
          <a:prstGeom prst="rect">
            <a:avLst/>
          </a:prstGeom>
        </p:spPr>
      </p:pic>
      <p:sp>
        <p:nvSpPr>
          <p:cNvPr id="12" name="Text Box 9">
            <a:extLst>
              <a:ext uri="{FF2B5EF4-FFF2-40B4-BE49-F238E27FC236}">
                <a16:creationId xmlns:a16="http://schemas.microsoft.com/office/drawing/2014/main" id="{762EA67C-8179-CE42-9801-DDC93AED7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344" y="1724838"/>
            <a:ext cx="2093685" cy="247886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(x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&lt;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7)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or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(y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==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8)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5DE61C-7D0A-B44D-B1AF-FA1DB088F01F}"/>
              </a:ext>
            </a:extLst>
          </p:cNvPr>
          <p:cNvSpPr txBox="1"/>
          <p:nvPr/>
        </p:nvSpPr>
        <p:spPr>
          <a:xfrm>
            <a:off x="735489" y="1404225"/>
            <a:ext cx="2274411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VM code </a:t>
            </a:r>
            <a:r>
              <a:rPr lang="en-US" sz="1400" dirty="0">
                <a:latin typeface="Times New Roman"/>
                <a:cs typeface="Times New Roman"/>
              </a:rPr>
              <a:t>(example)</a:t>
            </a: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592801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commands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106368" y="1206810"/>
            <a:ext cx="304006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endParaRPr lang="en-US" dirty="0">
              <a:latin typeface="Arial"/>
              <a:cs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9014" t="28577" r="67466" b="58493"/>
          <a:stretch/>
        </p:blipFill>
        <p:spPr>
          <a:xfrm>
            <a:off x="3065448" y="1467129"/>
            <a:ext cx="1631257" cy="1160562"/>
          </a:xfrm>
          <a:prstGeom prst="rect">
            <a:avLst/>
          </a:prstGeom>
        </p:spPr>
      </p:pic>
      <p:sp>
        <p:nvSpPr>
          <p:cNvPr id="12" name="Text Box 9">
            <a:extLst>
              <a:ext uri="{FF2B5EF4-FFF2-40B4-BE49-F238E27FC236}">
                <a16:creationId xmlns:a16="http://schemas.microsoft.com/office/drawing/2014/main" id="{8B6AEDED-7F25-934B-90FA-4AEC7B400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344" y="1724838"/>
            <a:ext cx="2093685" cy="247886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(x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&lt;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7)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or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(y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==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8)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x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7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lt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y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8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eq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DF2C65-56CD-CC4B-9431-46C7CEA328B6}"/>
              </a:ext>
            </a:extLst>
          </p:cNvPr>
          <p:cNvSpPr txBox="1"/>
          <p:nvPr/>
        </p:nvSpPr>
        <p:spPr>
          <a:xfrm>
            <a:off x="735489" y="1404225"/>
            <a:ext cx="2274411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VM code </a:t>
            </a:r>
            <a:r>
              <a:rPr lang="en-US" sz="1400" dirty="0">
                <a:latin typeface="Times New Roman"/>
                <a:cs typeface="Times New Roman"/>
              </a:rPr>
              <a:t>(example)</a:t>
            </a: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40286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commands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106368" y="1206810"/>
            <a:ext cx="304006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endParaRPr lang="en-US" dirty="0">
              <a:latin typeface="Arial"/>
              <a:cs typeface="Arial"/>
            </a:endParaRP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739344" y="1724838"/>
            <a:ext cx="2093685" cy="247886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(x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&lt;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7)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or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(y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==</a:t>
            </a:r>
            <a:r>
              <a:rPr lang="en-US" sz="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8)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x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7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lt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y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8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eq</a:t>
            </a:r>
          </a:p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014" t="28577" r="10829" b="36780"/>
          <a:stretch/>
        </p:blipFill>
        <p:spPr>
          <a:xfrm>
            <a:off x="3065448" y="1467129"/>
            <a:ext cx="5559381" cy="31094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450D76-B8C0-734F-9B03-92D797B9D203}"/>
              </a:ext>
            </a:extLst>
          </p:cNvPr>
          <p:cNvSpPr txBox="1"/>
          <p:nvPr/>
        </p:nvSpPr>
        <p:spPr>
          <a:xfrm>
            <a:off x="735489" y="1404225"/>
            <a:ext cx="2274411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VM code </a:t>
            </a:r>
            <a:r>
              <a:rPr lang="en-US" sz="1400" dirty="0">
                <a:latin typeface="Times New Roman"/>
                <a:cs typeface="Times New Roman"/>
              </a:rPr>
              <a:t>(example)</a:t>
            </a: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302595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2A0355B-BA1A-2A44-BC98-5551E1B9659B}"/>
              </a:ext>
            </a:extLst>
          </p:cNvPr>
          <p:cNvGrpSpPr/>
          <p:nvPr/>
        </p:nvGrpSpPr>
        <p:grpSpPr>
          <a:xfrm>
            <a:off x="4852593" y="1120858"/>
            <a:ext cx="2700145" cy="2225538"/>
            <a:chOff x="5426352" y="1120858"/>
            <a:chExt cx="2700145" cy="222553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/>
            <a:srcRect l="2892" t="22639" r="73013" b="62003"/>
            <a:stretch/>
          </p:blipFill>
          <p:spPr>
            <a:xfrm>
              <a:off x="5426352" y="1120858"/>
              <a:ext cx="2700145" cy="2225538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6834312" y="1821478"/>
              <a:ext cx="21078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600" i="1" dirty="0">
                  <a:latin typeface="Times New Roman"/>
                  <a:cs typeface="Times New Roman"/>
                </a:rPr>
                <a:t>x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824418" y="2159594"/>
              <a:ext cx="21078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600" i="1" dirty="0">
                  <a:latin typeface="Times New Roman"/>
                  <a:cs typeface="Times New Roman"/>
                </a:rPr>
                <a:t>y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/ Logical VM commands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844541"/>
              </p:ext>
            </p:extLst>
          </p:nvPr>
        </p:nvGraphicFramePr>
        <p:xfrm>
          <a:off x="1486771" y="1120858"/>
          <a:ext cx="3835399" cy="3352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4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39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40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2567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Command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 value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value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56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1600" dirty="0">
                          <a:latin typeface="+mn-lt"/>
                          <a:cs typeface="Times New Roman"/>
                        </a:rPr>
                        <a:t> + </a:t>
                      </a:r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56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sub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1600" dirty="0">
                          <a:latin typeface="+mn-lt"/>
                          <a:cs typeface="Times New Roman"/>
                        </a:rPr>
                        <a:t> – </a:t>
                      </a:r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56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neg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Times New Roman"/>
                        </a:rPr>
                        <a:t>–</a:t>
                      </a:r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56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eq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i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 </a:t>
                      </a:r>
                      <a:r>
                        <a:rPr lang="en-US" sz="1600" baseline="0" dirty="0">
                          <a:latin typeface="+mn-lt"/>
                          <a:cs typeface="Consolas"/>
                        </a:rPr>
                        <a:t>== 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boolean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56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gt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i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1600" baseline="0" dirty="0">
                          <a:latin typeface="+mn-lt"/>
                          <a:cs typeface="Times New Roman"/>
                        </a:rPr>
                        <a:t> </a:t>
                      </a:r>
                      <a:r>
                        <a:rPr lang="en-US" sz="1600" baseline="0" dirty="0">
                          <a:latin typeface="+mn-lt"/>
                          <a:cs typeface="Consolas"/>
                        </a:rPr>
                        <a:t>&gt;</a:t>
                      </a:r>
                      <a:r>
                        <a:rPr lang="en-US" sz="1600" baseline="0" dirty="0">
                          <a:latin typeface="+mn-lt"/>
                          <a:cs typeface="Times New Roman"/>
                        </a:rPr>
                        <a:t> </a:t>
                      </a:r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boolean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256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lt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1600" dirty="0">
                          <a:latin typeface="+mn-lt"/>
                          <a:cs typeface="Times New Roman"/>
                        </a:rPr>
                        <a:t> </a:t>
                      </a:r>
                      <a:r>
                        <a:rPr lang="en-US" sz="1600" dirty="0">
                          <a:latin typeface="+mn-lt"/>
                          <a:cs typeface="Consolas"/>
                        </a:rPr>
                        <a:t>&lt;</a:t>
                      </a:r>
                      <a:r>
                        <a:rPr lang="en-US" sz="1600" dirty="0">
                          <a:latin typeface="+mn-lt"/>
                          <a:cs typeface="Times New Roman"/>
                        </a:rPr>
                        <a:t> </a:t>
                      </a:r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boolean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256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and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1600" dirty="0">
                          <a:latin typeface="+mn-lt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</a:t>
                      </a:r>
                      <a:r>
                        <a:rPr lang="en-US" sz="1600" dirty="0">
                          <a:latin typeface="+mn-lt"/>
                          <a:cs typeface="Times New Roman"/>
                        </a:rPr>
                        <a:t> </a:t>
                      </a:r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boolean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256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or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1600" dirty="0">
                          <a:latin typeface="+mn-lt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</a:t>
                      </a:r>
                      <a:r>
                        <a:rPr lang="en-US" sz="1600" dirty="0">
                          <a:latin typeface="+mn-lt"/>
                          <a:cs typeface="Times New Roman"/>
                        </a:rPr>
                        <a:t> </a:t>
                      </a:r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boolean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256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not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</a:t>
                      </a:r>
                      <a:r>
                        <a:rPr lang="en-US" sz="1600" dirty="0">
                          <a:latin typeface="+mn-lt"/>
                          <a:cs typeface="Times New Roman"/>
                        </a:rPr>
                        <a:t> </a:t>
                      </a:r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boolean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8E21938-0B65-9C40-BF14-56CBB8C40160}"/>
              </a:ext>
            </a:extLst>
          </p:cNvPr>
          <p:cNvSpPr txBox="1"/>
          <p:nvPr/>
        </p:nvSpPr>
        <p:spPr>
          <a:xfrm>
            <a:off x="1020676" y="4720624"/>
            <a:ext cx="799092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u="sng" dirty="0">
                <a:latin typeface="Times New Roman"/>
                <a:cs typeface="Times New Roman"/>
              </a:rPr>
              <a:t>The big picture: Compilation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VM code is typically written by compilers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Every high-level arithmetic-logical expression can be translated into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a sequence of operations on a stack, using these VM </a:t>
            </a:r>
            <a:r>
              <a:rPr lang="en-US" i="1" dirty="0">
                <a:latin typeface="Times New Roman"/>
                <a:cs typeface="Times New Roman"/>
              </a:rPr>
              <a:t>commands.</a:t>
            </a:r>
          </a:p>
        </p:txBody>
      </p:sp>
    </p:spTree>
    <p:extLst>
      <p:ext uri="{BB962C8B-B14F-4D97-AF65-F5344CB8AC3E}">
        <p14:creationId xmlns:p14="http://schemas.microsoft.com/office/powerpoint/2010/main" val="213382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 I: Lecture plan</a:t>
            </a:r>
            <a:endParaRPr lang="en-US" sz="1800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276783" y="1208992"/>
            <a:ext cx="4603156" cy="4159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Overview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VM Language: Abstraction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VM Language: Implementation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VM Emulator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Standard Mapping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VM Translator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Project 7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Perspective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1048183" y="1765343"/>
            <a:ext cx="457200" cy="304800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91864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VM language (</a:t>
            </a:r>
            <a:r>
              <a:rPr lang="en-US" i="1" dirty="0"/>
              <a:t>abstraction</a:t>
            </a:r>
            <a:r>
              <a:rPr lang="en-US" dirty="0"/>
              <a:t>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-1970645" y="1390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1144048" y="1207609"/>
            <a:ext cx="3636628" cy="312543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u="sng" dirty="0"/>
              <a:t>Push / pop commands</a:t>
            </a:r>
          </a:p>
          <a:p>
            <a:pPr marL="315913" indent="-271463">
              <a:lnSpc>
                <a:spcPct val="100000"/>
              </a:lnSpc>
              <a:spcBef>
                <a:spcPts val="600"/>
              </a:spcBef>
            </a:pPr>
            <a:r>
              <a:rPr lang="en-US" sz="1600" dirty="0">
                <a:latin typeface="Consolas"/>
                <a:cs typeface="Consolas"/>
              </a:rPr>
              <a:t>push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i="1" dirty="0"/>
              <a:t>segment</a:t>
            </a:r>
            <a:r>
              <a:rPr lang="en-US" sz="2000" dirty="0"/>
              <a:t> </a:t>
            </a:r>
            <a:r>
              <a:rPr lang="en-US" sz="1600" i="1" dirty="0"/>
              <a:t>i</a:t>
            </a:r>
          </a:p>
          <a:p>
            <a:pPr marL="315913" indent="-271463">
              <a:lnSpc>
                <a:spcPct val="100000"/>
              </a:lnSpc>
              <a:spcBef>
                <a:spcPts val="600"/>
              </a:spcBef>
            </a:pPr>
            <a:r>
              <a:rPr lang="en-US" sz="1600" dirty="0">
                <a:latin typeface="Consolas"/>
                <a:cs typeface="Consolas"/>
              </a:rPr>
              <a:t>pop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i="1" dirty="0"/>
              <a:t>segment</a:t>
            </a:r>
            <a:r>
              <a:rPr lang="en-US" sz="2000" dirty="0"/>
              <a:t> </a:t>
            </a:r>
            <a:r>
              <a:rPr lang="en-US" sz="1600" i="1" dirty="0"/>
              <a:t>i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endParaRPr lang="en-US" sz="1800" u="sng" dirty="0"/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br>
              <a:rPr lang="en-US" sz="1800" u="sng" dirty="0"/>
            </a:br>
            <a:r>
              <a:rPr lang="en-US" sz="1800" u="sng" dirty="0"/>
              <a:t>Arithmetic / Logical commands</a:t>
            </a:r>
          </a:p>
          <a:p>
            <a:pPr marL="315913" indent="-304800">
              <a:lnSpc>
                <a:spcPct val="100000"/>
              </a:lnSpc>
            </a:pPr>
            <a:r>
              <a:rPr lang="en-US" sz="1600" dirty="0">
                <a:latin typeface="Consolas"/>
                <a:cs typeface="Consolas"/>
              </a:rPr>
              <a:t>add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latin typeface="Consolas"/>
                <a:cs typeface="Consolas"/>
              </a:rPr>
              <a:t>sub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600" dirty="0">
                <a:latin typeface="Consolas"/>
                <a:cs typeface="Consolas"/>
              </a:rPr>
              <a:t>neg</a:t>
            </a:r>
          </a:p>
          <a:p>
            <a:pPr marL="315913" indent="-304800">
              <a:lnSpc>
                <a:spcPct val="100000"/>
              </a:lnSpc>
            </a:pPr>
            <a:r>
              <a:rPr lang="en-US" sz="1600" dirty="0">
                <a:latin typeface="Consolas"/>
                <a:cs typeface="Consolas"/>
              </a:rPr>
              <a:t>eq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600" dirty="0">
                <a:latin typeface="Consolas"/>
                <a:cs typeface="Consolas"/>
              </a:rPr>
              <a:t>gt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600" dirty="0">
                <a:latin typeface="Consolas"/>
                <a:cs typeface="Consolas"/>
              </a:rPr>
              <a:t>lt</a:t>
            </a:r>
          </a:p>
          <a:p>
            <a:pPr marL="315913" indent="-304800">
              <a:lnSpc>
                <a:spcPct val="100000"/>
              </a:lnSpc>
            </a:pPr>
            <a:r>
              <a:rPr lang="en-US" sz="1600" dirty="0">
                <a:latin typeface="Consolas"/>
                <a:cs typeface="Consolas"/>
              </a:rPr>
              <a:t>and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latin typeface="Consolas"/>
                <a:cs typeface="Consolas"/>
              </a:rPr>
              <a:t>or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600" dirty="0">
                <a:latin typeface="Consolas"/>
                <a:cs typeface="Consolas"/>
              </a:rPr>
              <a:t>not</a:t>
            </a:r>
          </a:p>
          <a:p>
            <a:pPr marL="0" indent="0">
              <a:buNone/>
            </a:pPr>
            <a:endParaRPr lang="en-US" sz="1600" dirty="0"/>
          </a:p>
          <a:p>
            <a:endParaRPr lang="en-US" sz="1600" dirty="0"/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4873468" y="1207609"/>
            <a:ext cx="3555128" cy="3125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en-US" sz="1800" u="sng" dirty="0"/>
              <a:t>Branching commands</a:t>
            </a:r>
          </a:p>
          <a:p>
            <a:pPr marL="315913" indent="-271463">
              <a:lnSpc>
                <a:spcPct val="100000"/>
              </a:lnSpc>
            </a:pPr>
            <a:r>
              <a:rPr lang="en-US" sz="1600" dirty="0">
                <a:latin typeface="Consolas"/>
                <a:cs typeface="Consolas"/>
              </a:rPr>
              <a:t>label</a:t>
            </a:r>
            <a:r>
              <a:rPr lang="en-US" sz="1600" dirty="0"/>
              <a:t>  </a:t>
            </a:r>
            <a:r>
              <a:rPr lang="en-US" sz="1600" i="1" dirty="0"/>
              <a:t>label</a:t>
            </a:r>
          </a:p>
          <a:p>
            <a:pPr marL="315913" indent="-271463">
              <a:lnSpc>
                <a:spcPct val="100000"/>
              </a:lnSpc>
            </a:pPr>
            <a:r>
              <a:rPr lang="en-US" sz="1600" dirty="0">
                <a:latin typeface="Consolas"/>
                <a:cs typeface="Consolas"/>
              </a:rPr>
              <a:t>goto</a:t>
            </a:r>
            <a:r>
              <a:rPr lang="en-US" sz="1600" dirty="0"/>
              <a:t>  </a:t>
            </a:r>
            <a:r>
              <a:rPr lang="en-US" sz="1600" i="1" dirty="0"/>
              <a:t>label</a:t>
            </a:r>
          </a:p>
          <a:p>
            <a:pPr marL="315913" indent="-271463">
              <a:lnSpc>
                <a:spcPct val="100000"/>
              </a:lnSpc>
            </a:pPr>
            <a:r>
              <a:rPr lang="en-US" sz="1600" dirty="0">
                <a:latin typeface="Consolas"/>
                <a:cs typeface="Consolas"/>
              </a:rPr>
              <a:t>if-goto</a:t>
            </a:r>
            <a:r>
              <a:rPr lang="en-US" sz="1600" dirty="0"/>
              <a:t>  </a:t>
            </a:r>
            <a:r>
              <a:rPr lang="en-US" sz="1600" i="1" dirty="0"/>
              <a:t>label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800" u="sng" dirty="0"/>
              <a:t>Function commands</a:t>
            </a:r>
          </a:p>
          <a:p>
            <a:pPr marL="271463" indent="-260350">
              <a:lnSpc>
                <a:spcPct val="100000"/>
              </a:lnSpc>
            </a:pPr>
            <a:r>
              <a:rPr lang="en-US" sz="1600" dirty="0">
                <a:latin typeface="Consolas"/>
                <a:cs typeface="Consolas"/>
              </a:rPr>
              <a:t>Function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i="1" dirty="0"/>
              <a:t>functionName</a:t>
            </a:r>
            <a:r>
              <a:rPr lang="en-US" sz="1800" dirty="0"/>
              <a:t> </a:t>
            </a:r>
            <a:r>
              <a:rPr lang="en-US" sz="1600" i="1" dirty="0"/>
              <a:t>nVars</a:t>
            </a:r>
            <a:endParaRPr lang="en-US" sz="1800" i="1" dirty="0"/>
          </a:p>
          <a:p>
            <a:pPr marL="271463" indent="-260350">
              <a:lnSpc>
                <a:spcPct val="100000"/>
              </a:lnSpc>
            </a:pPr>
            <a:r>
              <a:rPr lang="en-US" sz="1600" dirty="0">
                <a:latin typeface="Consolas"/>
                <a:cs typeface="Consolas"/>
              </a:rPr>
              <a:t>Call </a:t>
            </a:r>
            <a:r>
              <a:rPr lang="en-US" sz="1600" i="1" dirty="0"/>
              <a:t>functionName</a:t>
            </a:r>
            <a:r>
              <a:rPr lang="en-US" sz="1800" dirty="0"/>
              <a:t> </a:t>
            </a:r>
            <a:r>
              <a:rPr lang="en-US" sz="1600" i="1" dirty="0"/>
              <a:t>nArgs</a:t>
            </a:r>
            <a:endParaRPr lang="en-US" sz="1800" i="1" dirty="0"/>
          </a:p>
          <a:p>
            <a:pPr marL="271463" indent="-260350">
              <a:lnSpc>
                <a:spcPct val="100000"/>
              </a:lnSpc>
            </a:pPr>
            <a:r>
              <a:rPr lang="en-US" sz="1600" dirty="0">
                <a:latin typeface="Consolas"/>
                <a:cs typeface="Consolas"/>
              </a:rPr>
              <a:t>return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98FB3C-3602-AA8E-EDF3-97F13FCDE2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71" t="6754" r="16964"/>
          <a:stretch/>
        </p:blipFill>
        <p:spPr>
          <a:xfrm>
            <a:off x="691962" y="2920080"/>
            <a:ext cx="405690" cy="350360"/>
          </a:xfrm>
          <a:prstGeom prst="rect">
            <a:avLst/>
          </a:prstGeom>
        </p:spPr>
      </p:pic>
      <p:sp>
        <p:nvSpPr>
          <p:cNvPr id="4" name="Left Arrow 3">
            <a:extLst>
              <a:ext uri="{FF2B5EF4-FFF2-40B4-BE49-F238E27FC236}">
                <a16:creationId xmlns:a16="http://schemas.microsoft.com/office/drawing/2014/main" id="{C3672E7C-05F5-CE0E-D3B0-D697A7F59665}"/>
              </a:ext>
            </a:extLst>
          </p:cNvPr>
          <p:cNvSpPr/>
          <p:nvPr/>
        </p:nvSpPr>
        <p:spPr>
          <a:xfrm rot="10800000">
            <a:off x="612850" y="1192136"/>
            <a:ext cx="508000" cy="469900"/>
          </a:xfrm>
          <a:prstGeom prst="lef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3715165-2317-814B-93C3-942219E99B6D}"/>
              </a:ext>
            </a:extLst>
          </p:cNvPr>
          <p:cNvGrpSpPr/>
          <p:nvPr/>
        </p:nvGrpSpPr>
        <p:grpSpPr>
          <a:xfrm>
            <a:off x="1627701" y="4666761"/>
            <a:ext cx="5019875" cy="1314883"/>
            <a:chOff x="1627701" y="4666761"/>
            <a:chExt cx="5019875" cy="1314883"/>
          </a:xfrm>
        </p:grpSpPr>
        <p:sp>
          <p:nvSpPr>
            <p:cNvPr id="5" name="Left Arrow 4">
              <a:extLst>
                <a:ext uri="{FF2B5EF4-FFF2-40B4-BE49-F238E27FC236}">
                  <a16:creationId xmlns:a16="http://schemas.microsoft.com/office/drawing/2014/main" id="{43E0A22F-5A0C-5DC8-942F-12126448C315}"/>
                </a:ext>
              </a:extLst>
            </p:cNvPr>
            <p:cNvSpPr/>
            <p:nvPr/>
          </p:nvSpPr>
          <p:spPr>
            <a:xfrm rot="5400000">
              <a:off x="5410200" y="4685811"/>
              <a:ext cx="508000" cy="469900"/>
            </a:xfrm>
            <a:prstGeom prst="leftArrow">
              <a:avLst/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4AE3998-90FA-1BA2-E094-21D5618FFAAE}"/>
                </a:ext>
              </a:extLst>
            </p:cNvPr>
            <p:cNvSpPr/>
            <p:nvPr/>
          </p:nvSpPr>
          <p:spPr>
            <a:xfrm>
              <a:off x="5336101" y="5273758"/>
              <a:ext cx="131147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1600"/>
                </a:spcBef>
              </a:pPr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/>
                  <a:cs typeface="Times New Roman"/>
                </a:rPr>
                <a:t>Next lecture</a:t>
              </a:r>
            </a:p>
          </p:txBody>
        </p:sp>
        <p:sp>
          <p:nvSpPr>
            <p:cNvPr id="7" name="Left Arrow 6">
              <a:extLst>
                <a:ext uri="{FF2B5EF4-FFF2-40B4-BE49-F238E27FC236}">
                  <a16:creationId xmlns:a16="http://schemas.microsoft.com/office/drawing/2014/main" id="{169C43C6-A825-F2B8-6D77-DF299F90A520}"/>
                </a:ext>
              </a:extLst>
            </p:cNvPr>
            <p:cNvSpPr/>
            <p:nvPr/>
          </p:nvSpPr>
          <p:spPr>
            <a:xfrm rot="5400000">
              <a:off x="1701800" y="4685811"/>
              <a:ext cx="508000" cy="469900"/>
            </a:xfrm>
            <a:prstGeom prst="leftArrow">
              <a:avLst/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3CBB17-1472-227F-D6AD-BEDA44B454B3}"/>
                </a:ext>
              </a:extLst>
            </p:cNvPr>
            <p:cNvSpPr/>
            <p:nvPr/>
          </p:nvSpPr>
          <p:spPr>
            <a:xfrm>
              <a:off x="1627701" y="5273758"/>
              <a:ext cx="131147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1600"/>
                </a:spcBef>
              </a:pPr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/>
                  <a:cs typeface="Times New Roman"/>
                </a:rPr>
                <a:t>This</a:t>
              </a:r>
              <a:b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/>
                  <a:cs typeface="Times New Roman"/>
                </a:rPr>
              </a:br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/>
                  <a:cs typeface="Times New Roman"/>
                </a:rPr>
                <a:t>lecture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745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ounded Rectangle 131">
            <a:extLst>
              <a:ext uri="{FF2B5EF4-FFF2-40B4-BE49-F238E27FC236}">
                <a16:creationId xmlns:a16="http://schemas.microsoft.com/office/drawing/2014/main" id="{317EB945-BB26-4F4F-BF11-00495A712E03}"/>
              </a:ext>
            </a:extLst>
          </p:cNvPr>
          <p:cNvSpPr/>
          <p:nvPr/>
        </p:nvSpPr>
        <p:spPr>
          <a:xfrm>
            <a:off x="586044" y="4086304"/>
            <a:ext cx="7941004" cy="22828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Nand to Tetris Roadmap: Part I</a:t>
            </a:r>
            <a:endParaRPr lang="en-US" sz="2000" dirty="0"/>
          </a:p>
        </p:txBody>
      </p:sp>
      <p:sp>
        <p:nvSpPr>
          <p:cNvPr id="92" name="Rectangle 74"/>
          <p:cNvSpPr>
            <a:spLocks noChangeArrowheads="1"/>
          </p:cNvSpPr>
          <p:nvPr/>
        </p:nvSpPr>
        <p:spPr bwMode="auto">
          <a:xfrm>
            <a:off x="1711151" y="5556522"/>
            <a:ext cx="1198458" cy="58553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b="1" dirty="0"/>
          </a:p>
        </p:txBody>
      </p:sp>
      <p:grpSp>
        <p:nvGrpSpPr>
          <p:cNvPr id="102" name="Group 73"/>
          <p:cNvGrpSpPr>
            <a:grpSpLocks/>
          </p:cNvGrpSpPr>
          <p:nvPr/>
        </p:nvGrpSpPr>
        <p:grpSpPr bwMode="auto">
          <a:xfrm rot="20983772">
            <a:off x="7209025" y="5532454"/>
            <a:ext cx="1252245" cy="395115"/>
            <a:chOff x="4241" y="3159"/>
            <a:chExt cx="1199" cy="453"/>
          </a:xfrm>
        </p:grpSpPr>
        <p:sp>
          <p:nvSpPr>
            <p:cNvPr id="103" name="Line 56"/>
            <p:cNvSpPr>
              <a:spLocks noChangeShapeType="1"/>
            </p:cNvSpPr>
            <p:nvPr/>
          </p:nvSpPr>
          <p:spPr bwMode="auto">
            <a:xfrm rot="-726690">
              <a:off x="4241" y="3300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" name="Line 57"/>
            <p:cNvSpPr>
              <a:spLocks noChangeShapeType="1"/>
            </p:cNvSpPr>
            <p:nvPr/>
          </p:nvSpPr>
          <p:spPr bwMode="auto">
            <a:xfrm rot="-726690">
              <a:off x="4298" y="3564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5" name="Line 58"/>
            <p:cNvSpPr>
              <a:spLocks noChangeShapeType="1"/>
            </p:cNvSpPr>
            <p:nvPr/>
          </p:nvSpPr>
          <p:spPr bwMode="auto">
            <a:xfrm rot="20873310" flipH="1">
              <a:off x="4711" y="3339"/>
              <a:ext cx="729" cy="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6" name="Freeform 59"/>
            <p:cNvSpPr>
              <a:spLocks/>
            </p:cNvSpPr>
            <p:nvPr/>
          </p:nvSpPr>
          <p:spPr bwMode="auto">
            <a:xfrm rot="-726690">
              <a:off x="5159" y="3265"/>
              <a:ext cx="84" cy="98"/>
            </a:xfrm>
            <a:custGeom>
              <a:avLst/>
              <a:gdLst>
                <a:gd name="T0" fmla="*/ 293 w 45"/>
                <a:gd name="T1" fmla="*/ 168 h 52"/>
                <a:gd name="T2" fmla="*/ 273 w 45"/>
                <a:gd name="T3" fmla="*/ 89 h 52"/>
                <a:gd name="T4" fmla="*/ 220 w 45"/>
                <a:gd name="T5" fmla="*/ 28 h 52"/>
                <a:gd name="T6" fmla="*/ 149 w 45"/>
                <a:gd name="T7" fmla="*/ 0 h 52"/>
                <a:gd name="T8" fmla="*/ 73 w 45"/>
                <a:gd name="T9" fmla="*/ 28 h 52"/>
                <a:gd name="T10" fmla="*/ 13 w 45"/>
                <a:gd name="T11" fmla="*/ 89 h 52"/>
                <a:gd name="T12" fmla="*/ 0 w 45"/>
                <a:gd name="T13" fmla="*/ 168 h 52"/>
                <a:gd name="T14" fmla="*/ 13 w 45"/>
                <a:gd name="T15" fmla="*/ 249 h 52"/>
                <a:gd name="T16" fmla="*/ 73 w 45"/>
                <a:gd name="T17" fmla="*/ 320 h 52"/>
                <a:gd name="T18" fmla="*/ 149 w 45"/>
                <a:gd name="T19" fmla="*/ 349 h 52"/>
                <a:gd name="T20" fmla="*/ 220 w 45"/>
                <a:gd name="T21" fmla="*/ 320 h 52"/>
                <a:gd name="T22" fmla="*/ 273 w 45"/>
                <a:gd name="T23" fmla="*/ 249 h 52"/>
                <a:gd name="T24" fmla="*/ 293 w 45"/>
                <a:gd name="T25" fmla="*/ 168 h 5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5" h="52">
                  <a:moveTo>
                    <a:pt x="45" y="25"/>
                  </a:moveTo>
                  <a:lnTo>
                    <a:pt x="42" y="13"/>
                  </a:lnTo>
                  <a:lnTo>
                    <a:pt x="34" y="4"/>
                  </a:lnTo>
                  <a:lnTo>
                    <a:pt x="23" y="0"/>
                  </a:lnTo>
                  <a:lnTo>
                    <a:pt x="11" y="4"/>
                  </a:lnTo>
                  <a:lnTo>
                    <a:pt x="2" y="13"/>
                  </a:lnTo>
                  <a:lnTo>
                    <a:pt x="0" y="25"/>
                  </a:lnTo>
                  <a:lnTo>
                    <a:pt x="2" y="37"/>
                  </a:lnTo>
                  <a:lnTo>
                    <a:pt x="11" y="48"/>
                  </a:lnTo>
                  <a:lnTo>
                    <a:pt x="23" y="52"/>
                  </a:lnTo>
                  <a:lnTo>
                    <a:pt x="34" y="48"/>
                  </a:lnTo>
                  <a:lnTo>
                    <a:pt x="42" y="37"/>
                  </a:lnTo>
                  <a:lnTo>
                    <a:pt x="45" y="2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2" name="Freeform 60"/>
            <p:cNvSpPr>
              <a:spLocks/>
            </p:cNvSpPr>
            <p:nvPr/>
          </p:nvSpPr>
          <p:spPr bwMode="auto">
            <a:xfrm rot="-726690">
              <a:off x="4536" y="3159"/>
              <a:ext cx="631" cy="453"/>
            </a:xfrm>
            <a:custGeom>
              <a:avLst/>
              <a:gdLst>
                <a:gd name="T0" fmla="*/ 990 w 395"/>
                <a:gd name="T1" fmla="*/ 829 h 335"/>
                <a:gd name="T2" fmla="*/ 0 w 395"/>
                <a:gd name="T3" fmla="*/ 829 h 335"/>
                <a:gd name="T4" fmla="*/ 0 w 395"/>
                <a:gd name="T5" fmla="*/ 0 h 335"/>
                <a:gd name="T6" fmla="*/ 990 w 395"/>
                <a:gd name="T7" fmla="*/ 0 h 335"/>
                <a:gd name="T8" fmla="*/ 1110 w 395"/>
                <a:gd name="T9" fmla="*/ 9 h 335"/>
                <a:gd name="T10" fmla="*/ 1227 w 395"/>
                <a:gd name="T11" fmla="*/ 32 h 335"/>
                <a:gd name="T12" fmla="*/ 1332 w 395"/>
                <a:gd name="T13" fmla="*/ 72 h 335"/>
                <a:gd name="T14" fmla="*/ 1431 w 395"/>
                <a:gd name="T15" fmla="*/ 124 h 335"/>
                <a:gd name="T16" fmla="*/ 1503 w 395"/>
                <a:gd name="T17" fmla="*/ 185 h 335"/>
                <a:gd name="T18" fmla="*/ 1564 w 395"/>
                <a:gd name="T19" fmla="*/ 254 h 335"/>
                <a:gd name="T20" fmla="*/ 1597 w 395"/>
                <a:gd name="T21" fmla="*/ 334 h 335"/>
                <a:gd name="T22" fmla="*/ 1610 w 395"/>
                <a:gd name="T23" fmla="*/ 414 h 335"/>
                <a:gd name="T24" fmla="*/ 1597 w 395"/>
                <a:gd name="T25" fmla="*/ 498 h 335"/>
                <a:gd name="T26" fmla="*/ 1564 w 395"/>
                <a:gd name="T27" fmla="*/ 576 h 335"/>
                <a:gd name="T28" fmla="*/ 1503 w 395"/>
                <a:gd name="T29" fmla="*/ 645 h 335"/>
                <a:gd name="T30" fmla="*/ 1431 w 395"/>
                <a:gd name="T31" fmla="*/ 707 h 335"/>
                <a:gd name="T32" fmla="*/ 1332 w 395"/>
                <a:gd name="T33" fmla="*/ 759 h 335"/>
                <a:gd name="T34" fmla="*/ 1227 w 395"/>
                <a:gd name="T35" fmla="*/ 799 h 335"/>
                <a:gd name="T36" fmla="*/ 1110 w 395"/>
                <a:gd name="T37" fmla="*/ 821 h 335"/>
                <a:gd name="T38" fmla="*/ 990 w 395"/>
                <a:gd name="T39" fmla="*/ 829 h 33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95" h="335">
                  <a:moveTo>
                    <a:pt x="243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72" y="4"/>
                  </a:lnTo>
                  <a:lnTo>
                    <a:pt x="301" y="13"/>
                  </a:lnTo>
                  <a:lnTo>
                    <a:pt x="327" y="29"/>
                  </a:lnTo>
                  <a:lnTo>
                    <a:pt x="351" y="50"/>
                  </a:lnTo>
                  <a:lnTo>
                    <a:pt x="369" y="75"/>
                  </a:lnTo>
                  <a:lnTo>
                    <a:pt x="384" y="103"/>
                  </a:lnTo>
                  <a:lnTo>
                    <a:pt x="392" y="135"/>
                  </a:lnTo>
                  <a:lnTo>
                    <a:pt x="395" y="167"/>
                  </a:lnTo>
                  <a:lnTo>
                    <a:pt x="392" y="201"/>
                  </a:lnTo>
                  <a:lnTo>
                    <a:pt x="384" y="233"/>
                  </a:lnTo>
                  <a:lnTo>
                    <a:pt x="369" y="261"/>
                  </a:lnTo>
                  <a:lnTo>
                    <a:pt x="351" y="286"/>
                  </a:lnTo>
                  <a:lnTo>
                    <a:pt x="327" y="307"/>
                  </a:lnTo>
                  <a:lnTo>
                    <a:pt x="301" y="323"/>
                  </a:lnTo>
                  <a:lnTo>
                    <a:pt x="272" y="332"/>
                  </a:lnTo>
                  <a:lnTo>
                    <a:pt x="243" y="33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3" name="Rectangle 61"/>
            <p:cNvSpPr>
              <a:spLocks noChangeArrowheads="1"/>
            </p:cNvSpPr>
            <p:nvPr/>
          </p:nvSpPr>
          <p:spPr bwMode="auto">
            <a:xfrm rot="20873310">
              <a:off x="4613" y="3246"/>
              <a:ext cx="451" cy="18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r>
                <a:rPr lang="en-US" sz="1600" dirty="0">
                  <a:solidFill>
                    <a:srgbClr val="000000"/>
                  </a:solidFill>
                </a:rPr>
                <a:t>Nand</a:t>
              </a:r>
              <a:endParaRPr lang="en-US" sz="1600" dirty="0"/>
            </a:p>
          </p:txBody>
        </p:sp>
      </p:grpSp>
      <p:sp>
        <p:nvSpPr>
          <p:cNvPr id="56" name="Rectangle 65"/>
          <p:cNvSpPr>
            <a:spLocks noChangeArrowheads="1"/>
          </p:cNvSpPr>
          <p:nvPr/>
        </p:nvSpPr>
        <p:spPr bwMode="auto">
          <a:xfrm>
            <a:off x="6353788" y="4284335"/>
            <a:ext cx="189795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platform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0902816-8B93-9249-BE31-9135D70E40C9}"/>
              </a:ext>
            </a:extLst>
          </p:cNvPr>
          <p:cNvSpPr/>
          <p:nvPr/>
        </p:nvSpPr>
        <p:spPr>
          <a:xfrm>
            <a:off x="564293" y="1169441"/>
            <a:ext cx="7941004" cy="22828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Line 128">
            <a:extLst>
              <a:ext uri="{FF2B5EF4-FFF2-40B4-BE49-F238E27FC236}">
                <a16:creationId xmlns:a16="http://schemas.microsoft.com/office/drawing/2014/main" id="{897E8AAF-DB69-8049-B0AB-88BD1750D6FA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9969" y="2562204"/>
            <a:ext cx="1123660" cy="441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F066044-305C-C642-96E4-9B3B738B038B}"/>
              </a:ext>
            </a:extLst>
          </p:cNvPr>
          <p:cNvGrpSpPr/>
          <p:nvPr/>
        </p:nvGrpSpPr>
        <p:grpSpPr>
          <a:xfrm>
            <a:off x="768259" y="1375166"/>
            <a:ext cx="1031791" cy="771296"/>
            <a:chOff x="506028" y="1375166"/>
            <a:chExt cx="1031791" cy="771296"/>
          </a:xfrm>
        </p:grpSpPr>
        <p:sp>
          <p:nvSpPr>
            <p:cNvPr id="46" name="Freeform 98">
              <a:extLst>
                <a:ext uri="{FF2B5EF4-FFF2-40B4-BE49-F238E27FC236}">
                  <a16:creationId xmlns:a16="http://schemas.microsoft.com/office/drawing/2014/main" id="{C888B8F3-4EA3-9A46-A94A-EF4FB24DC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028" y="1375166"/>
              <a:ext cx="1031791" cy="771296"/>
            </a:xfrm>
            <a:custGeom>
              <a:avLst/>
              <a:gdLst>
                <a:gd name="T0" fmla="*/ 106363 w 748"/>
                <a:gd name="T1" fmla="*/ 304800 h 445"/>
                <a:gd name="T2" fmla="*/ 7938 w 748"/>
                <a:gd name="T3" fmla="*/ 333375 h 445"/>
                <a:gd name="T4" fmla="*/ 122238 w 748"/>
                <a:gd name="T5" fmla="*/ 373062 h 445"/>
                <a:gd name="T6" fmla="*/ 28575 w 748"/>
                <a:gd name="T7" fmla="*/ 458787 h 445"/>
                <a:gd name="T8" fmla="*/ 153988 w 748"/>
                <a:gd name="T9" fmla="*/ 498475 h 445"/>
                <a:gd name="T10" fmla="*/ 84138 w 748"/>
                <a:gd name="T11" fmla="*/ 581025 h 445"/>
                <a:gd name="T12" fmla="*/ 241300 w 748"/>
                <a:gd name="T13" fmla="*/ 596900 h 445"/>
                <a:gd name="T14" fmla="*/ 265113 w 748"/>
                <a:gd name="T15" fmla="*/ 693737 h 445"/>
                <a:gd name="T16" fmla="*/ 400050 w 748"/>
                <a:gd name="T17" fmla="*/ 657225 h 445"/>
                <a:gd name="T18" fmla="*/ 501650 w 748"/>
                <a:gd name="T19" fmla="*/ 706437 h 445"/>
                <a:gd name="T20" fmla="*/ 576263 w 748"/>
                <a:gd name="T21" fmla="*/ 658812 h 445"/>
                <a:gd name="T22" fmla="*/ 655638 w 748"/>
                <a:gd name="T23" fmla="*/ 706437 h 445"/>
                <a:gd name="T24" fmla="*/ 727075 w 748"/>
                <a:gd name="T25" fmla="*/ 649287 h 445"/>
                <a:gd name="T26" fmla="*/ 830263 w 748"/>
                <a:gd name="T27" fmla="*/ 688975 h 445"/>
                <a:gd name="T28" fmla="*/ 923925 w 748"/>
                <a:gd name="T29" fmla="*/ 612775 h 445"/>
                <a:gd name="T30" fmla="*/ 1093788 w 748"/>
                <a:gd name="T31" fmla="*/ 636587 h 445"/>
                <a:gd name="T32" fmla="*/ 1050925 w 748"/>
                <a:gd name="T33" fmla="*/ 547687 h 445"/>
                <a:gd name="T34" fmla="*/ 1166813 w 748"/>
                <a:gd name="T35" fmla="*/ 536575 h 445"/>
                <a:gd name="T36" fmla="*/ 1087438 w 748"/>
                <a:gd name="T37" fmla="*/ 434975 h 445"/>
                <a:gd name="T38" fmla="*/ 1187450 w 748"/>
                <a:gd name="T39" fmla="*/ 381000 h 445"/>
                <a:gd name="T40" fmla="*/ 1058863 w 748"/>
                <a:gd name="T41" fmla="*/ 317500 h 445"/>
                <a:gd name="T42" fmla="*/ 1130300 w 748"/>
                <a:gd name="T43" fmla="*/ 228600 h 445"/>
                <a:gd name="T44" fmla="*/ 995363 w 748"/>
                <a:gd name="T45" fmla="*/ 223837 h 445"/>
                <a:gd name="T46" fmla="*/ 1050925 w 748"/>
                <a:gd name="T47" fmla="*/ 122237 h 445"/>
                <a:gd name="T48" fmla="*/ 882650 w 748"/>
                <a:gd name="T49" fmla="*/ 134937 h 445"/>
                <a:gd name="T50" fmla="*/ 871538 w 748"/>
                <a:gd name="T51" fmla="*/ 30162 h 445"/>
                <a:gd name="T52" fmla="*/ 700088 w 748"/>
                <a:gd name="T53" fmla="*/ 77787 h 445"/>
                <a:gd name="T54" fmla="*/ 638175 w 748"/>
                <a:gd name="T55" fmla="*/ 0 h 445"/>
                <a:gd name="T56" fmla="*/ 528638 w 748"/>
                <a:gd name="T57" fmla="*/ 69850 h 445"/>
                <a:gd name="T58" fmla="*/ 423863 w 748"/>
                <a:gd name="T59" fmla="*/ 0 h 445"/>
                <a:gd name="T60" fmla="*/ 358775 w 748"/>
                <a:gd name="T61" fmla="*/ 106362 h 445"/>
                <a:gd name="T62" fmla="*/ 241300 w 748"/>
                <a:gd name="T63" fmla="*/ 49212 h 445"/>
                <a:gd name="T64" fmla="*/ 246063 w 748"/>
                <a:gd name="T65" fmla="*/ 142875 h 445"/>
                <a:gd name="T66" fmla="*/ 98425 w 748"/>
                <a:gd name="T67" fmla="*/ 114300 h 445"/>
                <a:gd name="T68" fmla="*/ 134938 w 748"/>
                <a:gd name="T69" fmla="*/ 211137 h 445"/>
                <a:gd name="T70" fmla="*/ 0 w 748"/>
                <a:gd name="T71" fmla="*/ 204787 h 445"/>
                <a:gd name="T72" fmla="*/ 106363 w 748"/>
                <a:gd name="T73" fmla="*/ 304800 h 44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748" h="445">
                  <a:moveTo>
                    <a:pt x="67" y="192"/>
                  </a:moveTo>
                  <a:lnTo>
                    <a:pt x="5" y="210"/>
                  </a:lnTo>
                  <a:lnTo>
                    <a:pt x="77" y="235"/>
                  </a:lnTo>
                  <a:lnTo>
                    <a:pt x="18" y="289"/>
                  </a:lnTo>
                  <a:lnTo>
                    <a:pt x="97" y="314"/>
                  </a:lnTo>
                  <a:lnTo>
                    <a:pt x="53" y="366"/>
                  </a:lnTo>
                  <a:lnTo>
                    <a:pt x="152" y="376"/>
                  </a:lnTo>
                  <a:lnTo>
                    <a:pt x="167" y="437"/>
                  </a:lnTo>
                  <a:lnTo>
                    <a:pt x="252" y="414"/>
                  </a:lnTo>
                  <a:lnTo>
                    <a:pt x="316" y="445"/>
                  </a:lnTo>
                  <a:lnTo>
                    <a:pt x="363" y="415"/>
                  </a:lnTo>
                  <a:lnTo>
                    <a:pt x="413" y="445"/>
                  </a:lnTo>
                  <a:lnTo>
                    <a:pt x="458" y="409"/>
                  </a:lnTo>
                  <a:lnTo>
                    <a:pt x="523" y="434"/>
                  </a:lnTo>
                  <a:lnTo>
                    <a:pt x="582" y="386"/>
                  </a:lnTo>
                  <a:lnTo>
                    <a:pt x="689" y="401"/>
                  </a:lnTo>
                  <a:lnTo>
                    <a:pt x="662" y="345"/>
                  </a:lnTo>
                  <a:lnTo>
                    <a:pt x="735" y="338"/>
                  </a:lnTo>
                  <a:lnTo>
                    <a:pt x="685" y="274"/>
                  </a:lnTo>
                  <a:lnTo>
                    <a:pt x="748" y="240"/>
                  </a:lnTo>
                  <a:lnTo>
                    <a:pt x="667" y="200"/>
                  </a:lnTo>
                  <a:lnTo>
                    <a:pt x="712" y="144"/>
                  </a:lnTo>
                  <a:lnTo>
                    <a:pt x="627" y="141"/>
                  </a:lnTo>
                  <a:lnTo>
                    <a:pt x="662" y="77"/>
                  </a:lnTo>
                  <a:lnTo>
                    <a:pt x="556" y="85"/>
                  </a:lnTo>
                  <a:lnTo>
                    <a:pt x="549" y="19"/>
                  </a:lnTo>
                  <a:lnTo>
                    <a:pt x="441" y="49"/>
                  </a:lnTo>
                  <a:lnTo>
                    <a:pt x="402" y="0"/>
                  </a:lnTo>
                  <a:lnTo>
                    <a:pt x="333" y="44"/>
                  </a:lnTo>
                  <a:lnTo>
                    <a:pt x="267" y="0"/>
                  </a:lnTo>
                  <a:lnTo>
                    <a:pt x="226" y="67"/>
                  </a:lnTo>
                  <a:lnTo>
                    <a:pt x="152" y="31"/>
                  </a:lnTo>
                  <a:lnTo>
                    <a:pt x="155" y="90"/>
                  </a:lnTo>
                  <a:lnTo>
                    <a:pt x="62" y="72"/>
                  </a:lnTo>
                  <a:lnTo>
                    <a:pt x="85" y="133"/>
                  </a:lnTo>
                  <a:lnTo>
                    <a:pt x="0" y="129"/>
                  </a:lnTo>
                  <a:lnTo>
                    <a:pt x="67" y="192"/>
                  </a:lnTo>
                  <a:close/>
                </a:path>
              </a:pathLst>
            </a:custGeom>
            <a:solidFill>
              <a:srgbClr val="FFFF00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00" dirty="0"/>
            </a:p>
          </p:txBody>
        </p:sp>
        <p:sp>
          <p:nvSpPr>
            <p:cNvPr id="47" name="Rectangle 99">
              <a:extLst>
                <a:ext uri="{FF2B5EF4-FFF2-40B4-BE49-F238E27FC236}">
                  <a16:creationId xmlns:a16="http://schemas.microsoft.com/office/drawing/2014/main" id="{58E4BBED-DF50-B44C-B104-64D3ED893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135" y="1547770"/>
              <a:ext cx="512961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human</a:t>
              </a:r>
              <a:endParaRPr lang="en-US" sz="1400" dirty="0"/>
            </a:p>
          </p:txBody>
        </p:sp>
        <p:sp>
          <p:nvSpPr>
            <p:cNvPr id="48" name="Rectangle 100">
              <a:extLst>
                <a:ext uri="{FF2B5EF4-FFF2-40B4-BE49-F238E27FC236}">
                  <a16:creationId xmlns:a16="http://schemas.microsoft.com/office/drawing/2014/main" id="{D99AB378-0501-9142-BF71-C6D5C204F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802" y="1763456"/>
              <a:ext cx="58342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thought</a:t>
              </a:r>
              <a:endParaRPr lang="en-US" sz="1400" dirty="0"/>
            </a:p>
          </p:txBody>
        </p:sp>
      </p:grpSp>
      <p:sp>
        <p:nvSpPr>
          <p:cNvPr id="52" name="Line 126">
            <a:extLst>
              <a:ext uri="{FF2B5EF4-FFF2-40B4-BE49-F238E27FC236}">
                <a16:creationId xmlns:a16="http://schemas.microsoft.com/office/drawing/2014/main" id="{6AD63C20-8509-AA4A-8097-BE2A87C73F4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41575" y="2183088"/>
            <a:ext cx="1108888" cy="1947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58" name="Line 124">
            <a:extLst>
              <a:ext uri="{FF2B5EF4-FFF2-40B4-BE49-F238E27FC236}">
                <a16:creationId xmlns:a16="http://schemas.microsoft.com/office/drawing/2014/main" id="{B3A28267-A683-0144-9A2F-07E144970DA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52219" y="1801423"/>
            <a:ext cx="1003985" cy="3985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BF5BE9-44EC-034A-A671-EB5A8AEC7CE1}"/>
              </a:ext>
            </a:extLst>
          </p:cNvPr>
          <p:cNvSpPr txBox="1"/>
          <p:nvPr/>
        </p:nvSpPr>
        <p:spPr>
          <a:xfrm>
            <a:off x="9466729" y="18556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/>
          </a:p>
        </p:txBody>
      </p:sp>
      <p:sp>
        <p:nvSpPr>
          <p:cNvPr id="116" name="Text Box 111">
            <a:extLst>
              <a:ext uri="{FF2B5EF4-FFF2-40B4-BE49-F238E27FC236}">
                <a16:creationId xmlns:a16="http://schemas.microsoft.com/office/drawing/2014/main" id="{44473F58-3D33-934D-AB15-D85FA0324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5133" y="1993051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118" name="Text Box 110">
            <a:extLst>
              <a:ext uri="{FF2B5EF4-FFF2-40B4-BE49-F238E27FC236}">
                <a16:creationId xmlns:a16="http://schemas.microsoft.com/office/drawing/2014/main" id="{03C1A140-D5E3-6544-B431-B36554D3E0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5133" y="2328457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VM code</a:t>
            </a:r>
          </a:p>
        </p:txBody>
      </p:sp>
      <p:sp>
        <p:nvSpPr>
          <p:cNvPr id="119" name="Text Box 111">
            <a:extLst>
              <a:ext uri="{FF2B5EF4-FFF2-40B4-BE49-F238E27FC236}">
                <a16:creationId xmlns:a16="http://schemas.microsoft.com/office/drawing/2014/main" id="{74203340-CDE5-7741-83DD-BD1B53F813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940" y="2373297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120" name="Text Box 110">
            <a:extLst>
              <a:ext uri="{FF2B5EF4-FFF2-40B4-BE49-F238E27FC236}">
                <a16:creationId xmlns:a16="http://schemas.microsoft.com/office/drawing/2014/main" id="{87358546-F86C-8A40-B0A5-8DD1048656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940" y="2708703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machine language</a:t>
            </a:r>
          </a:p>
        </p:txBody>
      </p:sp>
      <p:sp>
        <p:nvSpPr>
          <p:cNvPr id="121" name="Text Box 111">
            <a:extLst>
              <a:ext uri="{FF2B5EF4-FFF2-40B4-BE49-F238E27FC236}">
                <a16:creationId xmlns:a16="http://schemas.microsoft.com/office/drawing/2014/main" id="{769C8ACE-9CB4-3B4D-B06F-B0A8185041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883" y="4386033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122" name="Text Box 110">
            <a:extLst>
              <a:ext uri="{FF2B5EF4-FFF2-40B4-BE49-F238E27FC236}">
                <a16:creationId xmlns:a16="http://schemas.microsoft.com/office/drawing/2014/main" id="{9B41E24D-CE7D-E345-98D2-108F35F6B1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883" y="4721439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computer</a:t>
            </a:r>
          </a:p>
        </p:txBody>
      </p:sp>
      <p:sp>
        <p:nvSpPr>
          <p:cNvPr id="123" name="Text Box 111">
            <a:extLst>
              <a:ext uri="{FF2B5EF4-FFF2-40B4-BE49-F238E27FC236}">
                <a16:creationId xmlns:a16="http://schemas.microsoft.com/office/drawing/2014/main" id="{29C03152-4CCC-C543-9E17-A636F47519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595" y="4809885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124" name="Text Box 110">
            <a:extLst>
              <a:ext uri="{FF2B5EF4-FFF2-40B4-BE49-F238E27FC236}">
                <a16:creationId xmlns:a16="http://schemas.microsoft.com/office/drawing/2014/main" id="{60561646-ECC7-4644-9837-C719B4CBB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595" y="5145291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ALU, RAM</a:t>
            </a:r>
          </a:p>
        </p:txBody>
      </p:sp>
      <p:sp>
        <p:nvSpPr>
          <p:cNvPr id="125" name="Text Box 111">
            <a:extLst>
              <a:ext uri="{FF2B5EF4-FFF2-40B4-BE49-F238E27FC236}">
                <a16:creationId xmlns:a16="http://schemas.microsoft.com/office/drawing/2014/main" id="{23BC6265-8CBC-5045-A5AA-23E88E8CAD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914" y="5159574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126" name="Text Box 110">
            <a:extLst>
              <a:ext uri="{FF2B5EF4-FFF2-40B4-BE49-F238E27FC236}">
                <a16:creationId xmlns:a16="http://schemas.microsoft.com/office/drawing/2014/main" id="{58E9D56F-C70E-4243-A5CC-B046F1B6D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914" y="5494980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elementary logic gates</a:t>
            </a:r>
          </a:p>
        </p:txBody>
      </p:sp>
      <p:sp>
        <p:nvSpPr>
          <p:cNvPr id="127" name="Rectangle 65">
            <a:extLst>
              <a:ext uri="{FF2B5EF4-FFF2-40B4-BE49-F238E27FC236}">
                <a16:creationId xmlns:a16="http://schemas.microsoft.com/office/drawing/2014/main" id="{1513162B-EA2B-1A4B-8EF4-7E8BEBA2B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129" y="1351185"/>
            <a:ext cx="191238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hierarchy</a:t>
            </a:r>
          </a:p>
        </p:txBody>
      </p:sp>
      <p:sp>
        <p:nvSpPr>
          <p:cNvPr id="5" name="Rectangle 102">
            <a:extLst>
              <a:ext uri="{FF2B5EF4-FFF2-40B4-BE49-F238E27FC236}">
                <a16:creationId xmlns:a16="http://schemas.microsoft.com/office/drawing/2014/main" id="{CA814AB8-816D-4731-F2CC-ADE96B9BB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9645" y="1880328"/>
            <a:ext cx="8048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</a:p>
        </p:txBody>
      </p:sp>
      <p:sp>
        <p:nvSpPr>
          <p:cNvPr id="6" name="Rectangle 125">
            <a:extLst>
              <a:ext uri="{FF2B5EF4-FFF2-40B4-BE49-F238E27FC236}">
                <a16:creationId xmlns:a16="http://schemas.microsoft.com/office/drawing/2014/main" id="{1D337287-60D3-E3C4-0DD9-4142F3235D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8959" y="2241738"/>
            <a:ext cx="8048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compiler</a:t>
            </a:r>
          </a:p>
        </p:txBody>
      </p:sp>
      <p:sp>
        <p:nvSpPr>
          <p:cNvPr id="21" name="Text Box 111">
            <a:extLst>
              <a:ext uri="{FF2B5EF4-FFF2-40B4-BE49-F238E27FC236}">
                <a16:creationId xmlns:a16="http://schemas.microsoft.com/office/drawing/2014/main" id="{2E914D9A-B0C8-CBAD-F307-1CDFF221A0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743" y="1641232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08C8384-F4FF-2930-0CB2-F276CC0ED1EF}"/>
              </a:ext>
            </a:extLst>
          </p:cNvPr>
          <p:cNvGrpSpPr/>
          <p:nvPr/>
        </p:nvGrpSpPr>
        <p:grpSpPr>
          <a:xfrm>
            <a:off x="2742293" y="2092728"/>
            <a:ext cx="1060456" cy="607162"/>
            <a:chOff x="2607287" y="2101540"/>
            <a:chExt cx="1060456" cy="607162"/>
          </a:xfrm>
        </p:grpSpPr>
        <p:sp>
          <p:nvSpPr>
            <p:cNvPr id="23" name="Text Box 111">
              <a:extLst>
                <a:ext uri="{FF2B5EF4-FFF2-40B4-BE49-F238E27FC236}">
                  <a16:creationId xmlns:a16="http://schemas.microsoft.com/office/drawing/2014/main" id="{D33B0D26-67D3-4D6C-F385-1DD22312EB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7287" y="2101540"/>
              <a:ext cx="1060055" cy="161639"/>
            </a:xfrm>
            <a:prstGeom prst="rect">
              <a:avLst/>
            </a:prstGeom>
            <a:solidFill>
              <a:srgbClr val="FFD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4" name="Text Box 110">
              <a:extLst>
                <a:ext uri="{FF2B5EF4-FFF2-40B4-BE49-F238E27FC236}">
                  <a16:creationId xmlns:a16="http://schemas.microsoft.com/office/drawing/2014/main" id="{97D79020-5E86-D4A9-E55F-0B08C97190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7688" y="2259127"/>
              <a:ext cx="1060055" cy="44957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rIns="0" bIns="46800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25" name="Rectangle 127">
              <a:extLst>
                <a:ext uri="{FF2B5EF4-FFF2-40B4-BE49-F238E27FC236}">
                  <a16:creationId xmlns:a16="http://schemas.microsoft.com/office/drawing/2014/main" id="{22EB492D-B97F-5AA8-DE37-80E7495530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2865" y="2477890"/>
              <a:ext cx="410416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Text Box 110">
            <a:extLst>
              <a:ext uri="{FF2B5EF4-FFF2-40B4-BE49-F238E27FC236}">
                <a16:creationId xmlns:a16="http://schemas.microsoft.com/office/drawing/2014/main" id="{D6EF22A4-FF21-9A30-7BE6-21194E4963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743" y="1976638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dirty="0">
                <a:solidFill>
                  <a:srgbClr val="000000"/>
                </a:solidFill>
              </a:rPr>
              <a:t>high-level</a:t>
            </a:r>
            <a:br>
              <a:rPr lang="en-US" sz="1100" dirty="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language</a:t>
            </a:r>
          </a:p>
        </p:txBody>
      </p:sp>
      <p:sp>
        <p:nvSpPr>
          <p:cNvPr id="93" name="Line 135"/>
          <p:cNvSpPr>
            <a:spLocks noChangeShapeType="1"/>
          </p:cNvSpPr>
          <p:nvPr/>
        </p:nvSpPr>
        <p:spPr bwMode="auto">
          <a:xfrm flipH="1">
            <a:off x="4026685" y="5371077"/>
            <a:ext cx="1041154" cy="8860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94" name="Line 135"/>
          <p:cNvSpPr>
            <a:spLocks noChangeShapeType="1"/>
          </p:cNvSpPr>
          <p:nvPr/>
        </p:nvSpPr>
        <p:spPr bwMode="auto">
          <a:xfrm flipH="1">
            <a:off x="6156352" y="5704382"/>
            <a:ext cx="1004559" cy="4246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95" name="Line 135"/>
          <p:cNvSpPr>
            <a:spLocks noChangeShapeType="1"/>
          </p:cNvSpPr>
          <p:nvPr/>
        </p:nvSpPr>
        <p:spPr bwMode="auto">
          <a:xfrm flipH="1" flipV="1">
            <a:off x="1825322" y="4980603"/>
            <a:ext cx="1143813" cy="2602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B24BFAE-1A18-DF43-9DA5-01DBAF0E829F}"/>
              </a:ext>
            </a:extLst>
          </p:cNvPr>
          <p:cNvGrpSpPr/>
          <p:nvPr/>
        </p:nvGrpSpPr>
        <p:grpSpPr>
          <a:xfrm>
            <a:off x="1296120" y="3192058"/>
            <a:ext cx="6575863" cy="1098281"/>
            <a:chOff x="1311526" y="3249208"/>
            <a:chExt cx="6748089" cy="1098281"/>
          </a:xfrm>
        </p:grpSpPr>
        <p:sp>
          <p:nvSpPr>
            <p:cNvPr id="32" name="Line 136">
              <a:extLst>
                <a:ext uri="{FF2B5EF4-FFF2-40B4-BE49-F238E27FC236}">
                  <a16:creationId xmlns:a16="http://schemas.microsoft.com/office/drawing/2014/main" id="{7C894498-11C5-0241-801D-9D9B1E5932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1526" y="3855140"/>
              <a:ext cx="0" cy="492349"/>
            </a:xfrm>
            <a:prstGeom prst="line">
              <a:avLst/>
            </a:prstGeom>
            <a:noFill/>
            <a:ln w="31750">
              <a:solidFill>
                <a:schemeClr val="bg1">
                  <a:lumMod val="50000"/>
                </a:schemeClr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BA6FEE8-05F2-944B-8B3D-F957AB2C45DB}"/>
                </a:ext>
              </a:extLst>
            </p:cNvPr>
            <p:cNvGrpSpPr/>
            <p:nvPr/>
          </p:nvGrpSpPr>
          <p:grpSpPr>
            <a:xfrm>
              <a:off x="1311526" y="3249208"/>
              <a:ext cx="6748089" cy="1057696"/>
              <a:chOff x="1311526" y="3249208"/>
              <a:chExt cx="6748089" cy="1057696"/>
            </a:xfrm>
          </p:grpSpPr>
          <p:sp>
            <p:nvSpPr>
              <p:cNvPr id="34" name="Freeform 8">
                <a:extLst>
                  <a:ext uri="{FF2B5EF4-FFF2-40B4-BE49-F238E27FC236}">
                    <a16:creationId xmlns:a16="http://schemas.microsoft.com/office/drawing/2014/main" id="{6C07E4F3-3637-7B40-9B3A-792E222529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1526" y="3249208"/>
                <a:ext cx="6748089" cy="1057696"/>
              </a:xfrm>
              <a:custGeom>
                <a:avLst/>
                <a:gdLst>
                  <a:gd name="T0" fmla="*/ 0 w 4028"/>
                  <a:gd name="T1" fmla="*/ 200225102 h 404"/>
                  <a:gd name="T2" fmla="*/ 0 w 4028"/>
                  <a:gd name="T3" fmla="*/ 114980753 h 404"/>
                  <a:gd name="T4" fmla="*/ 16520261 w 4028"/>
                  <a:gd name="T5" fmla="*/ 114980753 h 404"/>
                  <a:gd name="T6" fmla="*/ 16520261 w 4028"/>
                  <a:gd name="T7" fmla="*/ 0 h 40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28" h="404">
                    <a:moveTo>
                      <a:pt x="0" y="404"/>
                    </a:moveTo>
                    <a:lnTo>
                      <a:pt x="0" y="232"/>
                    </a:lnTo>
                    <a:lnTo>
                      <a:pt x="4028" y="232"/>
                    </a:lnTo>
                    <a:lnTo>
                      <a:pt x="4028" y="0"/>
                    </a:lnTo>
                  </a:path>
                </a:pathLst>
              </a:custGeom>
              <a:noFill/>
              <a:ln w="31750">
                <a:solidFill>
                  <a:schemeClr val="bg1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5" name="Rectangle 137">
                <a:extLst>
                  <a:ext uri="{FF2B5EF4-FFF2-40B4-BE49-F238E27FC236}">
                    <a16:creationId xmlns:a16="http://schemas.microsoft.com/office/drawing/2014/main" id="{93F734B4-7989-DC4E-BCBC-BB84C69F8A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4999" y="3718131"/>
                <a:ext cx="1616036" cy="2462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marL="127000"/>
                <a:r>
                  <a:rPr lang="en-US" sz="16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assembler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5" name="Rectangle 125">
            <a:extLst>
              <a:ext uri="{FF2B5EF4-FFF2-40B4-BE49-F238E27FC236}">
                <a16:creationId xmlns:a16="http://schemas.microsoft.com/office/drawing/2014/main" id="{EFA959D5-A2F4-5F94-FC51-610CAC74A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567" y="5069042"/>
            <a:ext cx="93577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</a:p>
        </p:txBody>
      </p:sp>
      <p:sp>
        <p:nvSpPr>
          <p:cNvPr id="17" name="Rectangle 125">
            <a:extLst>
              <a:ext uri="{FF2B5EF4-FFF2-40B4-BE49-F238E27FC236}">
                <a16:creationId xmlns:a16="http://schemas.microsoft.com/office/drawing/2014/main" id="{7B74FFCE-7170-E717-A64B-49A94236C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0375" y="5436349"/>
            <a:ext cx="8048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chips</a:t>
            </a:r>
          </a:p>
        </p:txBody>
      </p:sp>
      <p:sp>
        <p:nvSpPr>
          <p:cNvPr id="19" name="Rectangle 125">
            <a:extLst>
              <a:ext uri="{FF2B5EF4-FFF2-40B4-BE49-F238E27FC236}">
                <a16:creationId xmlns:a16="http://schemas.microsoft.com/office/drawing/2014/main" id="{27C05ECD-5179-C113-8301-538C9E42F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1092" y="5764988"/>
            <a:ext cx="8048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gates</a:t>
            </a:r>
          </a:p>
        </p:txBody>
      </p:sp>
      <p:pic>
        <p:nvPicPr>
          <p:cNvPr id="37" name="Picture 8">
            <a:extLst>
              <a:ext uri="{FF2B5EF4-FFF2-40B4-BE49-F238E27FC236}">
                <a16:creationId xmlns:a16="http://schemas.microsoft.com/office/drawing/2014/main" id="{E3094F3E-1800-8A66-9CFA-11EAD93EA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93" r="10111"/>
          <a:stretch/>
        </p:blipFill>
        <p:spPr bwMode="auto">
          <a:xfrm>
            <a:off x="4975265" y="3537739"/>
            <a:ext cx="557665" cy="46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BD469CA-F57D-79C1-C38E-F42E1F560D37}"/>
              </a:ext>
            </a:extLst>
          </p:cNvPr>
          <p:cNvSpPr txBox="1"/>
          <p:nvPr/>
        </p:nvSpPr>
        <p:spPr>
          <a:xfrm>
            <a:off x="10244667" y="4826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/>
          </a:p>
        </p:txBody>
      </p:sp>
      <p:pic>
        <p:nvPicPr>
          <p:cNvPr id="40" name="Picture 8">
            <a:extLst>
              <a:ext uri="{FF2B5EF4-FFF2-40B4-BE49-F238E27FC236}">
                <a16:creationId xmlns:a16="http://schemas.microsoft.com/office/drawing/2014/main" id="{4F286C0A-6147-D9B3-AA1C-A3B01ADAB7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93" r="10111"/>
          <a:stretch/>
        </p:blipFill>
        <p:spPr bwMode="auto">
          <a:xfrm>
            <a:off x="2184628" y="4367388"/>
            <a:ext cx="557665" cy="46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2A658FBA-7BE2-1658-C30D-D22961E7D9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93" r="10111"/>
          <a:stretch/>
        </p:blipFill>
        <p:spPr bwMode="auto">
          <a:xfrm>
            <a:off x="4354066" y="4757862"/>
            <a:ext cx="557665" cy="46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>
            <a:extLst>
              <a:ext uri="{FF2B5EF4-FFF2-40B4-BE49-F238E27FC236}">
                <a16:creationId xmlns:a16="http://schemas.microsoft.com/office/drawing/2014/main" id="{89FBE463-3D36-8A1E-1710-D18E0AE182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93" r="10111"/>
          <a:stretch/>
        </p:blipFill>
        <p:spPr bwMode="auto">
          <a:xfrm>
            <a:off x="6479614" y="5091167"/>
            <a:ext cx="557665" cy="46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127">
            <a:extLst>
              <a:ext uri="{FF2B5EF4-FFF2-40B4-BE49-F238E27FC236}">
                <a16:creationId xmlns:a16="http://schemas.microsoft.com/office/drawing/2014/main" id="{D12E5CE5-5EBA-B4D7-0736-1D04E481D2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1289" y="2613795"/>
            <a:ext cx="94669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VM translator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80541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big picture: Compilation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106368" y="1064473"/>
            <a:ext cx="304006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endParaRPr lang="en-US" dirty="0">
              <a:latin typeface="Arial"/>
              <a:cs typeface="Arial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76346" y="1086708"/>
            <a:ext cx="3928371" cy="2873880"/>
            <a:chOff x="976346" y="1086708"/>
            <a:chExt cx="3928371" cy="2873880"/>
          </a:xfrm>
        </p:grpSpPr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980202" y="1407323"/>
              <a:ext cx="3924515" cy="255326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01600" tIns="46800" rIns="0" bIns="4680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class Foo {             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   static int s1, s2;        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   function int bar (int x, int y) {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      var int a, b, c; 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      ...               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      let c = s1 + y; 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      ...              </a:t>
              </a:r>
            </a:p>
            <a:p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   }</a:t>
              </a:r>
            </a:p>
            <a:p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}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76346" y="1086708"/>
              <a:ext cx="155210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>
                  <a:latin typeface="Times New Roman"/>
                  <a:cs typeface="Times New Roman"/>
                </a:rPr>
                <a:t>Source code (Jack)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17D5F6-231A-7976-0DD5-1F15D27D82B0}"/>
              </a:ext>
            </a:extLst>
          </p:cNvPr>
          <p:cNvGrpSpPr/>
          <p:nvPr/>
        </p:nvGrpSpPr>
        <p:grpSpPr>
          <a:xfrm>
            <a:off x="4593049" y="1083921"/>
            <a:ext cx="3267638" cy="2879454"/>
            <a:chOff x="4593049" y="1083921"/>
            <a:chExt cx="3267638" cy="2879454"/>
          </a:xfrm>
        </p:grpSpPr>
        <p:sp>
          <p:nvSpPr>
            <p:cNvPr id="29" name="Text Box 9"/>
            <p:cNvSpPr txBox="1">
              <a:spLocks noChangeArrowheads="1"/>
            </p:cNvSpPr>
            <p:nvPr/>
          </p:nvSpPr>
          <p:spPr bwMode="auto">
            <a:xfrm>
              <a:off x="5894995" y="1401435"/>
              <a:ext cx="1965692" cy="25619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01600" tIns="46800" rIns="0" bIns="4680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400"/>
                </a:spcBef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 ...</a:t>
              </a:r>
            </a:p>
            <a:p>
              <a:pPr>
                <a:spcBef>
                  <a:spcPts val="400"/>
                </a:spcBef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 ...</a:t>
              </a:r>
            </a:p>
            <a:p>
              <a:pPr>
                <a:spcBef>
                  <a:spcPts val="400"/>
                </a:spcBef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 ...</a:t>
              </a:r>
            </a:p>
            <a:p>
              <a:pPr>
                <a:spcBef>
                  <a:spcPts val="400"/>
                </a:spcBef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 ...</a:t>
              </a:r>
            </a:p>
            <a:p>
              <a:pPr>
                <a:spcBef>
                  <a:spcPts val="400"/>
                </a:spcBef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 ...</a:t>
              </a:r>
            </a:p>
            <a:p>
              <a:pPr>
                <a:spcBef>
                  <a:spcPts val="400"/>
                </a:spcBef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 ...</a:t>
              </a:r>
            </a:p>
            <a:p>
              <a:pPr>
                <a:spcBef>
                  <a:spcPts val="400"/>
                </a:spcBef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 ...</a:t>
              </a:r>
            </a:p>
            <a:p>
              <a:pPr>
                <a:spcBef>
                  <a:spcPts val="400"/>
                </a:spcBef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 ...</a:t>
              </a:r>
            </a:p>
            <a:p>
              <a:pPr>
                <a:spcBef>
                  <a:spcPts val="400"/>
                </a:spcBef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 ...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902088" y="1083921"/>
              <a:ext cx="187101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>
                  <a:latin typeface="Times New Roman"/>
                  <a:cs typeface="Times New Roman"/>
                </a:rPr>
                <a:t>Compiled VM code</a:t>
              </a:r>
            </a:p>
          </p:txBody>
        </p:sp>
        <p:sp>
          <p:nvSpPr>
            <p:cNvPr id="11" name="AutoShape 5">
              <a:extLst>
                <a:ext uri="{FF2B5EF4-FFF2-40B4-BE49-F238E27FC236}">
                  <a16:creationId xmlns:a16="http://schemas.microsoft.com/office/drawing/2014/main" id="{C44535FA-0CC5-1FEC-AE3D-BA61E5597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3049" y="2695451"/>
              <a:ext cx="1241234" cy="849864"/>
            </a:xfrm>
            <a:prstGeom prst="rightArrow">
              <a:avLst>
                <a:gd name="adj1" fmla="val 50000"/>
                <a:gd name="adj2" fmla="val 40000"/>
              </a:avLst>
            </a:prstGeom>
            <a:solidFill>
              <a:schemeClr val="accent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algn="ctr" defTabSz="914400" rtl="1" eaLnBrk="1" latinLnBrk="0" hangingPunct="1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compiler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243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Box 9"/>
          <p:cNvSpPr txBox="1">
            <a:spLocks noChangeArrowheads="1"/>
          </p:cNvSpPr>
          <p:nvPr/>
        </p:nvSpPr>
        <p:spPr bwMode="auto">
          <a:xfrm>
            <a:off x="5894995" y="1401435"/>
            <a:ext cx="1965692" cy="256194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400"/>
              </a:spcBef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...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...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...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...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push s1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push y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add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pop c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...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big picture: Compilation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106368" y="1064473"/>
            <a:ext cx="304006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endParaRPr lang="en-US" dirty="0">
              <a:latin typeface="Arial"/>
              <a:cs typeface="Arial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76346" y="1086708"/>
            <a:ext cx="3928371" cy="2873880"/>
            <a:chOff x="976346" y="1086708"/>
            <a:chExt cx="3928371" cy="2873880"/>
          </a:xfrm>
        </p:grpSpPr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980202" y="1407323"/>
              <a:ext cx="3924515" cy="255326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01600" tIns="46800" rIns="0" bIns="4680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class Foo {             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   static int s1, s2;        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   function int bar (int x, int y) {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      var int a, b, c; 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      ...               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      let c = s1 + y; 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      ...              </a:t>
              </a:r>
            </a:p>
            <a:p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   }</a:t>
              </a:r>
            </a:p>
            <a:p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}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76346" y="1086708"/>
              <a:ext cx="155210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>
                  <a:latin typeface="Times New Roman"/>
                  <a:cs typeface="Times New Roman"/>
                </a:rPr>
                <a:t>Source code (Jack)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5902088" y="1083921"/>
            <a:ext cx="187101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Compiled VM code</a:t>
            </a:r>
          </a:p>
        </p:txBody>
      </p:sp>
      <p:sp>
        <p:nvSpPr>
          <p:cNvPr id="12" name="AutoShape 5">
            <a:extLst>
              <a:ext uri="{FF2B5EF4-FFF2-40B4-BE49-F238E27FC236}">
                <a16:creationId xmlns:a16="http://schemas.microsoft.com/office/drawing/2014/main" id="{43A3BD85-4B6D-624C-AFD3-4A71E87E2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3049" y="2695451"/>
            <a:ext cx="1241234" cy="849864"/>
          </a:xfrm>
          <a:prstGeom prst="rightArrow">
            <a:avLst>
              <a:gd name="adj1" fmla="val 50000"/>
              <a:gd name="adj2" fmla="val 40000"/>
            </a:avLst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algn="ctr" defTabSz="914400" rtl="1" eaLnBrk="1" latinLnBrk="0" hangingPunct="1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8A2488-F0DD-E44E-9D93-C207F9CA7ADB}"/>
              </a:ext>
            </a:extLst>
          </p:cNvPr>
          <p:cNvSpPr txBox="1"/>
          <p:nvPr/>
        </p:nvSpPr>
        <p:spPr>
          <a:xfrm>
            <a:off x="944564" y="4264906"/>
            <a:ext cx="87219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Two-tier compilation: The compiler translates each high-level statement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 into a sequence of VM commands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Arithmetic-logical operators like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latin typeface="Times New Roman"/>
                <a:cs typeface="Times New Roman"/>
              </a:rPr>
              <a:t>,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–</a:t>
            </a:r>
            <a:r>
              <a:rPr lang="en-US" dirty="0">
                <a:latin typeface="Times New Roman"/>
                <a:cs typeface="Times New Roman"/>
              </a:rPr>
              <a:t>,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latin typeface="Times New Roman"/>
                <a:cs typeface="Times New Roman"/>
              </a:rPr>
              <a:t>,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dirty="0">
                <a:latin typeface="Times New Roman"/>
                <a:cs typeface="Times New Roman"/>
              </a:rPr>
              <a:t>,  …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 are translated into the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VM arithmetic-logical commands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lt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US" dirty="0">
                <a:latin typeface="Times New Roman"/>
                <a:cs typeface="Times New Roman"/>
              </a:rPr>
              <a:t>, …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References to high-level variables are translated into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/</a:t>
            </a: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commands.</a:t>
            </a:r>
            <a:endParaRPr lang="en-US" dirty="0">
              <a:latin typeface="Times New Roman"/>
              <a:cs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E7128A5-8EA6-BA6F-7DA1-2850FC6CF11B}"/>
              </a:ext>
            </a:extLst>
          </p:cNvPr>
          <p:cNvGrpSpPr/>
          <p:nvPr/>
        </p:nvGrpSpPr>
        <p:grpSpPr>
          <a:xfrm>
            <a:off x="1609387" y="2565399"/>
            <a:ext cx="5466189" cy="1073151"/>
            <a:chOff x="1609387" y="2565399"/>
            <a:chExt cx="5466189" cy="1073151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4FD63F76-00DC-E2CF-948E-15AD72EEF0AE}"/>
                </a:ext>
              </a:extLst>
            </p:cNvPr>
            <p:cNvSpPr/>
            <p:nvPr/>
          </p:nvSpPr>
          <p:spPr>
            <a:xfrm>
              <a:off x="1609387" y="2916682"/>
              <a:ext cx="1853342" cy="284814"/>
            </a:xfrm>
            <a:prstGeom prst="roundRect">
              <a:avLst/>
            </a:prstGeom>
            <a:noFill/>
            <a:ln w="25400">
              <a:solidFill>
                <a:srgbClr val="8000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dirty="0"/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4935146E-CA7F-D72A-CBC0-C51239533AD6}"/>
                </a:ext>
              </a:extLst>
            </p:cNvPr>
            <p:cNvSpPr/>
            <p:nvPr/>
          </p:nvSpPr>
          <p:spPr>
            <a:xfrm>
              <a:off x="6035037" y="2565399"/>
              <a:ext cx="1040539" cy="1073151"/>
            </a:xfrm>
            <a:prstGeom prst="roundRect">
              <a:avLst/>
            </a:prstGeom>
            <a:noFill/>
            <a:ln w="25400">
              <a:solidFill>
                <a:srgbClr val="8000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8775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Box 9"/>
          <p:cNvSpPr txBox="1">
            <a:spLocks noChangeArrowheads="1"/>
          </p:cNvSpPr>
          <p:nvPr/>
        </p:nvSpPr>
        <p:spPr bwMode="auto">
          <a:xfrm>
            <a:off x="5894995" y="1401435"/>
            <a:ext cx="1965692" cy="256194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400"/>
              </a:spcBef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...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...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...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...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push s1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push y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add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pop c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...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big picture: Compilation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106368" y="1064473"/>
            <a:ext cx="304006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endParaRPr lang="en-US" dirty="0">
              <a:latin typeface="Arial"/>
              <a:cs typeface="Arial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76346" y="1086708"/>
            <a:ext cx="3928371" cy="2873880"/>
            <a:chOff x="976346" y="1086708"/>
            <a:chExt cx="3928371" cy="2873880"/>
          </a:xfrm>
        </p:grpSpPr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980202" y="1407323"/>
              <a:ext cx="3924515" cy="255326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01600" tIns="46800" rIns="0" bIns="4680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class Foo {             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   static int s1, s2;        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   function int bar (int x, int y) {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      var int a, b, c; 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      ...               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      let c = s1 + y; 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      ...              </a:t>
              </a:r>
            </a:p>
            <a:p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   }</a:t>
              </a:r>
            </a:p>
            <a:p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}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76346" y="1086708"/>
              <a:ext cx="155210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>
                  <a:latin typeface="Times New Roman"/>
                  <a:cs typeface="Times New Roman"/>
                </a:rPr>
                <a:t>Source code (Jack)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5902088" y="1083921"/>
            <a:ext cx="187101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Compiled VM code</a:t>
            </a:r>
          </a:p>
        </p:txBody>
      </p:sp>
      <p:sp>
        <p:nvSpPr>
          <p:cNvPr id="12" name="AutoShape 5">
            <a:extLst>
              <a:ext uri="{FF2B5EF4-FFF2-40B4-BE49-F238E27FC236}">
                <a16:creationId xmlns:a16="http://schemas.microsoft.com/office/drawing/2014/main" id="{43A3BD85-4B6D-624C-AFD3-4A71E87E2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3049" y="2695451"/>
            <a:ext cx="1241234" cy="849864"/>
          </a:xfrm>
          <a:prstGeom prst="rightArrow">
            <a:avLst>
              <a:gd name="adj1" fmla="val 50000"/>
              <a:gd name="adj2" fmla="val 40000"/>
            </a:avLst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algn="ctr" defTabSz="914400" rtl="1" eaLnBrk="1" latinLnBrk="0" hangingPunct="1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E7128A5-8EA6-BA6F-7DA1-2850FC6CF11B}"/>
              </a:ext>
            </a:extLst>
          </p:cNvPr>
          <p:cNvGrpSpPr/>
          <p:nvPr/>
        </p:nvGrpSpPr>
        <p:grpSpPr>
          <a:xfrm>
            <a:off x="1609387" y="2565399"/>
            <a:ext cx="5466189" cy="1073151"/>
            <a:chOff x="1609387" y="2565399"/>
            <a:chExt cx="5466189" cy="1073151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4FD63F76-00DC-E2CF-948E-15AD72EEF0AE}"/>
                </a:ext>
              </a:extLst>
            </p:cNvPr>
            <p:cNvSpPr/>
            <p:nvPr/>
          </p:nvSpPr>
          <p:spPr>
            <a:xfrm>
              <a:off x="1609387" y="2916682"/>
              <a:ext cx="1853342" cy="284814"/>
            </a:xfrm>
            <a:prstGeom prst="roundRect">
              <a:avLst/>
            </a:prstGeom>
            <a:noFill/>
            <a:ln w="25400">
              <a:solidFill>
                <a:srgbClr val="8000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dirty="0"/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4935146E-CA7F-D72A-CBC0-C51239533AD6}"/>
                </a:ext>
              </a:extLst>
            </p:cNvPr>
            <p:cNvSpPr/>
            <p:nvPr/>
          </p:nvSpPr>
          <p:spPr>
            <a:xfrm>
              <a:off x="6035037" y="2565399"/>
              <a:ext cx="1040539" cy="1073151"/>
            </a:xfrm>
            <a:prstGeom prst="roundRect">
              <a:avLst/>
            </a:prstGeom>
            <a:noFill/>
            <a:ln w="25400">
              <a:solidFill>
                <a:srgbClr val="8000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dirty="0"/>
            </a:p>
          </p:txBody>
        </p:sp>
      </p:grp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B844E6AC-70B1-1D62-200A-FFBB3F5EED4B}"/>
              </a:ext>
            </a:extLst>
          </p:cNvPr>
          <p:cNvSpPr/>
          <p:nvPr/>
        </p:nvSpPr>
        <p:spPr>
          <a:xfrm>
            <a:off x="2122853" y="3516646"/>
            <a:ext cx="3090813" cy="648608"/>
          </a:xfrm>
          <a:prstGeom prst="wedgeRoundRectCallout">
            <a:avLst>
              <a:gd name="adj1" fmla="val -37315"/>
              <a:gd name="adj2" fmla="val -9693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rIns="72000" rtlCol="0" anchor="ctr"/>
          <a:lstStyle/>
          <a:p>
            <a:pPr marL="0" defTabSz="914400" eaLnBrk="1" latinLnBrk="0" hangingPunct="1"/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Each variable has a </a:t>
            </a:r>
            <a:r>
              <a:rPr lang="en-US" i="1" dirty="0">
                <a:solidFill>
                  <a:srgbClr val="000000"/>
                </a:solidFill>
                <a:latin typeface="Times New Roman"/>
                <a:cs typeface="Times New Roman"/>
              </a:rPr>
              <a:t>kind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</a:p>
          <a:p>
            <a:pPr defTabSz="914400" eaLnBrk="1" latinLnBrk="0" hangingPunct="1">
              <a:spcBef>
                <a:spcPts val="600"/>
              </a:spcBef>
            </a:pPr>
            <a:r>
              <a:rPr lang="he-IL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argument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+mj-cs"/>
              </a:rPr>
              <a:t>,</a:t>
            </a:r>
            <a:r>
              <a:rPr lang="he-IL" sz="1200" dirty="0">
                <a:solidFill>
                  <a:srgbClr val="000000"/>
                </a:solidFill>
                <a:latin typeface="Consolas" panose="020B0609020204030204" pitchFamily="49" charset="0"/>
                <a:cs typeface="+mj-cs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field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DCE952C9-8F98-70F3-8518-EF21E301E734}"/>
              </a:ext>
            </a:extLst>
          </p:cNvPr>
          <p:cNvSpPr/>
          <p:nvPr/>
        </p:nvSpPr>
        <p:spPr>
          <a:xfrm>
            <a:off x="4593050" y="4371638"/>
            <a:ext cx="3531448" cy="1293491"/>
          </a:xfrm>
          <a:prstGeom prst="wedgeRoundRectCallout">
            <a:avLst>
              <a:gd name="adj1" fmla="val -6409"/>
              <a:gd name="adj2" fmla="val -103779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0" rIns="72000" rtlCol="0" anchor="t" anchorCtr="0"/>
          <a:lstStyle/>
          <a:p>
            <a:pPr marL="230188" indent="-230188" defTabSz="91440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The variable kinds must be represented also at the VM level</a:t>
            </a:r>
          </a:p>
        </p:txBody>
      </p:sp>
    </p:spTree>
    <p:extLst>
      <p:ext uri="{BB962C8B-B14F-4D97-AF65-F5344CB8AC3E}">
        <p14:creationId xmlns:p14="http://schemas.microsoft.com/office/powerpoint/2010/main" val="158485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Box 9"/>
          <p:cNvSpPr txBox="1">
            <a:spLocks noChangeArrowheads="1"/>
          </p:cNvSpPr>
          <p:nvPr/>
        </p:nvSpPr>
        <p:spPr bwMode="auto">
          <a:xfrm>
            <a:off x="5894995" y="1401435"/>
            <a:ext cx="1965692" cy="256194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400"/>
              </a:spcBef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...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...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...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...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push s1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push y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add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pop c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...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big picture: Compilation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106368" y="1064473"/>
            <a:ext cx="304006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endParaRPr lang="en-US" dirty="0">
              <a:latin typeface="Arial"/>
              <a:cs typeface="Arial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76346" y="1086708"/>
            <a:ext cx="3928371" cy="2873880"/>
            <a:chOff x="976346" y="1086708"/>
            <a:chExt cx="3928371" cy="2873880"/>
          </a:xfrm>
        </p:grpSpPr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980202" y="1407323"/>
              <a:ext cx="3924515" cy="255326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01600" tIns="46800" rIns="0" bIns="4680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class Foo {             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   static int s1, s2;        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   function int bar (int x, int y) {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      var int a, b, c; 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      ...               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      let c = s1 + y; 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      ...              </a:t>
              </a:r>
            </a:p>
            <a:p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   }</a:t>
              </a:r>
            </a:p>
            <a:p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}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76346" y="1086708"/>
              <a:ext cx="155210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>
                  <a:latin typeface="Times New Roman"/>
                  <a:cs typeface="Times New Roman"/>
                </a:rPr>
                <a:t>Source code (Jack)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5902088" y="1083921"/>
            <a:ext cx="187101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Compiled VM code</a:t>
            </a:r>
          </a:p>
        </p:txBody>
      </p:sp>
      <p:sp>
        <p:nvSpPr>
          <p:cNvPr id="12" name="AutoShape 5">
            <a:extLst>
              <a:ext uri="{FF2B5EF4-FFF2-40B4-BE49-F238E27FC236}">
                <a16:creationId xmlns:a16="http://schemas.microsoft.com/office/drawing/2014/main" id="{43A3BD85-4B6D-624C-AFD3-4A71E87E2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3049" y="2695451"/>
            <a:ext cx="1241234" cy="849864"/>
          </a:xfrm>
          <a:prstGeom prst="rightArrow">
            <a:avLst>
              <a:gd name="adj1" fmla="val 50000"/>
              <a:gd name="adj2" fmla="val 40000"/>
            </a:avLst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algn="ctr" defTabSz="914400" rtl="1" eaLnBrk="1" latinLnBrk="0" hangingPunct="1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E7128A5-8EA6-BA6F-7DA1-2850FC6CF11B}"/>
              </a:ext>
            </a:extLst>
          </p:cNvPr>
          <p:cNvGrpSpPr/>
          <p:nvPr/>
        </p:nvGrpSpPr>
        <p:grpSpPr>
          <a:xfrm>
            <a:off x="1609387" y="2565399"/>
            <a:ext cx="5466189" cy="1073151"/>
            <a:chOff x="1609387" y="2565399"/>
            <a:chExt cx="5466189" cy="1073151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4FD63F76-00DC-E2CF-948E-15AD72EEF0AE}"/>
                </a:ext>
              </a:extLst>
            </p:cNvPr>
            <p:cNvSpPr/>
            <p:nvPr/>
          </p:nvSpPr>
          <p:spPr>
            <a:xfrm>
              <a:off x="1609387" y="2916682"/>
              <a:ext cx="1853342" cy="284814"/>
            </a:xfrm>
            <a:prstGeom prst="roundRect">
              <a:avLst/>
            </a:prstGeom>
            <a:noFill/>
            <a:ln w="25400">
              <a:solidFill>
                <a:srgbClr val="8000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dirty="0"/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4935146E-CA7F-D72A-CBC0-C51239533AD6}"/>
                </a:ext>
              </a:extLst>
            </p:cNvPr>
            <p:cNvSpPr/>
            <p:nvPr/>
          </p:nvSpPr>
          <p:spPr>
            <a:xfrm>
              <a:off x="6035037" y="2565399"/>
              <a:ext cx="1040539" cy="1073151"/>
            </a:xfrm>
            <a:prstGeom prst="roundRect">
              <a:avLst/>
            </a:prstGeom>
            <a:noFill/>
            <a:ln w="25400">
              <a:solidFill>
                <a:srgbClr val="8000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dirty="0"/>
            </a:p>
          </p:txBody>
        </p:sp>
      </p:grp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B844E6AC-70B1-1D62-200A-FFBB3F5EED4B}"/>
              </a:ext>
            </a:extLst>
          </p:cNvPr>
          <p:cNvSpPr/>
          <p:nvPr/>
        </p:nvSpPr>
        <p:spPr>
          <a:xfrm>
            <a:off x="2122853" y="3516646"/>
            <a:ext cx="3090813" cy="648608"/>
          </a:xfrm>
          <a:prstGeom prst="wedgeRoundRectCallout">
            <a:avLst>
              <a:gd name="adj1" fmla="val -37315"/>
              <a:gd name="adj2" fmla="val -9693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rIns="72000" rtlCol="0" anchor="ctr"/>
          <a:lstStyle/>
          <a:p>
            <a:pPr marL="0" defTabSz="914400" eaLnBrk="1" latinLnBrk="0" hangingPunct="1"/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Each variable has a </a:t>
            </a:r>
            <a:r>
              <a:rPr lang="en-US" i="1" dirty="0">
                <a:solidFill>
                  <a:srgbClr val="000000"/>
                </a:solidFill>
                <a:latin typeface="Times New Roman"/>
                <a:cs typeface="Times New Roman"/>
              </a:rPr>
              <a:t>kind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</a:p>
          <a:p>
            <a:pPr defTabSz="914400" eaLnBrk="1" latinLnBrk="0" hangingPunct="1">
              <a:spcBef>
                <a:spcPts val="600"/>
              </a:spcBef>
            </a:pPr>
            <a:r>
              <a:rPr lang="he-IL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argument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+mj-cs"/>
              </a:rPr>
              <a:t>,</a:t>
            </a:r>
            <a:r>
              <a:rPr lang="he-IL" sz="1200" dirty="0">
                <a:solidFill>
                  <a:srgbClr val="000000"/>
                </a:solidFill>
                <a:latin typeface="Consolas" panose="020B0609020204030204" pitchFamily="49" charset="0"/>
                <a:cs typeface="+mj-cs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field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4633144-98DA-5B4E-26D4-52FE22B5D2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73" t="7823" r="27976" b="75574"/>
          <a:stretch/>
        </p:blipFill>
        <p:spPr>
          <a:xfrm>
            <a:off x="779810" y="4589787"/>
            <a:ext cx="4611648" cy="162041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40DDA104-2C1C-D9F4-EBCB-EAD0E8A617D4}"/>
              </a:ext>
            </a:extLst>
          </p:cNvPr>
          <p:cNvSpPr/>
          <p:nvPr/>
        </p:nvSpPr>
        <p:spPr>
          <a:xfrm>
            <a:off x="4348867" y="4206581"/>
            <a:ext cx="1259023" cy="1926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8B2AC7-9AB9-8E55-AF3F-1133D9CD4A86}"/>
              </a:ext>
            </a:extLst>
          </p:cNvPr>
          <p:cNvSpPr txBox="1"/>
          <p:nvPr/>
        </p:nvSpPr>
        <p:spPr>
          <a:xfrm>
            <a:off x="1034664" y="4171583"/>
            <a:ext cx="3232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Abstract memory segments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DCE952C9-8F98-70F3-8518-EF21E301E734}"/>
              </a:ext>
            </a:extLst>
          </p:cNvPr>
          <p:cNvSpPr/>
          <p:nvPr/>
        </p:nvSpPr>
        <p:spPr>
          <a:xfrm>
            <a:off x="4593050" y="4371638"/>
            <a:ext cx="3531448" cy="1293491"/>
          </a:xfrm>
          <a:prstGeom prst="wedgeRoundRectCallout">
            <a:avLst>
              <a:gd name="adj1" fmla="val -6409"/>
              <a:gd name="adj2" fmla="val -103779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0" rIns="72000" rtlCol="0" anchor="t" anchorCtr="0"/>
          <a:lstStyle/>
          <a:p>
            <a:pPr marL="230188" indent="-230188" defTabSz="91440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The variable kinds must be represented also at the VM level</a:t>
            </a:r>
          </a:p>
          <a:p>
            <a:pPr marL="230188" indent="-230188" defTabSz="91440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This is done using VM-level </a:t>
            </a:r>
            <a:r>
              <a:rPr lang="en-US" i="1" dirty="0">
                <a:solidFill>
                  <a:srgbClr val="000000"/>
                </a:solidFill>
                <a:latin typeface="Times New Roman"/>
                <a:cs typeface="Times New Roman"/>
              </a:rPr>
              <a:t>abstract memory segments</a:t>
            </a:r>
          </a:p>
        </p:txBody>
      </p:sp>
    </p:spTree>
    <p:extLst>
      <p:ext uri="{BB962C8B-B14F-4D97-AF65-F5344CB8AC3E}">
        <p14:creationId xmlns:p14="http://schemas.microsoft.com/office/powerpoint/2010/main" val="687524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Box 9"/>
          <p:cNvSpPr txBox="1">
            <a:spLocks noChangeArrowheads="1"/>
          </p:cNvSpPr>
          <p:nvPr/>
        </p:nvSpPr>
        <p:spPr bwMode="auto">
          <a:xfrm>
            <a:off x="5894995" y="1401435"/>
            <a:ext cx="1965692" cy="256194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400"/>
              </a:spcBef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...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...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...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...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push static 0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push argument 1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add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pop local 2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...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big picture: Compilation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106368" y="1064473"/>
            <a:ext cx="304006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endParaRPr lang="en-US" dirty="0">
              <a:latin typeface="Arial"/>
              <a:cs typeface="Arial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76346" y="1086708"/>
            <a:ext cx="3928371" cy="2873880"/>
            <a:chOff x="976346" y="1086708"/>
            <a:chExt cx="3928371" cy="2873880"/>
          </a:xfrm>
        </p:grpSpPr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980202" y="1407323"/>
              <a:ext cx="3924515" cy="255326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01600" tIns="46800" rIns="0" bIns="4680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class Foo {             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   static int s1, s2;        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   function int bar (int x, int y) {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      var int a, b, c; 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      ...               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      let c = s1 + y; 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      ...              </a:t>
              </a:r>
            </a:p>
            <a:p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   }</a:t>
              </a:r>
            </a:p>
            <a:p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}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76346" y="1086708"/>
              <a:ext cx="155210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>
                  <a:latin typeface="Times New Roman"/>
                  <a:cs typeface="Times New Roman"/>
                </a:rPr>
                <a:t>Source code (Jack)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5902088" y="1083921"/>
            <a:ext cx="187101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Compiled VM code</a:t>
            </a:r>
          </a:p>
        </p:txBody>
      </p:sp>
      <p:sp>
        <p:nvSpPr>
          <p:cNvPr id="12" name="AutoShape 5">
            <a:extLst>
              <a:ext uri="{FF2B5EF4-FFF2-40B4-BE49-F238E27FC236}">
                <a16:creationId xmlns:a16="http://schemas.microsoft.com/office/drawing/2014/main" id="{43A3BD85-4B6D-624C-AFD3-4A71E87E2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3049" y="2695451"/>
            <a:ext cx="1241234" cy="849864"/>
          </a:xfrm>
          <a:prstGeom prst="rightArrow">
            <a:avLst>
              <a:gd name="adj1" fmla="val 50000"/>
              <a:gd name="adj2" fmla="val 40000"/>
            </a:avLst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algn="ctr" defTabSz="914400" rtl="1" eaLnBrk="1" latinLnBrk="0" hangingPunct="1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compiler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FD63F76-00DC-E2CF-948E-15AD72EEF0AE}"/>
              </a:ext>
            </a:extLst>
          </p:cNvPr>
          <p:cNvSpPr/>
          <p:nvPr/>
        </p:nvSpPr>
        <p:spPr>
          <a:xfrm>
            <a:off x="1609387" y="2916682"/>
            <a:ext cx="1853342" cy="284814"/>
          </a:xfrm>
          <a:prstGeom prst="roundRect">
            <a:avLst/>
          </a:prstGeom>
          <a:noFill/>
          <a:ln w="25400">
            <a:solidFill>
              <a:srgbClr val="80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935146E-CA7F-D72A-CBC0-C51239533AD6}"/>
              </a:ext>
            </a:extLst>
          </p:cNvPr>
          <p:cNvSpPr/>
          <p:nvPr/>
        </p:nvSpPr>
        <p:spPr>
          <a:xfrm>
            <a:off x="6035038" y="2565399"/>
            <a:ext cx="1738064" cy="1073151"/>
          </a:xfrm>
          <a:prstGeom prst="roundRect">
            <a:avLst/>
          </a:prstGeom>
          <a:noFill/>
          <a:ln w="25400">
            <a:solidFill>
              <a:srgbClr val="80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C44E631-0DAC-E075-7139-55B4B32CC6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73" t="7823" r="27976" b="75574"/>
          <a:stretch/>
        </p:blipFill>
        <p:spPr>
          <a:xfrm>
            <a:off x="779810" y="4589787"/>
            <a:ext cx="4611648" cy="162041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28A2384-A4C1-F266-DF07-29FEF0D9D3B4}"/>
              </a:ext>
            </a:extLst>
          </p:cNvPr>
          <p:cNvGrpSpPr/>
          <p:nvPr/>
        </p:nvGrpSpPr>
        <p:grpSpPr>
          <a:xfrm>
            <a:off x="1665958" y="4862616"/>
            <a:ext cx="2703935" cy="707902"/>
            <a:chOff x="1652511" y="5145003"/>
            <a:chExt cx="2703935" cy="70790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CDE239-A21A-AB0F-AE7B-CDC18606856C}"/>
                </a:ext>
              </a:extLst>
            </p:cNvPr>
            <p:cNvSpPr txBox="1"/>
            <p:nvPr/>
          </p:nvSpPr>
          <p:spPr>
            <a:xfrm>
              <a:off x="3996262" y="5162440"/>
              <a:ext cx="350109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Consolas"/>
                  <a:cs typeface="Consolas"/>
                </a:rPr>
                <a:t>s1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4D29C4-1B3F-90C1-5BBD-12F77934B5F6}"/>
                </a:ext>
              </a:extLst>
            </p:cNvPr>
            <p:cNvSpPr txBox="1"/>
            <p:nvPr/>
          </p:nvSpPr>
          <p:spPr>
            <a:xfrm>
              <a:off x="4006337" y="5402431"/>
              <a:ext cx="350109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Consolas"/>
                  <a:cs typeface="Consolas"/>
                </a:rPr>
                <a:t>s2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A3F2E89-359A-3296-D759-FDD5B65586C4}"/>
                </a:ext>
              </a:extLst>
            </p:cNvPr>
            <p:cNvSpPr txBox="1"/>
            <p:nvPr/>
          </p:nvSpPr>
          <p:spPr>
            <a:xfrm>
              <a:off x="2889642" y="5145003"/>
              <a:ext cx="350109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Consolas"/>
                  <a:cs typeface="Consolas"/>
                </a:rPr>
                <a:t>a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8C16DD-CB21-70D5-C41A-852A041546E8}"/>
                </a:ext>
              </a:extLst>
            </p:cNvPr>
            <p:cNvSpPr txBox="1"/>
            <p:nvPr/>
          </p:nvSpPr>
          <p:spPr>
            <a:xfrm>
              <a:off x="2899717" y="5412494"/>
              <a:ext cx="350109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F04A8F0-7C7D-50C0-CC8C-638EBB447B5C}"/>
                </a:ext>
              </a:extLst>
            </p:cNvPr>
            <p:cNvSpPr txBox="1"/>
            <p:nvPr/>
          </p:nvSpPr>
          <p:spPr>
            <a:xfrm>
              <a:off x="2909792" y="5637461"/>
              <a:ext cx="350109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Consolas"/>
                  <a:cs typeface="Consolas"/>
                </a:rPr>
                <a:t>c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0D74A91-EDCB-097D-F40D-0DA0083FD0B5}"/>
                </a:ext>
              </a:extLst>
            </p:cNvPr>
            <p:cNvSpPr txBox="1"/>
            <p:nvPr/>
          </p:nvSpPr>
          <p:spPr>
            <a:xfrm>
              <a:off x="1652511" y="5145008"/>
              <a:ext cx="350109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Consolas"/>
                  <a:cs typeface="Consolas"/>
                </a:rPr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4F4EB61-3F59-0246-74B0-496BC58F945A}"/>
                </a:ext>
              </a:extLst>
            </p:cNvPr>
            <p:cNvSpPr txBox="1"/>
            <p:nvPr/>
          </p:nvSpPr>
          <p:spPr>
            <a:xfrm>
              <a:off x="1662586" y="5384999"/>
              <a:ext cx="350109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Consolas"/>
                  <a:cs typeface="Consolas"/>
                </a:rPr>
                <a:t>y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6ED0659D-9062-1277-66D0-4DF4AA7B45DE}"/>
              </a:ext>
            </a:extLst>
          </p:cNvPr>
          <p:cNvSpPr/>
          <p:nvPr/>
        </p:nvSpPr>
        <p:spPr>
          <a:xfrm>
            <a:off x="4348867" y="4206581"/>
            <a:ext cx="1259023" cy="1926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2CCD-8190-D84F-628C-FDD666D5DB13}"/>
              </a:ext>
            </a:extLst>
          </p:cNvPr>
          <p:cNvSpPr txBox="1"/>
          <p:nvPr/>
        </p:nvSpPr>
        <p:spPr>
          <a:xfrm>
            <a:off x="9949912" y="32391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BF19F-2161-DBAE-EE8E-32299B4E6193}"/>
              </a:ext>
            </a:extLst>
          </p:cNvPr>
          <p:cNvSpPr txBox="1"/>
          <p:nvPr/>
        </p:nvSpPr>
        <p:spPr>
          <a:xfrm>
            <a:off x="1034664" y="4171583"/>
            <a:ext cx="3232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Abstract memory segments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4D509EE3-F185-67E1-D43D-6B5B00375ECE}"/>
              </a:ext>
            </a:extLst>
          </p:cNvPr>
          <p:cNvSpPr/>
          <p:nvPr/>
        </p:nvSpPr>
        <p:spPr>
          <a:xfrm>
            <a:off x="4492955" y="4184536"/>
            <a:ext cx="4303315" cy="2166154"/>
          </a:xfrm>
          <a:prstGeom prst="wedgeRoundRectCallout">
            <a:avLst>
              <a:gd name="adj1" fmla="val 24474"/>
              <a:gd name="adj2" fmla="val -42953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The compiler maps high-level symbolic variable</a:t>
            </a:r>
            <a:r>
              <a:rPr lang="he-IL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names on </a:t>
            </a:r>
            <a:r>
              <a:rPr lang="en-US" i="1" dirty="0">
                <a:solidFill>
                  <a:srgbClr val="000000"/>
                </a:solidFill>
                <a:latin typeface="Times New Roman"/>
                <a:cs typeface="Times New Roman"/>
              </a:rPr>
              <a:t>abstract memory segment entries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The compiler translates each reference to a symbolic variable in the high-level code into a VM command of the form 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/</a:t>
            </a: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segment index</a:t>
            </a: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46236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segments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39FF75B-316C-DD42-84E1-3101AD496F80}"/>
              </a:ext>
            </a:extLst>
          </p:cNvPr>
          <p:cNvGrpSpPr/>
          <p:nvPr/>
        </p:nvGrpSpPr>
        <p:grpSpPr>
          <a:xfrm>
            <a:off x="3932448" y="1507519"/>
            <a:ext cx="426557" cy="808208"/>
            <a:chOff x="9791424" y="1561900"/>
            <a:chExt cx="426557" cy="808208"/>
          </a:xfrm>
          <a:solidFill>
            <a:schemeClr val="bg1"/>
          </a:solidFill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3592144-FF25-D949-A458-5FF839C5563A}"/>
                </a:ext>
              </a:extLst>
            </p:cNvPr>
            <p:cNvSpPr/>
            <p:nvPr/>
          </p:nvSpPr>
          <p:spPr>
            <a:xfrm>
              <a:off x="9793805" y="1830187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400" spc="2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B83B275E-637D-5F47-8454-596A6727552B}"/>
                </a:ext>
              </a:extLst>
            </p:cNvPr>
            <p:cNvSpPr/>
            <p:nvPr/>
          </p:nvSpPr>
          <p:spPr>
            <a:xfrm>
              <a:off x="9796708" y="2098151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400" spc="2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A280C23-8C93-B240-A526-A5C5DCD1FB0C}"/>
                </a:ext>
              </a:extLst>
            </p:cNvPr>
            <p:cNvSpPr/>
            <p:nvPr/>
          </p:nvSpPr>
          <p:spPr>
            <a:xfrm>
              <a:off x="9791424" y="1561900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400" spc="200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03CCED6-FD9D-3747-85B8-45645E3D29F3}"/>
              </a:ext>
            </a:extLst>
          </p:cNvPr>
          <p:cNvGrpSpPr/>
          <p:nvPr/>
        </p:nvGrpSpPr>
        <p:grpSpPr>
          <a:xfrm>
            <a:off x="3988545" y="1484837"/>
            <a:ext cx="434603" cy="1037148"/>
            <a:chOff x="9836182" y="1561900"/>
            <a:chExt cx="434603" cy="1037148"/>
          </a:xfrm>
          <a:solidFill>
            <a:schemeClr val="bg1"/>
          </a:solidFill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228C261-99E4-324A-A087-3312E8C01E54}"/>
                </a:ext>
              </a:extLst>
            </p:cNvPr>
            <p:cNvSpPr/>
            <p:nvPr/>
          </p:nvSpPr>
          <p:spPr>
            <a:xfrm>
              <a:off x="9849512" y="2327091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400" spc="200" dirty="0">
                  <a:solidFill>
                    <a:schemeClr val="tx1"/>
                  </a:solidFill>
                </a:rPr>
                <a:t>...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512D692-8323-EC44-883C-5B0D368AF609}"/>
                </a:ext>
              </a:extLst>
            </p:cNvPr>
            <p:cNvSpPr/>
            <p:nvPr/>
          </p:nvSpPr>
          <p:spPr>
            <a:xfrm>
              <a:off x="9838563" y="1830187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200" spc="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635F22B-0A08-DF48-9B10-96A12E25ACBB}"/>
                </a:ext>
              </a:extLst>
            </p:cNvPr>
            <p:cNvSpPr/>
            <p:nvPr/>
          </p:nvSpPr>
          <p:spPr>
            <a:xfrm>
              <a:off x="9841466" y="2098151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200" spc="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4B90B80-440E-BB46-A0CA-CC4C2A75BE67}"/>
                </a:ext>
              </a:extLst>
            </p:cNvPr>
            <p:cNvSpPr/>
            <p:nvPr/>
          </p:nvSpPr>
          <p:spPr>
            <a:xfrm>
              <a:off x="9836182" y="1561900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200" spc="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pic>
        <p:nvPicPr>
          <p:cNvPr id="91" name="Picture 90">
            <a:extLst>
              <a:ext uri="{FF2B5EF4-FFF2-40B4-BE49-F238E27FC236}">
                <a16:creationId xmlns:a16="http://schemas.microsoft.com/office/drawing/2014/main" id="{AF80C90E-A527-A34D-981B-C296DD6BC8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12" r="74472" b="76583"/>
          <a:stretch/>
        </p:blipFill>
        <p:spPr>
          <a:xfrm>
            <a:off x="1158264" y="937909"/>
            <a:ext cx="2758892" cy="2140557"/>
          </a:xfrm>
          <a:prstGeom prst="rect">
            <a:avLst/>
          </a:prstGeom>
        </p:spPr>
      </p:pic>
      <p:sp>
        <p:nvSpPr>
          <p:cNvPr id="92" name="Right Brace 91">
            <a:extLst>
              <a:ext uri="{FF2B5EF4-FFF2-40B4-BE49-F238E27FC236}">
                <a16:creationId xmlns:a16="http://schemas.microsoft.com/office/drawing/2014/main" id="{083DC4E0-C094-4747-BF69-5C09086E8834}"/>
              </a:ext>
            </a:extLst>
          </p:cNvPr>
          <p:cNvSpPr/>
          <p:nvPr/>
        </p:nvSpPr>
        <p:spPr>
          <a:xfrm>
            <a:off x="5558025" y="1484837"/>
            <a:ext cx="355876" cy="1454627"/>
          </a:xfrm>
          <a:prstGeom prst="rightBrace">
            <a:avLst>
              <a:gd name="adj1" fmla="val 4643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5" name="Text Box 9">
            <a:extLst>
              <a:ext uri="{FF2B5EF4-FFF2-40B4-BE49-F238E27FC236}">
                <a16:creationId xmlns:a16="http://schemas.microsoft.com/office/drawing/2014/main" id="{0A37B375-2110-6243-8BCF-3D4A40A5C3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4536" y="1135814"/>
            <a:ext cx="1524686" cy="15431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endParaRPr lang="en-US" sz="16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96" name="Text Box 9">
            <a:extLst>
              <a:ext uri="{FF2B5EF4-FFF2-40B4-BE49-F238E27FC236}">
                <a16:creationId xmlns:a16="http://schemas.microsoft.com/office/drawing/2014/main" id="{B3BCCD55-ED17-D54F-96A6-840FD22C5B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1990" y="1823750"/>
            <a:ext cx="1524686" cy="25140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pop</a:t>
            </a:r>
            <a:endParaRPr lang="en-US" sz="14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76EA7F2-0A37-BE49-A37A-D5A60535A42D}"/>
              </a:ext>
            </a:extLst>
          </p:cNvPr>
          <p:cNvCxnSpPr>
            <a:cxnSpLocks/>
          </p:cNvCxnSpPr>
          <p:nvPr/>
        </p:nvCxnSpPr>
        <p:spPr>
          <a:xfrm flipH="1">
            <a:off x="2854341" y="2093044"/>
            <a:ext cx="975906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 Box 9">
            <a:extLst>
              <a:ext uri="{FF2B5EF4-FFF2-40B4-BE49-F238E27FC236}">
                <a16:creationId xmlns:a16="http://schemas.microsoft.com/office/drawing/2014/main" id="{D0842D7C-79E9-0D49-851E-1EECC02AD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1492" y="1367433"/>
            <a:ext cx="1524686" cy="25140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push</a:t>
            </a:r>
            <a:endParaRPr lang="en-US" sz="14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28642CB-E95E-9E47-AEB6-2F8207F1AEFC}"/>
              </a:ext>
            </a:extLst>
          </p:cNvPr>
          <p:cNvCxnSpPr>
            <a:cxnSpLocks/>
          </p:cNvCxnSpPr>
          <p:nvPr/>
        </p:nvCxnSpPr>
        <p:spPr>
          <a:xfrm>
            <a:off x="2854341" y="1639790"/>
            <a:ext cx="975907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8666660-A36E-4A40-9703-DAD3A63E533D}"/>
              </a:ext>
            </a:extLst>
          </p:cNvPr>
          <p:cNvGrpSpPr/>
          <p:nvPr/>
        </p:nvGrpSpPr>
        <p:grpSpPr>
          <a:xfrm>
            <a:off x="4346470" y="1470474"/>
            <a:ext cx="559366" cy="1050367"/>
            <a:chOff x="3052906" y="3016432"/>
            <a:chExt cx="559366" cy="1050367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28A51A0-00AD-244D-B586-04150ADF22CA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B868DCCC-41FA-AC44-A2BE-526BF7846E72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0AD5476-0F49-F644-AA4E-E087B38BBC69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1B18CE9-8ADD-FC43-ACF1-AFB62B4AE9D5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772EB7C4-E720-BF49-928F-BA4C86F5A218}"/>
              </a:ext>
            </a:extLst>
          </p:cNvPr>
          <p:cNvGrpSpPr/>
          <p:nvPr/>
        </p:nvGrpSpPr>
        <p:grpSpPr>
          <a:xfrm>
            <a:off x="4452037" y="1572539"/>
            <a:ext cx="559366" cy="1050367"/>
            <a:chOff x="3052906" y="3016432"/>
            <a:chExt cx="559366" cy="1050367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CC64676E-811A-6F4D-BED3-8932CE1CE090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077A709A-4B47-F84F-BA07-855DF5251177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9C015FE6-8864-B647-8EC3-BF8F9990DB2D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5C9C216-A8F3-014F-ABAF-AE630A11FF06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8FA6178-B01F-634D-A673-8D9C17E979D1}"/>
              </a:ext>
            </a:extLst>
          </p:cNvPr>
          <p:cNvGrpSpPr/>
          <p:nvPr/>
        </p:nvGrpSpPr>
        <p:grpSpPr>
          <a:xfrm>
            <a:off x="4556027" y="1670041"/>
            <a:ext cx="559366" cy="1050367"/>
            <a:chOff x="3052906" y="3016432"/>
            <a:chExt cx="559366" cy="1050367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9C6F16C-F667-CB46-862B-B76A018B66AA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05F9C5B7-0D0D-C24A-9B85-D7E2B3326A1A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9E865E2-70E5-3E40-A02B-8BA31407B346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266D99C6-AD0D-0442-B0DD-CBCD879DC6FB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A3ACDD6F-A214-6F41-9768-321645CDAA36}"/>
              </a:ext>
            </a:extLst>
          </p:cNvPr>
          <p:cNvGrpSpPr/>
          <p:nvPr/>
        </p:nvGrpSpPr>
        <p:grpSpPr>
          <a:xfrm>
            <a:off x="4633359" y="1755144"/>
            <a:ext cx="559366" cy="1050367"/>
            <a:chOff x="3052906" y="3016432"/>
            <a:chExt cx="559366" cy="1050367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7DC2E4C0-44A8-9C44-BA94-0FC7AF42A9D9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285BDEF6-9026-9449-ACD7-A7BEEDFB0B48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0F29083-8285-E044-B2A5-AF3CC13E1779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3080C6B0-87AC-AC4A-A0EF-3F7067073C17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769DD23-E43D-3640-90EA-27D197D26785}"/>
              </a:ext>
            </a:extLst>
          </p:cNvPr>
          <p:cNvGrpSpPr/>
          <p:nvPr/>
        </p:nvGrpSpPr>
        <p:grpSpPr>
          <a:xfrm>
            <a:off x="4745044" y="1857209"/>
            <a:ext cx="560282" cy="1082255"/>
            <a:chOff x="4080656" y="1497836"/>
            <a:chExt cx="560282" cy="1082255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A3FFF9C-F37A-AC47-98DB-3D06F9C5183C}"/>
                </a:ext>
              </a:extLst>
            </p:cNvPr>
            <p:cNvSpPr/>
            <p:nvPr/>
          </p:nvSpPr>
          <p:spPr>
            <a:xfrm>
              <a:off x="4080656" y="2035998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6126CC8E-5C67-504A-9CE2-4593A973BEDD}"/>
                </a:ext>
              </a:extLst>
            </p:cNvPr>
            <p:cNvSpPr/>
            <p:nvPr/>
          </p:nvSpPr>
          <p:spPr>
            <a:xfrm>
              <a:off x="4081450" y="2307188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pc="200" dirty="0">
                  <a:solidFill>
                    <a:schemeClr val="tx1"/>
                  </a:solidFill>
                </a:rPr>
                <a:t>...</a:t>
              </a: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E91EEF65-38AC-734B-8221-8258CA2E4F5E}"/>
                </a:ext>
              </a:extLst>
            </p:cNvPr>
            <p:cNvSpPr/>
            <p:nvPr/>
          </p:nvSpPr>
          <p:spPr>
            <a:xfrm>
              <a:off x="4080656" y="149783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C44C9516-7998-0C46-8ED5-3DEF08F466A8}"/>
                </a:ext>
              </a:extLst>
            </p:cNvPr>
            <p:cNvSpPr/>
            <p:nvPr/>
          </p:nvSpPr>
          <p:spPr>
            <a:xfrm>
              <a:off x="4084669" y="176902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0" name="Rectangle 139">
            <a:extLst>
              <a:ext uri="{FF2B5EF4-FFF2-40B4-BE49-F238E27FC236}">
                <a16:creationId xmlns:a16="http://schemas.microsoft.com/office/drawing/2014/main" id="{58EA01B3-E8D5-5347-9B4C-42C542F137C5}"/>
              </a:ext>
            </a:extLst>
          </p:cNvPr>
          <p:cNvSpPr/>
          <p:nvPr/>
        </p:nvSpPr>
        <p:spPr>
          <a:xfrm>
            <a:off x="1499027" y="1005369"/>
            <a:ext cx="126338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30D7D23-2230-F545-B336-2D6AFE57E665}"/>
              </a:ext>
            </a:extLst>
          </p:cNvPr>
          <p:cNvSpPr txBox="1"/>
          <p:nvPr/>
        </p:nvSpPr>
        <p:spPr>
          <a:xfrm>
            <a:off x="1619269" y="3112354"/>
            <a:ext cx="473855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u="sng" dirty="0">
                <a:latin typeface="Times New Roman"/>
                <a:cs typeface="Times New Roman"/>
              </a:rPr>
              <a:t>Example</a:t>
            </a:r>
            <a:r>
              <a:rPr lang="en-US" sz="1600" dirty="0">
                <a:latin typeface="Times New Roman"/>
                <a:cs typeface="Times New Roman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/>
                <a:cs typeface="Times New Roman"/>
              </a:rPr>
              <a:t>Suppose you want to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to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argument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endParaRPr lang="en-US" sz="1600" dirty="0">
              <a:latin typeface="Times New Roman"/>
              <a:cs typeface="Times New Roman"/>
            </a:endParaRPr>
          </a:p>
          <a:p>
            <a:pPr>
              <a:spcBef>
                <a:spcPts val="600"/>
              </a:spcBef>
            </a:pP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68" name="Text Box 9">
            <a:extLst>
              <a:ext uri="{FF2B5EF4-FFF2-40B4-BE49-F238E27FC236}">
                <a16:creationId xmlns:a16="http://schemas.microsoft.com/office/drawing/2014/main" id="{71D0F90A-46A7-8743-A819-416BDBB1C3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69" y="4093534"/>
            <a:ext cx="2423671" cy="162865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468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600"/>
              </a:spcBef>
              <a:buClr>
                <a:srgbClr val="006600"/>
              </a:buClr>
              <a:buSzPct val="85000"/>
            </a:pPr>
            <a:r>
              <a:rPr lang="en-US" sz="1400" b="1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static</a:t>
            </a:r>
            <a:r>
              <a:rPr lang="en-US" sz="1200" b="1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2</a:t>
            </a:r>
            <a:r>
              <a:rPr lang="en-US" sz="1200" b="1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←</a:t>
            </a:r>
            <a:r>
              <a:rPr lang="en-US" sz="1200" b="1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argument</a:t>
            </a:r>
            <a:r>
              <a:rPr lang="en-US" sz="1200" b="1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3</a:t>
            </a:r>
            <a:r>
              <a:rPr lang="en-US" sz="1200" b="1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</a:t>
            </a:r>
            <a:r>
              <a:rPr lang="en-US" sz="1200" b="1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8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17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push argument 3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push constant 17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add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pop static 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EFD7961-C7A3-E74E-B3F9-3EE9C5676179}"/>
              </a:ext>
            </a:extLst>
          </p:cNvPr>
          <p:cNvSpPr/>
          <p:nvPr/>
        </p:nvSpPr>
        <p:spPr>
          <a:xfrm>
            <a:off x="3883325" y="953323"/>
            <a:ext cx="1506527" cy="4770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ts val="148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  <a:p>
            <a:pPr algn="ctr">
              <a:lnSpc>
                <a:spcPts val="148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2C358A-31C9-A7D3-3266-CDF479D64DDE}"/>
              </a:ext>
            </a:extLst>
          </p:cNvPr>
          <p:cNvSpPr txBox="1"/>
          <p:nvPr/>
        </p:nvSpPr>
        <p:spPr>
          <a:xfrm>
            <a:off x="5773176" y="1724857"/>
            <a:ext cx="20551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dirty="0">
                <a:latin typeface="Consolas"/>
                <a:cs typeface="Consolas"/>
              </a:rPr>
              <a:t>local</a:t>
            </a:r>
          </a:p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dirty="0">
                <a:latin typeface="Consolas"/>
                <a:cs typeface="Consolas"/>
              </a:rPr>
              <a:t>argument</a:t>
            </a:r>
          </a:p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dirty="0">
                <a:latin typeface="Consolas"/>
                <a:cs typeface="Consolas"/>
              </a:rPr>
              <a:t>static</a:t>
            </a:r>
          </a:p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dirty="0">
                <a:latin typeface="Consolas"/>
                <a:cs typeface="Consolas"/>
              </a:rPr>
              <a:t>constant</a:t>
            </a:r>
          </a:p>
        </p:txBody>
      </p:sp>
    </p:spTree>
    <p:extLst>
      <p:ext uri="{BB962C8B-B14F-4D97-AF65-F5344CB8AC3E}">
        <p14:creationId xmlns:p14="http://schemas.microsoft.com/office/powerpoint/2010/main" val="94495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segments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39FF75B-316C-DD42-84E1-3101AD496F80}"/>
              </a:ext>
            </a:extLst>
          </p:cNvPr>
          <p:cNvGrpSpPr/>
          <p:nvPr/>
        </p:nvGrpSpPr>
        <p:grpSpPr>
          <a:xfrm>
            <a:off x="3932448" y="1507519"/>
            <a:ext cx="426557" cy="808208"/>
            <a:chOff x="9791424" y="1561900"/>
            <a:chExt cx="426557" cy="808208"/>
          </a:xfrm>
          <a:solidFill>
            <a:schemeClr val="bg1"/>
          </a:solidFill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3592144-FF25-D949-A458-5FF839C5563A}"/>
                </a:ext>
              </a:extLst>
            </p:cNvPr>
            <p:cNvSpPr/>
            <p:nvPr/>
          </p:nvSpPr>
          <p:spPr>
            <a:xfrm>
              <a:off x="9793805" y="1830187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400" spc="2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B83B275E-637D-5F47-8454-596A6727552B}"/>
                </a:ext>
              </a:extLst>
            </p:cNvPr>
            <p:cNvSpPr/>
            <p:nvPr/>
          </p:nvSpPr>
          <p:spPr>
            <a:xfrm>
              <a:off x="9796708" y="2098151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400" spc="2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A280C23-8C93-B240-A526-A5C5DCD1FB0C}"/>
                </a:ext>
              </a:extLst>
            </p:cNvPr>
            <p:cNvSpPr/>
            <p:nvPr/>
          </p:nvSpPr>
          <p:spPr>
            <a:xfrm>
              <a:off x="9791424" y="1561900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400" spc="200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03CCED6-FD9D-3747-85B8-45645E3D29F3}"/>
              </a:ext>
            </a:extLst>
          </p:cNvPr>
          <p:cNvGrpSpPr/>
          <p:nvPr/>
        </p:nvGrpSpPr>
        <p:grpSpPr>
          <a:xfrm>
            <a:off x="3988545" y="1484837"/>
            <a:ext cx="434603" cy="1037148"/>
            <a:chOff x="9836182" y="1561900"/>
            <a:chExt cx="434603" cy="1037148"/>
          </a:xfrm>
          <a:solidFill>
            <a:schemeClr val="bg1"/>
          </a:solidFill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228C261-99E4-324A-A087-3312E8C01E54}"/>
                </a:ext>
              </a:extLst>
            </p:cNvPr>
            <p:cNvSpPr/>
            <p:nvPr/>
          </p:nvSpPr>
          <p:spPr>
            <a:xfrm>
              <a:off x="9849512" y="2327091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400" spc="200" dirty="0">
                  <a:solidFill>
                    <a:schemeClr val="tx1"/>
                  </a:solidFill>
                </a:rPr>
                <a:t>...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512D692-8323-EC44-883C-5B0D368AF609}"/>
                </a:ext>
              </a:extLst>
            </p:cNvPr>
            <p:cNvSpPr/>
            <p:nvPr/>
          </p:nvSpPr>
          <p:spPr>
            <a:xfrm>
              <a:off x="9838563" y="1830187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200" spc="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635F22B-0A08-DF48-9B10-96A12E25ACBB}"/>
                </a:ext>
              </a:extLst>
            </p:cNvPr>
            <p:cNvSpPr/>
            <p:nvPr/>
          </p:nvSpPr>
          <p:spPr>
            <a:xfrm>
              <a:off x="9841466" y="2098151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200" spc="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4B90B80-440E-BB46-A0CA-CC4C2A75BE67}"/>
                </a:ext>
              </a:extLst>
            </p:cNvPr>
            <p:cNvSpPr/>
            <p:nvPr/>
          </p:nvSpPr>
          <p:spPr>
            <a:xfrm>
              <a:off x="9836182" y="1561900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200" spc="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pic>
        <p:nvPicPr>
          <p:cNvPr id="91" name="Picture 90">
            <a:extLst>
              <a:ext uri="{FF2B5EF4-FFF2-40B4-BE49-F238E27FC236}">
                <a16:creationId xmlns:a16="http://schemas.microsoft.com/office/drawing/2014/main" id="{AF80C90E-A527-A34D-981B-C296DD6BC8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12" r="74472" b="76583"/>
          <a:stretch/>
        </p:blipFill>
        <p:spPr>
          <a:xfrm>
            <a:off x="1158264" y="937909"/>
            <a:ext cx="2758892" cy="2140557"/>
          </a:xfrm>
          <a:prstGeom prst="rect">
            <a:avLst/>
          </a:prstGeom>
        </p:spPr>
      </p:pic>
      <p:sp>
        <p:nvSpPr>
          <p:cNvPr id="95" name="Text Box 9">
            <a:extLst>
              <a:ext uri="{FF2B5EF4-FFF2-40B4-BE49-F238E27FC236}">
                <a16:creationId xmlns:a16="http://schemas.microsoft.com/office/drawing/2014/main" id="{0A37B375-2110-6243-8BCF-3D4A40A5C3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4536" y="1135814"/>
            <a:ext cx="1524686" cy="15431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endParaRPr lang="en-US" sz="16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96" name="Text Box 9">
            <a:extLst>
              <a:ext uri="{FF2B5EF4-FFF2-40B4-BE49-F238E27FC236}">
                <a16:creationId xmlns:a16="http://schemas.microsoft.com/office/drawing/2014/main" id="{B3BCCD55-ED17-D54F-96A6-840FD22C5B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1990" y="1823750"/>
            <a:ext cx="1524686" cy="25140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pop</a:t>
            </a:r>
            <a:endParaRPr lang="en-US" sz="14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76EA7F2-0A37-BE49-A37A-D5A60535A42D}"/>
              </a:ext>
            </a:extLst>
          </p:cNvPr>
          <p:cNvCxnSpPr>
            <a:cxnSpLocks/>
          </p:cNvCxnSpPr>
          <p:nvPr/>
        </p:nvCxnSpPr>
        <p:spPr>
          <a:xfrm flipH="1">
            <a:off x="2854341" y="2093044"/>
            <a:ext cx="975906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 Box 9">
            <a:extLst>
              <a:ext uri="{FF2B5EF4-FFF2-40B4-BE49-F238E27FC236}">
                <a16:creationId xmlns:a16="http://schemas.microsoft.com/office/drawing/2014/main" id="{D0842D7C-79E9-0D49-851E-1EECC02AD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1492" y="1367433"/>
            <a:ext cx="1524686" cy="25140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push</a:t>
            </a:r>
            <a:endParaRPr lang="en-US" sz="14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28642CB-E95E-9E47-AEB6-2F8207F1AEFC}"/>
              </a:ext>
            </a:extLst>
          </p:cNvPr>
          <p:cNvCxnSpPr>
            <a:cxnSpLocks/>
          </p:cNvCxnSpPr>
          <p:nvPr/>
        </p:nvCxnSpPr>
        <p:spPr>
          <a:xfrm>
            <a:off x="2854341" y="1639790"/>
            <a:ext cx="975907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8666660-A36E-4A40-9703-DAD3A63E533D}"/>
              </a:ext>
            </a:extLst>
          </p:cNvPr>
          <p:cNvGrpSpPr/>
          <p:nvPr/>
        </p:nvGrpSpPr>
        <p:grpSpPr>
          <a:xfrm>
            <a:off x="4346470" y="1470474"/>
            <a:ext cx="559366" cy="1050367"/>
            <a:chOff x="3052906" y="3016432"/>
            <a:chExt cx="559366" cy="1050367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28A51A0-00AD-244D-B586-04150ADF22CA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B868DCCC-41FA-AC44-A2BE-526BF7846E72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0AD5476-0F49-F644-AA4E-E087B38BBC69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1B18CE9-8ADD-FC43-ACF1-AFB62B4AE9D5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772EB7C4-E720-BF49-928F-BA4C86F5A218}"/>
              </a:ext>
            </a:extLst>
          </p:cNvPr>
          <p:cNvGrpSpPr/>
          <p:nvPr/>
        </p:nvGrpSpPr>
        <p:grpSpPr>
          <a:xfrm>
            <a:off x="4452037" y="1572539"/>
            <a:ext cx="559366" cy="1050367"/>
            <a:chOff x="3052906" y="3016432"/>
            <a:chExt cx="559366" cy="1050367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CC64676E-811A-6F4D-BED3-8932CE1CE090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077A709A-4B47-F84F-BA07-855DF5251177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9C015FE6-8864-B647-8EC3-BF8F9990DB2D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5C9C216-A8F3-014F-ABAF-AE630A11FF06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8FA6178-B01F-634D-A673-8D9C17E979D1}"/>
              </a:ext>
            </a:extLst>
          </p:cNvPr>
          <p:cNvGrpSpPr/>
          <p:nvPr/>
        </p:nvGrpSpPr>
        <p:grpSpPr>
          <a:xfrm>
            <a:off x="4556027" y="1670041"/>
            <a:ext cx="559366" cy="1050367"/>
            <a:chOff x="3052906" y="3016432"/>
            <a:chExt cx="559366" cy="1050367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9C6F16C-F667-CB46-862B-B76A018B66AA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05F9C5B7-0D0D-C24A-9B85-D7E2B3326A1A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9E865E2-70E5-3E40-A02B-8BA31407B346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266D99C6-AD0D-0442-B0DD-CBCD879DC6FB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A3ACDD6F-A214-6F41-9768-321645CDAA36}"/>
              </a:ext>
            </a:extLst>
          </p:cNvPr>
          <p:cNvGrpSpPr/>
          <p:nvPr/>
        </p:nvGrpSpPr>
        <p:grpSpPr>
          <a:xfrm>
            <a:off x="4633359" y="1755144"/>
            <a:ext cx="559366" cy="1050367"/>
            <a:chOff x="3052906" y="3016432"/>
            <a:chExt cx="559366" cy="1050367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7DC2E4C0-44A8-9C44-BA94-0FC7AF42A9D9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285BDEF6-9026-9449-ACD7-A7BEEDFB0B48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0F29083-8285-E044-B2A5-AF3CC13E1779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3080C6B0-87AC-AC4A-A0EF-3F7067073C17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0" name="Rectangle 139">
            <a:extLst>
              <a:ext uri="{FF2B5EF4-FFF2-40B4-BE49-F238E27FC236}">
                <a16:creationId xmlns:a16="http://schemas.microsoft.com/office/drawing/2014/main" id="{58EA01B3-E8D5-5347-9B4C-42C542F137C5}"/>
              </a:ext>
            </a:extLst>
          </p:cNvPr>
          <p:cNvSpPr/>
          <p:nvPr/>
        </p:nvSpPr>
        <p:spPr>
          <a:xfrm>
            <a:off x="1499027" y="1005369"/>
            <a:ext cx="126338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EFD7961-C7A3-E74E-B3F9-3EE9C5676179}"/>
              </a:ext>
            </a:extLst>
          </p:cNvPr>
          <p:cNvSpPr/>
          <p:nvPr/>
        </p:nvSpPr>
        <p:spPr>
          <a:xfrm>
            <a:off x="3883325" y="953323"/>
            <a:ext cx="1506527" cy="4770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ts val="148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  <a:p>
            <a:pPr algn="ctr">
              <a:lnSpc>
                <a:spcPts val="148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973EE13-2283-61DE-B15E-7384B8B3BB65}"/>
              </a:ext>
            </a:extLst>
          </p:cNvPr>
          <p:cNvGrpSpPr/>
          <p:nvPr/>
        </p:nvGrpSpPr>
        <p:grpSpPr>
          <a:xfrm>
            <a:off x="4754227" y="1876012"/>
            <a:ext cx="559366" cy="1050367"/>
            <a:chOff x="3052906" y="3016432"/>
            <a:chExt cx="559366" cy="105036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DBAAC9B-351C-1553-58ED-18545F0B7F20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0A98D7A-C5A0-B9EF-651F-54E5C467F780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C28B37D-ABB1-F9BD-AAD2-59E0EEC9B42B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DBC520-BFB2-D718-52DA-18CB9C56F354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96D47B8-DB5F-3C8B-283C-7EE7978BE496}"/>
              </a:ext>
            </a:extLst>
          </p:cNvPr>
          <p:cNvGrpSpPr/>
          <p:nvPr/>
        </p:nvGrpSpPr>
        <p:grpSpPr>
          <a:xfrm>
            <a:off x="4844894" y="1998041"/>
            <a:ext cx="559366" cy="1050367"/>
            <a:chOff x="3052906" y="3016432"/>
            <a:chExt cx="559366" cy="105036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F307B12-0A43-EF99-5D2A-671E9180FDF1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2607845-3DE6-7680-8966-94E02677E24F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6327F6-14B0-A45D-B950-672F0254801C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F88992E-A59F-98C2-1858-223C47CC5E93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941405-D678-D21A-1707-3B533F5D9EDD}"/>
              </a:ext>
            </a:extLst>
          </p:cNvPr>
          <p:cNvGrpSpPr/>
          <p:nvPr/>
        </p:nvGrpSpPr>
        <p:grpSpPr>
          <a:xfrm>
            <a:off x="4969008" y="2116447"/>
            <a:ext cx="559366" cy="1050367"/>
            <a:chOff x="3052906" y="3016432"/>
            <a:chExt cx="559366" cy="105036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E600AE2-3FA9-F035-9021-F27854237E8C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DA1BDBC-EE04-F9CC-A502-11FB3B098F2F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8A83505-CA0B-5956-D4E7-A1F21BF9A1C6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3071E1A-8315-F530-C02F-B1DB1E47B44C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769DD23-E43D-3640-90EA-27D197D26785}"/>
              </a:ext>
            </a:extLst>
          </p:cNvPr>
          <p:cNvGrpSpPr/>
          <p:nvPr/>
        </p:nvGrpSpPr>
        <p:grpSpPr>
          <a:xfrm>
            <a:off x="5109711" y="2206598"/>
            <a:ext cx="560282" cy="1082255"/>
            <a:chOff x="4080656" y="1497836"/>
            <a:chExt cx="560282" cy="1082255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A3FFF9C-F37A-AC47-98DB-3D06F9C5183C}"/>
                </a:ext>
              </a:extLst>
            </p:cNvPr>
            <p:cNvSpPr/>
            <p:nvPr/>
          </p:nvSpPr>
          <p:spPr>
            <a:xfrm>
              <a:off x="4080656" y="2035998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6126CC8E-5C67-504A-9CE2-4593A973BEDD}"/>
                </a:ext>
              </a:extLst>
            </p:cNvPr>
            <p:cNvSpPr/>
            <p:nvPr/>
          </p:nvSpPr>
          <p:spPr>
            <a:xfrm>
              <a:off x="4081450" y="2307188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pc="200" dirty="0">
                  <a:solidFill>
                    <a:schemeClr val="tx1"/>
                  </a:solidFill>
                </a:rPr>
                <a:t>...</a:t>
              </a: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E91EEF65-38AC-734B-8221-8258CA2E4F5E}"/>
                </a:ext>
              </a:extLst>
            </p:cNvPr>
            <p:cNvSpPr/>
            <p:nvPr/>
          </p:nvSpPr>
          <p:spPr>
            <a:xfrm>
              <a:off x="4080656" y="149783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C44C9516-7998-0C46-8ED5-3DEF08F466A8}"/>
                </a:ext>
              </a:extLst>
            </p:cNvPr>
            <p:cNvSpPr/>
            <p:nvPr/>
          </p:nvSpPr>
          <p:spPr>
            <a:xfrm>
              <a:off x="4084669" y="176902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Right Brace 19">
            <a:extLst>
              <a:ext uri="{FF2B5EF4-FFF2-40B4-BE49-F238E27FC236}">
                <a16:creationId xmlns:a16="http://schemas.microsoft.com/office/drawing/2014/main" id="{55A61C0F-D514-D651-BDAA-CCFF35BC1974}"/>
              </a:ext>
            </a:extLst>
          </p:cNvPr>
          <p:cNvSpPr/>
          <p:nvPr/>
        </p:nvSpPr>
        <p:spPr>
          <a:xfrm>
            <a:off x="5826045" y="1484837"/>
            <a:ext cx="403011" cy="1815882"/>
          </a:xfrm>
          <a:prstGeom prst="rightBrace">
            <a:avLst>
              <a:gd name="adj1" fmla="val 4643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2E899D-E960-C813-D59E-672EF51B98A7}"/>
              </a:ext>
            </a:extLst>
          </p:cNvPr>
          <p:cNvSpPr txBox="1"/>
          <p:nvPr/>
        </p:nvSpPr>
        <p:spPr>
          <a:xfrm>
            <a:off x="6112934" y="1569847"/>
            <a:ext cx="20551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dirty="0">
                <a:latin typeface="Consolas"/>
                <a:cs typeface="Consolas"/>
              </a:rPr>
              <a:t>local</a:t>
            </a:r>
          </a:p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dirty="0">
                <a:latin typeface="Consolas"/>
                <a:cs typeface="Consolas"/>
              </a:rPr>
              <a:t>argument</a:t>
            </a:r>
          </a:p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dirty="0">
                <a:latin typeface="Consolas"/>
                <a:cs typeface="Consolas"/>
              </a:rPr>
              <a:t>static</a:t>
            </a:r>
          </a:p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dirty="0">
                <a:latin typeface="Consolas"/>
                <a:cs typeface="Consolas"/>
              </a:rPr>
              <a:t>constant</a:t>
            </a:r>
          </a:p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dirty="0">
                <a:latin typeface="Consolas"/>
                <a:cs typeface="Consolas"/>
              </a:rPr>
              <a:t>this</a:t>
            </a:r>
          </a:p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dirty="0">
                <a:latin typeface="Consolas"/>
                <a:cs typeface="Consolas"/>
              </a:rPr>
              <a:t>that</a:t>
            </a:r>
          </a:p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dirty="0">
                <a:latin typeface="Consolas"/>
                <a:cs typeface="Consolas"/>
              </a:rPr>
              <a:t>pointer</a:t>
            </a:r>
          </a:p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dirty="0">
                <a:latin typeface="Consolas"/>
                <a:cs typeface="Consolas"/>
              </a:rPr>
              <a:t>temp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3AEE2CAB-9B2E-1920-7339-6FB8C5A9C35E}"/>
              </a:ext>
            </a:extLst>
          </p:cNvPr>
          <p:cNvSpPr/>
          <p:nvPr/>
        </p:nvSpPr>
        <p:spPr>
          <a:xfrm>
            <a:off x="1165082" y="3424322"/>
            <a:ext cx="7472401" cy="2166154"/>
          </a:xfrm>
          <a:prstGeom prst="wedgeRoundRectCallout">
            <a:avLst>
              <a:gd name="adj1" fmla="val 24474"/>
              <a:gd name="adj2" fmla="val -42953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72000" rtlCol="0" anchor="t" anchorCtr="0"/>
          <a:lstStyle/>
          <a:p>
            <a:pPr marL="177800" indent="-1778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Altogether, our VM model features 8 memory segments,</a:t>
            </a:r>
            <a:b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whose roles will be described in the next lecture</a:t>
            </a:r>
          </a:p>
          <a:p>
            <a:pPr marL="177800" indent="-1778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947766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segments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39FF75B-316C-DD42-84E1-3101AD496F80}"/>
              </a:ext>
            </a:extLst>
          </p:cNvPr>
          <p:cNvGrpSpPr/>
          <p:nvPr/>
        </p:nvGrpSpPr>
        <p:grpSpPr>
          <a:xfrm>
            <a:off x="3932448" y="1507519"/>
            <a:ext cx="426557" cy="808208"/>
            <a:chOff x="9791424" y="1561900"/>
            <a:chExt cx="426557" cy="808208"/>
          </a:xfrm>
          <a:solidFill>
            <a:schemeClr val="bg1"/>
          </a:solidFill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3592144-FF25-D949-A458-5FF839C5563A}"/>
                </a:ext>
              </a:extLst>
            </p:cNvPr>
            <p:cNvSpPr/>
            <p:nvPr/>
          </p:nvSpPr>
          <p:spPr>
            <a:xfrm>
              <a:off x="9793805" y="1830187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400" spc="2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B83B275E-637D-5F47-8454-596A6727552B}"/>
                </a:ext>
              </a:extLst>
            </p:cNvPr>
            <p:cNvSpPr/>
            <p:nvPr/>
          </p:nvSpPr>
          <p:spPr>
            <a:xfrm>
              <a:off x="9796708" y="2098151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400" spc="2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A280C23-8C93-B240-A526-A5C5DCD1FB0C}"/>
                </a:ext>
              </a:extLst>
            </p:cNvPr>
            <p:cNvSpPr/>
            <p:nvPr/>
          </p:nvSpPr>
          <p:spPr>
            <a:xfrm>
              <a:off x="9791424" y="1561900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400" spc="200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03CCED6-FD9D-3747-85B8-45645E3D29F3}"/>
              </a:ext>
            </a:extLst>
          </p:cNvPr>
          <p:cNvGrpSpPr/>
          <p:nvPr/>
        </p:nvGrpSpPr>
        <p:grpSpPr>
          <a:xfrm>
            <a:off x="3988545" y="1484837"/>
            <a:ext cx="434603" cy="1037148"/>
            <a:chOff x="9836182" y="1561900"/>
            <a:chExt cx="434603" cy="1037148"/>
          </a:xfrm>
          <a:solidFill>
            <a:schemeClr val="bg1"/>
          </a:solidFill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228C261-99E4-324A-A087-3312E8C01E54}"/>
                </a:ext>
              </a:extLst>
            </p:cNvPr>
            <p:cNvSpPr/>
            <p:nvPr/>
          </p:nvSpPr>
          <p:spPr>
            <a:xfrm>
              <a:off x="9849512" y="2327091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400" spc="200" dirty="0">
                  <a:solidFill>
                    <a:schemeClr val="tx1"/>
                  </a:solidFill>
                </a:rPr>
                <a:t>...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512D692-8323-EC44-883C-5B0D368AF609}"/>
                </a:ext>
              </a:extLst>
            </p:cNvPr>
            <p:cNvSpPr/>
            <p:nvPr/>
          </p:nvSpPr>
          <p:spPr>
            <a:xfrm>
              <a:off x="9838563" y="1830187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200" spc="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635F22B-0A08-DF48-9B10-96A12E25ACBB}"/>
                </a:ext>
              </a:extLst>
            </p:cNvPr>
            <p:cNvSpPr/>
            <p:nvPr/>
          </p:nvSpPr>
          <p:spPr>
            <a:xfrm>
              <a:off x="9841466" y="2098151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200" spc="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4B90B80-440E-BB46-A0CA-CC4C2A75BE67}"/>
                </a:ext>
              </a:extLst>
            </p:cNvPr>
            <p:cNvSpPr/>
            <p:nvPr/>
          </p:nvSpPr>
          <p:spPr>
            <a:xfrm>
              <a:off x="9836182" y="1561900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200" spc="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pic>
        <p:nvPicPr>
          <p:cNvPr id="91" name="Picture 90">
            <a:extLst>
              <a:ext uri="{FF2B5EF4-FFF2-40B4-BE49-F238E27FC236}">
                <a16:creationId xmlns:a16="http://schemas.microsoft.com/office/drawing/2014/main" id="{AF80C90E-A527-A34D-981B-C296DD6BC8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12" r="74472" b="76583"/>
          <a:stretch/>
        </p:blipFill>
        <p:spPr>
          <a:xfrm>
            <a:off x="1158264" y="937909"/>
            <a:ext cx="2758892" cy="2140557"/>
          </a:xfrm>
          <a:prstGeom prst="rect">
            <a:avLst/>
          </a:prstGeom>
        </p:spPr>
      </p:pic>
      <p:sp>
        <p:nvSpPr>
          <p:cNvPr id="95" name="Text Box 9">
            <a:extLst>
              <a:ext uri="{FF2B5EF4-FFF2-40B4-BE49-F238E27FC236}">
                <a16:creationId xmlns:a16="http://schemas.microsoft.com/office/drawing/2014/main" id="{0A37B375-2110-6243-8BCF-3D4A40A5C3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4536" y="1135814"/>
            <a:ext cx="1524686" cy="15431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endParaRPr lang="en-US" sz="16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96" name="Text Box 9">
            <a:extLst>
              <a:ext uri="{FF2B5EF4-FFF2-40B4-BE49-F238E27FC236}">
                <a16:creationId xmlns:a16="http://schemas.microsoft.com/office/drawing/2014/main" id="{B3BCCD55-ED17-D54F-96A6-840FD22C5B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1990" y="1823750"/>
            <a:ext cx="1524686" cy="25140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pop</a:t>
            </a:r>
            <a:endParaRPr lang="en-US" sz="14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76EA7F2-0A37-BE49-A37A-D5A60535A42D}"/>
              </a:ext>
            </a:extLst>
          </p:cNvPr>
          <p:cNvCxnSpPr>
            <a:cxnSpLocks/>
          </p:cNvCxnSpPr>
          <p:nvPr/>
        </p:nvCxnSpPr>
        <p:spPr>
          <a:xfrm flipH="1">
            <a:off x="2854341" y="2093044"/>
            <a:ext cx="975906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 Box 9">
            <a:extLst>
              <a:ext uri="{FF2B5EF4-FFF2-40B4-BE49-F238E27FC236}">
                <a16:creationId xmlns:a16="http://schemas.microsoft.com/office/drawing/2014/main" id="{D0842D7C-79E9-0D49-851E-1EECC02AD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1492" y="1367433"/>
            <a:ext cx="1524686" cy="25140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push</a:t>
            </a:r>
            <a:endParaRPr lang="en-US" sz="14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28642CB-E95E-9E47-AEB6-2F8207F1AEFC}"/>
              </a:ext>
            </a:extLst>
          </p:cNvPr>
          <p:cNvCxnSpPr>
            <a:cxnSpLocks/>
          </p:cNvCxnSpPr>
          <p:nvPr/>
        </p:nvCxnSpPr>
        <p:spPr>
          <a:xfrm>
            <a:off x="2854341" y="1639790"/>
            <a:ext cx="975907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8666660-A36E-4A40-9703-DAD3A63E533D}"/>
              </a:ext>
            </a:extLst>
          </p:cNvPr>
          <p:cNvGrpSpPr/>
          <p:nvPr/>
        </p:nvGrpSpPr>
        <p:grpSpPr>
          <a:xfrm>
            <a:off x="4346470" y="1470474"/>
            <a:ext cx="559366" cy="1050367"/>
            <a:chOff x="3052906" y="3016432"/>
            <a:chExt cx="559366" cy="1050367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28A51A0-00AD-244D-B586-04150ADF22CA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B868DCCC-41FA-AC44-A2BE-526BF7846E72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0AD5476-0F49-F644-AA4E-E087B38BBC69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1B18CE9-8ADD-FC43-ACF1-AFB62B4AE9D5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772EB7C4-E720-BF49-928F-BA4C86F5A218}"/>
              </a:ext>
            </a:extLst>
          </p:cNvPr>
          <p:cNvGrpSpPr/>
          <p:nvPr/>
        </p:nvGrpSpPr>
        <p:grpSpPr>
          <a:xfrm>
            <a:off x="4452037" y="1572539"/>
            <a:ext cx="559366" cy="1050367"/>
            <a:chOff x="3052906" y="3016432"/>
            <a:chExt cx="559366" cy="1050367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CC64676E-811A-6F4D-BED3-8932CE1CE090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077A709A-4B47-F84F-BA07-855DF5251177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9C015FE6-8864-B647-8EC3-BF8F9990DB2D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5C9C216-A8F3-014F-ABAF-AE630A11FF06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8FA6178-B01F-634D-A673-8D9C17E979D1}"/>
              </a:ext>
            </a:extLst>
          </p:cNvPr>
          <p:cNvGrpSpPr/>
          <p:nvPr/>
        </p:nvGrpSpPr>
        <p:grpSpPr>
          <a:xfrm>
            <a:off x="4556027" y="1670041"/>
            <a:ext cx="559366" cy="1050367"/>
            <a:chOff x="3052906" y="3016432"/>
            <a:chExt cx="559366" cy="1050367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9C6F16C-F667-CB46-862B-B76A018B66AA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05F9C5B7-0D0D-C24A-9B85-D7E2B3326A1A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9E865E2-70E5-3E40-A02B-8BA31407B346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266D99C6-AD0D-0442-B0DD-CBCD879DC6FB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A3ACDD6F-A214-6F41-9768-321645CDAA36}"/>
              </a:ext>
            </a:extLst>
          </p:cNvPr>
          <p:cNvGrpSpPr/>
          <p:nvPr/>
        </p:nvGrpSpPr>
        <p:grpSpPr>
          <a:xfrm>
            <a:off x="4633359" y="1755144"/>
            <a:ext cx="559366" cy="1050367"/>
            <a:chOff x="3052906" y="3016432"/>
            <a:chExt cx="559366" cy="1050367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7DC2E4C0-44A8-9C44-BA94-0FC7AF42A9D9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285BDEF6-9026-9449-ACD7-A7BEEDFB0B48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0F29083-8285-E044-B2A5-AF3CC13E1779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3080C6B0-87AC-AC4A-A0EF-3F7067073C17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0" name="Rectangle 139">
            <a:extLst>
              <a:ext uri="{FF2B5EF4-FFF2-40B4-BE49-F238E27FC236}">
                <a16:creationId xmlns:a16="http://schemas.microsoft.com/office/drawing/2014/main" id="{58EA01B3-E8D5-5347-9B4C-42C542F137C5}"/>
              </a:ext>
            </a:extLst>
          </p:cNvPr>
          <p:cNvSpPr/>
          <p:nvPr/>
        </p:nvSpPr>
        <p:spPr>
          <a:xfrm>
            <a:off x="1499027" y="1005369"/>
            <a:ext cx="126338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EFD7961-C7A3-E74E-B3F9-3EE9C5676179}"/>
              </a:ext>
            </a:extLst>
          </p:cNvPr>
          <p:cNvSpPr/>
          <p:nvPr/>
        </p:nvSpPr>
        <p:spPr>
          <a:xfrm>
            <a:off x="3883325" y="953323"/>
            <a:ext cx="1506527" cy="4770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ts val="148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  <a:p>
            <a:pPr algn="ctr">
              <a:lnSpc>
                <a:spcPts val="148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973EE13-2283-61DE-B15E-7384B8B3BB65}"/>
              </a:ext>
            </a:extLst>
          </p:cNvPr>
          <p:cNvGrpSpPr/>
          <p:nvPr/>
        </p:nvGrpSpPr>
        <p:grpSpPr>
          <a:xfrm>
            <a:off x="4754227" y="1876012"/>
            <a:ext cx="559366" cy="1050367"/>
            <a:chOff x="3052906" y="3016432"/>
            <a:chExt cx="559366" cy="105036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DBAAC9B-351C-1553-58ED-18545F0B7F20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0A98D7A-C5A0-B9EF-651F-54E5C467F780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C28B37D-ABB1-F9BD-AAD2-59E0EEC9B42B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DBC520-BFB2-D718-52DA-18CB9C56F354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96D47B8-DB5F-3C8B-283C-7EE7978BE496}"/>
              </a:ext>
            </a:extLst>
          </p:cNvPr>
          <p:cNvGrpSpPr/>
          <p:nvPr/>
        </p:nvGrpSpPr>
        <p:grpSpPr>
          <a:xfrm>
            <a:off x="4844894" y="1998041"/>
            <a:ext cx="559366" cy="1050367"/>
            <a:chOff x="3052906" y="3016432"/>
            <a:chExt cx="559366" cy="105036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F307B12-0A43-EF99-5D2A-671E9180FDF1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2607845-3DE6-7680-8966-94E02677E24F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6327F6-14B0-A45D-B950-672F0254801C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F88992E-A59F-98C2-1858-223C47CC5E93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941405-D678-D21A-1707-3B533F5D9EDD}"/>
              </a:ext>
            </a:extLst>
          </p:cNvPr>
          <p:cNvGrpSpPr/>
          <p:nvPr/>
        </p:nvGrpSpPr>
        <p:grpSpPr>
          <a:xfrm>
            <a:off x="4969008" y="2116447"/>
            <a:ext cx="559366" cy="1050367"/>
            <a:chOff x="3052906" y="3016432"/>
            <a:chExt cx="559366" cy="105036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E600AE2-3FA9-F035-9021-F27854237E8C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DA1BDBC-EE04-F9CC-A502-11FB3B098F2F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8A83505-CA0B-5956-D4E7-A1F21BF9A1C6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3071E1A-8315-F530-C02F-B1DB1E47B44C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769DD23-E43D-3640-90EA-27D197D26785}"/>
              </a:ext>
            </a:extLst>
          </p:cNvPr>
          <p:cNvGrpSpPr/>
          <p:nvPr/>
        </p:nvGrpSpPr>
        <p:grpSpPr>
          <a:xfrm>
            <a:off x="5109711" y="2206598"/>
            <a:ext cx="560282" cy="1082255"/>
            <a:chOff x="4080656" y="1497836"/>
            <a:chExt cx="560282" cy="1082255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A3FFF9C-F37A-AC47-98DB-3D06F9C5183C}"/>
                </a:ext>
              </a:extLst>
            </p:cNvPr>
            <p:cNvSpPr/>
            <p:nvPr/>
          </p:nvSpPr>
          <p:spPr>
            <a:xfrm>
              <a:off x="4080656" y="2035998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6126CC8E-5C67-504A-9CE2-4593A973BEDD}"/>
                </a:ext>
              </a:extLst>
            </p:cNvPr>
            <p:cNvSpPr/>
            <p:nvPr/>
          </p:nvSpPr>
          <p:spPr>
            <a:xfrm>
              <a:off x="4081450" y="2307188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pc="200" dirty="0">
                  <a:solidFill>
                    <a:schemeClr val="tx1"/>
                  </a:solidFill>
                </a:rPr>
                <a:t>...</a:t>
              </a: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E91EEF65-38AC-734B-8221-8258CA2E4F5E}"/>
                </a:ext>
              </a:extLst>
            </p:cNvPr>
            <p:cNvSpPr/>
            <p:nvPr/>
          </p:nvSpPr>
          <p:spPr>
            <a:xfrm>
              <a:off x="4080656" y="149783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C44C9516-7998-0C46-8ED5-3DEF08F466A8}"/>
                </a:ext>
              </a:extLst>
            </p:cNvPr>
            <p:cNvSpPr/>
            <p:nvPr/>
          </p:nvSpPr>
          <p:spPr>
            <a:xfrm>
              <a:off x="4084669" y="176902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Right Brace 19">
            <a:extLst>
              <a:ext uri="{FF2B5EF4-FFF2-40B4-BE49-F238E27FC236}">
                <a16:creationId xmlns:a16="http://schemas.microsoft.com/office/drawing/2014/main" id="{55A61C0F-D514-D651-BDAA-CCFF35BC1974}"/>
              </a:ext>
            </a:extLst>
          </p:cNvPr>
          <p:cNvSpPr/>
          <p:nvPr/>
        </p:nvSpPr>
        <p:spPr>
          <a:xfrm>
            <a:off x="5826045" y="1484837"/>
            <a:ext cx="403011" cy="1815882"/>
          </a:xfrm>
          <a:prstGeom prst="rightBrace">
            <a:avLst>
              <a:gd name="adj1" fmla="val 4643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2E899D-E960-C813-D59E-672EF51B98A7}"/>
              </a:ext>
            </a:extLst>
          </p:cNvPr>
          <p:cNvSpPr txBox="1"/>
          <p:nvPr/>
        </p:nvSpPr>
        <p:spPr>
          <a:xfrm>
            <a:off x="6112934" y="1569847"/>
            <a:ext cx="20551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dirty="0">
                <a:latin typeface="Consolas"/>
                <a:cs typeface="Consolas"/>
              </a:rPr>
              <a:t>local</a:t>
            </a:r>
          </a:p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dirty="0">
                <a:latin typeface="Consolas"/>
                <a:cs typeface="Consolas"/>
              </a:rPr>
              <a:t>argument</a:t>
            </a:r>
          </a:p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dirty="0">
                <a:latin typeface="Consolas"/>
                <a:cs typeface="Consolas"/>
              </a:rPr>
              <a:t>static</a:t>
            </a:r>
          </a:p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dirty="0">
                <a:latin typeface="Consolas"/>
                <a:cs typeface="Consolas"/>
              </a:rPr>
              <a:t>constant</a:t>
            </a:r>
          </a:p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dirty="0">
                <a:latin typeface="Consolas"/>
                <a:cs typeface="Consolas"/>
              </a:rPr>
              <a:t>this</a:t>
            </a:r>
          </a:p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dirty="0">
                <a:latin typeface="Consolas"/>
                <a:cs typeface="Consolas"/>
              </a:rPr>
              <a:t>that</a:t>
            </a:r>
          </a:p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dirty="0">
                <a:latin typeface="Consolas"/>
                <a:cs typeface="Consolas"/>
              </a:rPr>
              <a:t>pointer</a:t>
            </a:r>
          </a:p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dirty="0">
                <a:latin typeface="Consolas"/>
                <a:cs typeface="Consolas"/>
              </a:rPr>
              <a:t>temp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3AEE2CAB-9B2E-1920-7339-6FB8C5A9C35E}"/>
              </a:ext>
            </a:extLst>
          </p:cNvPr>
          <p:cNvSpPr/>
          <p:nvPr/>
        </p:nvSpPr>
        <p:spPr>
          <a:xfrm>
            <a:off x="1165082" y="3424322"/>
            <a:ext cx="7472401" cy="2166154"/>
          </a:xfrm>
          <a:prstGeom prst="wedgeRoundRectCallout">
            <a:avLst>
              <a:gd name="adj1" fmla="val 24474"/>
              <a:gd name="adj2" fmla="val -42953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72000" rtlCol="0" anchor="t" anchorCtr="0"/>
          <a:lstStyle/>
          <a:p>
            <a:pPr marL="177800" indent="-1778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Altogether, our VM model features 8 memory segments,</a:t>
            </a:r>
            <a:b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whose roles will be described in the next lecture</a:t>
            </a:r>
          </a:p>
          <a:p>
            <a:pPr marL="177800" indent="-1778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All segments are accessed using the same syntax: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35520A-286F-B50A-29E6-FAA59EA1EE93}"/>
              </a:ext>
            </a:extLst>
          </p:cNvPr>
          <p:cNvSpPr txBox="1"/>
          <p:nvPr/>
        </p:nvSpPr>
        <p:spPr>
          <a:xfrm>
            <a:off x="1468582" y="4758499"/>
            <a:ext cx="2361666" cy="369332"/>
          </a:xfrm>
          <a:prstGeom prst="rect">
            <a:avLst/>
          </a:prstGeom>
          <a:noFill/>
          <a:ln>
            <a:solidFill>
              <a:srgbClr val="293973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/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sz="1800" i="1" dirty="0">
                <a:solidFill>
                  <a:srgbClr val="000000"/>
                </a:solidFill>
                <a:latin typeface="Times New Roman"/>
                <a:cs typeface="Times New Roman"/>
              </a:rPr>
              <a:t>segment 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endParaRPr lang="en-IL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B82670-0813-3DD4-E839-FDE9DCB52A14}"/>
              </a:ext>
            </a:extLst>
          </p:cNvPr>
          <p:cNvSpPr txBox="1"/>
          <p:nvPr/>
        </p:nvSpPr>
        <p:spPr>
          <a:xfrm>
            <a:off x="1417712" y="5231762"/>
            <a:ext cx="90008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where 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segment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 is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,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argument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,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,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,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,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that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,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pointer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, or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,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and 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 is a non-negative integer.</a:t>
            </a:r>
            <a:endParaRPr lang="en-IL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9096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VM language: Abstraction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-1970645" y="1390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C2D0A9E-B300-8ECC-81E8-43A939CA4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0748" y="966309"/>
            <a:ext cx="3636628" cy="312543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u="sng" dirty="0"/>
              <a:t>Push / pop commands</a:t>
            </a:r>
          </a:p>
          <a:p>
            <a:pPr marL="315913" indent="-271463">
              <a:lnSpc>
                <a:spcPct val="100000"/>
              </a:lnSpc>
              <a:spcBef>
                <a:spcPts val="600"/>
              </a:spcBef>
            </a:pPr>
            <a:r>
              <a:rPr lang="en-US" sz="1600" dirty="0">
                <a:latin typeface="Consolas"/>
                <a:cs typeface="Consolas"/>
              </a:rPr>
              <a:t>push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i="1" dirty="0"/>
              <a:t>segment</a:t>
            </a:r>
            <a:r>
              <a:rPr lang="en-US" sz="2000" dirty="0"/>
              <a:t> </a:t>
            </a:r>
            <a:r>
              <a:rPr lang="en-US" sz="1600" i="1" dirty="0"/>
              <a:t>i</a:t>
            </a:r>
          </a:p>
          <a:p>
            <a:pPr marL="315913" indent="-271463">
              <a:lnSpc>
                <a:spcPct val="100000"/>
              </a:lnSpc>
              <a:spcBef>
                <a:spcPts val="600"/>
              </a:spcBef>
            </a:pPr>
            <a:r>
              <a:rPr lang="en-US" sz="1600" dirty="0">
                <a:latin typeface="Consolas"/>
                <a:cs typeface="Consolas"/>
              </a:rPr>
              <a:t>pop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i="1" dirty="0"/>
              <a:t>segment</a:t>
            </a:r>
            <a:r>
              <a:rPr lang="en-US" sz="2000" dirty="0"/>
              <a:t> </a:t>
            </a:r>
            <a:r>
              <a:rPr lang="en-US" sz="1600" i="1" dirty="0"/>
              <a:t>i</a:t>
            </a:r>
          </a:p>
          <a:p>
            <a:pPr marL="0" indent="0">
              <a:lnSpc>
                <a:spcPct val="100000"/>
              </a:lnSpc>
              <a:spcBef>
                <a:spcPts val="1500"/>
              </a:spcBef>
              <a:buNone/>
            </a:pPr>
            <a:br>
              <a:rPr lang="en-US" sz="1800" u="sng" dirty="0"/>
            </a:br>
            <a:r>
              <a:rPr lang="en-US" sz="1600" u="sng" dirty="0"/>
              <a:t>Arithmetic / Logical commands</a:t>
            </a:r>
            <a:endParaRPr lang="en-US" sz="1800" u="sng" dirty="0"/>
          </a:p>
          <a:p>
            <a:pPr marL="315913" indent="-304800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latin typeface="Consolas"/>
                <a:cs typeface="Consolas"/>
              </a:rPr>
              <a:t>add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latin typeface="Consolas"/>
                <a:cs typeface="Consolas"/>
              </a:rPr>
              <a:t>sub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600" dirty="0">
                <a:latin typeface="Consolas"/>
                <a:cs typeface="Consolas"/>
              </a:rPr>
              <a:t>neg</a:t>
            </a:r>
          </a:p>
          <a:p>
            <a:pPr marL="315913" indent="-304800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latin typeface="Consolas"/>
                <a:cs typeface="Consolas"/>
              </a:rPr>
              <a:t>eq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600" dirty="0">
                <a:latin typeface="Consolas"/>
                <a:cs typeface="Consolas"/>
              </a:rPr>
              <a:t>gt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600" dirty="0">
                <a:latin typeface="Consolas"/>
                <a:cs typeface="Consolas"/>
              </a:rPr>
              <a:t>lt</a:t>
            </a:r>
          </a:p>
          <a:p>
            <a:pPr marL="315913" indent="-304800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latin typeface="Consolas"/>
                <a:cs typeface="Consolas"/>
              </a:rPr>
              <a:t>and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latin typeface="Consolas"/>
                <a:cs typeface="Consolas"/>
              </a:rPr>
              <a:t>or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600" dirty="0">
                <a:latin typeface="Consolas"/>
                <a:cs typeface="Consolas"/>
              </a:rPr>
              <a:t>not</a:t>
            </a:r>
          </a:p>
          <a:p>
            <a:pPr marL="0" indent="0">
              <a:buNone/>
            </a:pPr>
            <a:endParaRPr lang="en-US" sz="1600" dirty="0"/>
          </a:p>
          <a:p>
            <a:endParaRPr lang="en-US" sz="1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D58A360-C2EB-B03F-DFE2-D951D244714B}"/>
              </a:ext>
            </a:extLst>
          </p:cNvPr>
          <p:cNvSpPr txBox="1">
            <a:spLocks/>
          </p:cNvSpPr>
          <p:nvPr/>
        </p:nvSpPr>
        <p:spPr>
          <a:xfrm>
            <a:off x="4860768" y="966309"/>
            <a:ext cx="3555128" cy="3125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en-US" sz="1600" u="sng" dirty="0"/>
              <a:t>Branching commands</a:t>
            </a:r>
            <a:endParaRPr lang="en-US" sz="1800" u="sng" dirty="0"/>
          </a:p>
          <a:p>
            <a:pPr marL="315913" indent="-271463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latin typeface="Consolas"/>
                <a:cs typeface="Consolas"/>
              </a:rPr>
              <a:t>label</a:t>
            </a:r>
            <a:r>
              <a:rPr lang="en-US" sz="1600" dirty="0"/>
              <a:t>  </a:t>
            </a:r>
            <a:r>
              <a:rPr lang="en-US" sz="1600" i="1" dirty="0"/>
              <a:t>label</a:t>
            </a:r>
          </a:p>
          <a:p>
            <a:pPr marL="315913" indent="-271463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latin typeface="Consolas"/>
                <a:cs typeface="Consolas"/>
              </a:rPr>
              <a:t>goto</a:t>
            </a:r>
            <a:r>
              <a:rPr lang="en-US" sz="1600" dirty="0"/>
              <a:t>  </a:t>
            </a:r>
            <a:r>
              <a:rPr lang="en-US" sz="1600" i="1" dirty="0"/>
              <a:t>label</a:t>
            </a:r>
          </a:p>
          <a:p>
            <a:pPr marL="315913" indent="-271463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latin typeface="Consolas"/>
                <a:cs typeface="Consolas"/>
              </a:rPr>
              <a:t>if-goto</a:t>
            </a:r>
            <a:r>
              <a:rPr lang="en-US" sz="1600" dirty="0"/>
              <a:t>  </a:t>
            </a:r>
            <a:r>
              <a:rPr lang="en-US" sz="1600" i="1" dirty="0"/>
              <a:t>label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600" u="sng" dirty="0"/>
              <a:t>Function commands</a:t>
            </a:r>
          </a:p>
          <a:p>
            <a:pPr marL="271463" indent="-260350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latin typeface="Consolas"/>
                <a:cs typeface="Consolas"/>
              </a:rPr>
              <a:t>Function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i="1" dirty="0"/>
              <a:t>functionName</a:t>
            </a:r>
            <a:r>
              <a:rPr lang="en-US" sz="1800" dirty="0"/>
              <a:t> </a:t>
            </a:r>
            <a:r>
              <a:rPr lang="en-US" sz="1600" i="1" dirty="0"/>
              <a:t>nVars</a:t>
            </a:r>
            <a:endParaRPr lang="en-US" sz="1800" i="1" dirty="0"/>
          </a:p>
          <a:p>
            <a:pPr marL="271463" indent="-260350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latin typeface="Consolas"/>
                <a:cs typeface="Consolas"/>
              </a:rPr>
              <a:t>Call </a:t>
            </a:r>
            <a:r>
              <a:rPr lang="en-US" sz="1600" i="1" dirty="0"/>
              <a:t>functionName</a:t>
            </a:r>
            <a:r>
              <a:rPr lang="en-US" sz="1800" dirty="0"/>
              <a:t> </a:t>
            </a:r>
            <a:r>
              <a:rPr lang="en-US" sz="1600" i="1" dirty="0"/>
              <a:t>nArgs</a:t>
            </a:r>
            <a:endParaRPr lang="en-US" sz="1800" i="1" dirty="0"/>
          </a:p>
          <a:p>
            <a:pPr marL="271463" indent="-260350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latin typeface="Consolas"/>
                <a:cs typeface="Consolas"/>
              </a:rPr>
              <a:t>return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endParaRPr lang="en-US" sz="1600" dirty="0"/>
          </a:p>
        </p:txBody>
      </p:sp>
      <p:sp>
        <p:nvSpPr>
          <p:cNvPr id="3" name="Left Arrow 2">
            <a:extLst>
              <a:ext uri="{FF2B5EF4-FFF2-40B4-BE49-F238E27FC236}">
                <a16:creationId xmlns:a16="http://schemas.microsoft.com/office/drawing/2014/main" id="{5F40839D-7FBC-50F7-7E89-3CD1D9D65F58}"/>
              </a:ext>
            </a:extLst>
          </p:cNvPr>
          <p:cNvSpPr/>
          <p:nvPr/>
        </p:nvSpPr>
        <p:spPr>
          <a:xfrm rot="5400000">
            <a:off x="5791200" y="4110794"/>
            <a:ext cx="508000" cy="469900"/>
          </a:xfrm>
          <a:prstGeom prst="leftArrow">
            <a:avLst/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E0CE42-E538-1471-B964-1F036B759790}"/>
              </a:ext>
            </a:extLst>
          </p:cNvPr>
          <p:cNvSpPr/>
          <p:nvPr/>
        </p:nvSpPr>
        <p:spPr>
          <a:xfrm>
            <a:off x="5717101" y="4698741"/>
            <a:ext cx="13114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Next lecture</a:t>
            </a: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B6C43533-522D-7465-E521-11604B52756F}"/>
              </a:ext>
            </a:extLst>
          </p:cNvPr>
          <p:cNvSpPr/>
          <p:nvPr/>
        </p:nvSpPr>
        <p:spPr>
          <a:xfrm rot="5400000">
            <a:off x="2082800" y="4110794"/>
            <a:ext cx="508000" cy="469900"/>
          </a:xfrm>
          <a:prstGeom prst="leftArrow">
            <a:avLst/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23FA29-F1B4-DC7F-EAC2-BD2F860E6478}"/>
              </a:ext>
            </a:extLst>
          </p:cNvPr>
          <p:cNvSpPr/>
          <p:nvPr/>
        </p:nvSpPr>
        <p:spPr>
          <a:xfrm>
            <a:off x="2008701" y="4698741"/>
            <a:ext cx="13114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This</a:t>
            </a:r>
            <a:b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</a:b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lecture</a:t>
            </a:r>
          </a:p>
        </p:txBody>
      </p:sp>
    </p:spTree>
    <p:extLst>
      <p:ext uri="{BB962C8B-B14F-4D97-AF65-F5344CB8AC3E}">
        <p14:creationId xmlns:p14="http://schemas.microsoft.com/office/powerpoint/2010/main" val="30312164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VM language: Abstraction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-1970645" y="1390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C9290A10-6F41-7549-8C9D-A57E58580254}"/>
              </a:ext>
            </a:extLst>
          </p:cNvPr>
          <p:cNvSpPr/>
          <p:nvPr/>
        </p:nvSpPr>
        <p:spPr>
          <a:xfrm rot="5400000">
            <a:off x="5791200" y="4110794"/>
            <a:ext cx="508000" cy="469900"/>
          </a:xfrm>
          <a:prstGeom prst="leftArrow">
            <a:avLst/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BC97B6-10D3-FA87-ED23-78DBE55186C3}"/>
              </a:ext>
            </a:extLst>
          </p:cNvPr>
          <p:cNvSpPr/>
          <p:nvPr/>
        </p:nvSpPr>
        <p:spPr>
          <a:xfrm>
            <a:off x="5717101" y="4698741"/>
            <a:ext cx="13114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Next lecture</a:t>
            </a:r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73F391F7-A2E5-636D-A00E-974FFC341DE3}"/>
              </a:ext>
            </a:extLst>
          </p:cNvPr>
          <p:cNvSpPr/>
          <p:nvPr/>
        </p:nvSpPr>
        <p:spPr>
          <a:xfrm rot="5400000">
            <a:off x="2082800" y="4110794"/>
            <a:ext cx="508000" cy="469900"/>
          </a:xfrm>
          <a:prstGeom prst="leftArrow">
            <a:avLst/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227C2B-14EB-02BD-E131-84F2DBB5D352}"/>
              </a:ext>
            </a:extLst>
          </p:cNvPr>
          <p:cNvSpPr/>
          <p:nvPr/>
        </p:nvSpPr>
        <p:spPr>
          <a:xfrm>
            <a:off x="2008701" y="4698741"/>
            <a:ext cx="13114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This</a:t>
            </a:r>
            <a:b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</a:b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lecture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C6E5181-9AC3-2E60-069E-E9D1DE201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0748" y="966309"/>
            <a:ext cx="3636628" cy="312543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u="sng" dirty="0"/>
              <a:t>Push / pop commands</a:t>
            </a:r>
          </a:p>
          <a:p>
            <a:pPr marL="315913" indent="-271463">
              <a:lnSpc>
                <a:spcPct val="100000"/>
              </a:lnSpc>
              <a:spcBef>
                <a:spcPts val="600"/>
              </a:spcBef>
            </a:pPr>
            <a:r>
              <a:rPr lang="en-US" sz="1600" dirty="0">
                <a:latin typeface="Consolas"/>
                <a:cs typeface="Consolas"/>
              </a:rPr>
              <a:t>push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i="1" dirty="0"/>
              <a:t>segment</a:t>
            </a:r>
            <a:r>
              <a:rPr lang="en-US" sz="2000" dirty="0"/>
              <a:t> </a:t>
            </a:r>
            <a:r>
              <a:rPr lang="en-US" sz="1600" i="1" dirty="0"/>
              <a:t>i</a:t>
            </a:r>
          </a:p>
          <a:p>
            <a:pPr marL="315913" indent="-271463">
              <a:lnSpc>
                <a:spcPct val="100000"/>
              </a:lnSpc>
              <a:spcBef>
                <a:spcPts val="600"/>
              </a:spcBef>
            </a:pPr>
            <a:r>
              <a:rPr lang="en-US" sz="1600" dirty="0">
                <a:latin typeface="Consolas"/>
                <a:cs typeface="Consolas"/>
              </a:rPr>
              <a:t>pop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i="1" dirty="0"/>
              <a:t>segment</a:t>
            </a:r>
            <a:r>
              <a:rPr lang="en-US" sz="2000" dirty="0"/>
              <a:t> </a:t>
            </a:r>
            <a:r>
              <a:rPr lang="en-US" sz="1600" i="1" dirty="0"/>
              <a:t>i</a:t>
            </a:r>
          </a:p>
          <a:p>
            <a:pPr marL="0" indent="0">
              <a:lnSpc>
                <a:spcPct val="100000"/>
              </a:lnSpc>
              <a:spcBef>
                <a:spcPts val="1500"/>
              </a:spcBef>
              <a:buNone/>
            </a:pPr>
            <a:br>
              <a:rPr lang="en-US" sz="1800" u="sng" dirty="0"/>
            </a:br>
            <a:r>
              <a:rPr lang="en-US" sz="1600" u="sng" dirty="0"/>
              <a:t>Arithmetic / Logical commands</a:t>
            </a:r>
            <a:endParaRPr lang="en-US" sz="1800" u="sng" dirty="0"/>
          </a:p>
          <a:p>
            <a:pPr marL="315913" indent="-304800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latin typeface="Consolas"/>
                <a:cs typeface="Consolas"/>
              </a:rPr>
              <a:t>add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latin typeface="Consolas"/>
                <a:cs typeface="Consolas"/>
              </a:rPr>
              <a:t>sub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600" dirty="0">
                <a:latin typeface="Consolas"/>
                <a:cs typeface="Consolas"/>
              </a:rPr>
              <a:t>neg</a:t>
            </a:r>
          </a:p>
          <a:p>
            <a:pPr marL="315913" indent="-304800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latin typeface="Consolas"/>
                <a:cs typeface="Consolas"/>
              </a:rPr>
              <a:t>eq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600" dirty="0">
                <a:latin typeface="Consolas"/>
                <a:cs typeface="Consolas"/>
              </a:rPr>
              <a:t>gt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600" dirty="0">
                <a:latin typeface="Consolas"/>
                <a:cs typeface="Consolas"/>
              </a:rPr>
              <a:t>lt</a:t>
            </a:r>
          </a:p>
          <a:p>
            <a:pPr marL="315913" indent="-304800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latin typeface="Consolas"/>
                <a:cs typeface="Consolas"/>
              </a:rPr>
              <a:t>and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latin typeface="Consolas"/>
                <a:cs typeface="Consolas"/>
              </a:rPr>
              <a:t>or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600" dirty="0">
                <a:latin typeface="Consolas"/>
                <a:cs typeface="Consolas"/>
              </a:rPr>
              <a:t>not</a:t>
            </a:r>
          </a:p>
          <a:p>
            <a:pPr marL="0" indent="0">
              <a:buNone/>
            </a:pPr>
            <a:endParaRPr lang="en-US" sz="1600" dirty="0"/>
          </a:p>
          <a:p>
            <a:endParaRPr lang="en-US" sz="16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F84C042-0643-1DE7-D972-5F46109CA7DB}"/>
              </a:ext>
            </a:extLst>
          </p:cNvPr>
          <p:cNvSpPr txBox="1">
            <a:spLocks/>
          </p:cNvSpPr>
          <p:nvPr/>
        </p:nvSpPr>
        <p:spPr>
          <a:xfrm>
            <a:off x="4860768" y="966309"/>
            <a:ext cx="3555128" cy="3125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en-US" sz="1600" u="sng" dirty="0"/>
              <a:t>Branching commands</a:t>
            </a:r>
            <a:endParaRPr lang="en-US" sz="1800" u="sng" dirty="0"/>
          </a:p>
          <a:p>
            <a:pPr marL="315913" indent="-271463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latin typeface="Consolas"/>
                <a:cs typeface="Consolas"/>
              </a:rPr>
              <a:t>label</a:t>
            </a:r>
            <a:r>
              <a:rPr lang="en-US" sz="1600" dirty="0"/>
              <a:t>  </a:t>
            </a:r>
            <a:r>
              <a:rPr lang="en-US" sz="1600" i="1" dirty="0"/>
              <a:t>label</a:t>
            </a:r>
          </a:p>
          <a:p>
            <a:pPr marL="315913" indent="-271463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latin typeface="Consolas"/>
                <a:cs typeface="Consolas"/>
              </a:rPr>
              <a:t>goto</a:t>
            </a:r>
            <a:r>
              <a:rPr lang="en-US" sz="1600" dirty="0"/>
              <a:t>  </a:t>
            </a:r>
            <a:r>
              <a:rPr lang="en-US" sz="1600" i="1" dirty="0"/>
              <a:t>label</a:t>
            </a:r>
          </a:p>
          <a:p>
            <a:pPr marL="315913" indent="-271463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latin typeface="Consolas"/>
                <a:cs typeface="Consolas"/>
              </a:rPr>
              <a:t>if-goto</a:t>
            </a:r>
            <a:r>
              <a:rPr lang="en-US" sz="1600" dirty="0"/>
              <a:t>  </a:t>
            </a:r>
            <a:r>
              <a:rPr lang="en-US" sz="1600" i="1" dirty="0"/>
              <a:t>label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600" u="sng" dirty="0"/>
              <a:t>Function commands</a:t>
            </a:r>
          </a:p>
          <a:p>
            <a:pPr marL="271463" indent="-260350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latin typeface="Consolas"/>
                <a:cs typeface="Consolas"/>
              </a:rPr>
              <a:t>Function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i="1" dirty="0"/>
              <a:t>functionName</a:t>
            </a:r>
            <a:r>
              <a:rPr lang="en-US" sz="1800" dirty="0"/>
              <a:t> </a:t>
            </a:r>
            <a:r>
              <a:rPr lang="en-US" sz="1600" i="1" dirty="0"/>
              <a:t>nVars</a:t>
            </a:r>
            <a:endParaRPr lang="en-US" sz="1800" i="1" dirty="0"/>
          </a:p>
          <a:p>
            <a:pPr marL="271463" indent="-260350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latin typeface="Consolas"/>
                <a:cs typeface="Consolas"/>
              </a:rPr>
              <a:t>Call </a:t>
            </a:r>
            <a:r>
              <a:rPr lang="en-US" sz="1600" i="1" dirty="0"/>
              <a:t>functionName</a:t>
            </a:r>
            <a:r>
              <a:rPr lang="en-US" sz="1800" dirty="0"/>
              <a:t> </a:t>
            </a:r>
            <a:r>
              <a:rPr lang="en-US" sz="1600" i="1" dirty="0"/>
              <a:t>nArgs</a:t>
            </a:r>
            <a:endParaRPr lang="en-US" sz="1800" i="1" dirty="0"/>
          </a:p>
          <a:p>
            <a:pPr marL="271463" indent="-260350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latin typeface="Consolas"/>
                <a:cs typeface="Consolas"/>
              </a:rPr>
              <a:t>return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endParaRPr lang="en-US" sz="1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57D428-E7C3-AC0D-4D8B-7B900AF54E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71" t="6754" r="16964"/>
          <a:stretch/>
        </p:blipFill>
        <p:spPr>
          <a:xfrm>
            <a:off x="1084069" y="1006231"/>
            <a:ext cx="405690" cy="3503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BBDE6DA-6BE5-080D-E972-84E10DD8A6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71" t="6754" r="16964"/>
          <a:stretch/>
        </p:blipFill>
        <p:spPr>
          <a:xfrm>
            <a:off x="1086558" y="2492111"/>
            <a:ext cx="405690" cy="35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948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7">
            <a:extLst>
              <a:ext uri="{FF2B5EF4-FFF2-40B4-BE49-F238E27FC236}">
                <a16:creationId xmlns:a16="http://schemas.microsoft.com/office/drawing/2014/main" id="{56462FE1-BB48-390D-2CA1-7C2362D4E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1035" y="3762345"/>
            <a:ext cx="95038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assembler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997935-8654-4C46-CD0F-F0DF696DC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653" y="4540719"/>
            <a:ext cx="1569692" cy="126538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F651643-FAB1-A2BA-3AFE-4030BCEDB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Nand to Tetris Roadmap: Part II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EFBEB13-08ED-D78D-D53A-E964C374E46B}"/>
              </a:ext>
            </a:extLst>
          </p:cNvPr>
          <p:cNvSpPr/>
          <p:nvPr/>
        </p:nvSpPr>
        <p:spPr>
          <a:xfrm>
            <a:off x="564293" y="1169441"/>
            <a:ext cx="7941004" cy="22828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Line 128">
            <a:extLst>
              <a:ext uri="{FF2B5EF4-FFF2-40B4-BE49-F238E27FC236}">
                <a16:creationId xmlns:a16="http://schemas.microsoft.com/office/drawing/2014/main" id="{C5894E57-A7AB-61D8-93B4-49D6E7C99EA8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9969" y="2562204"/>
            <a:ext cx="1123660" cy="441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9577AD-A2ED-E027-D3CD-1F37832174FC}"/>
              </a:ext>
            </a:extLst>
          </p:cNvPr>
          <p:cNvGrpSpPr/>
          <p:nvPr/>
        </p:nvGrpSpPr>
        <p:grpSpPr>
          <a:xfrm>
            <a:off x="768259" y="1375166"/>
            <a:ext cx="1031791" cy="771296"/>
            <a:chOff x="506028" y="1375166"/>
            <a:chExt cx="1031791" cy="771296"/>
          </a:xfrm>
        </p:grpSpPr>
        <p:sp>
          <p:nvSpPr>
            <p:cNvPr id="21" name="Freeform 98">
              <a:extLst>
                <a:ext uri="{FF2B5EF4-FFF2-40B4-BE49-F238E27FC236}">
                  <a16:creationId xmlns:a16="http://schemas.microsoft.com/office/drawing/2014/main" id="{7A5A6AEA-18E8-9E97-DD33-020EED6EF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028" y="1375166"/>
              <a:ext cx="1031791" cy="771296"/>
            </a:xfrm>
            <a:custGeom>
              <a:avLst/>
              <a:gdLst>
                <a:gd name="T0" fmla="*/ 106363 w 748"/>
                <a:gd name="T1" fmla="*/ 304800 h 445"/>
                <a:gd name="T2" fmla="*/ 7938 w 748"/>
                <a:gd name="T3" fmla="*/ 333375 h 445"/>
                <a:gd name="T4" fmla="*/ 122238 w 748"/>
                <a:gd name="T5" fmla="*/ 373062 h 445"/>
                <a:gd name="T6" fmla="*/ 28575 w 748"/>
                <a:gd name="T7" fmla="*/ 458787 h 445"/>
                <a:gd name="T8" fmla="*/ 153988 w 748"/>
                <a:gd name="T9" fmla="*/ 498475 h 445"/>
                <a:gd name="T10" fmla="*/ 84138 w 748"/>
                <a:gd name="T11" fmla="*/ 581025 h 445"/>
                <a:gd name="T12" fmla="*/ 241300 w 748"/>
                <a:gd name="T13" fmla="*/ 596900 h 445"/>
                <a:gd name="T14" fmla="*/ 265113 w 748"/>
                <a:gd name="T15" fmla="*/ 693737 h 445"/>
                <a:gd name="T16" fmla="*/ 400050 w 748"/>
                <a:gd name="T17" fmla="*/ 657225 h 445"/>
                <a:gd name="T18" fmla="*/ 501650 w 748"/>
                <a:gd name="T19" fmla="*/ 706437 h 445"/>
                <a:gd name="T20" fmla="*/ 576263 w 748"/>
                <a:gd name="T21" fmla="*/ 658812 h 445"/>
                <a:gd name="T22" fmla="*/ 655638 w 748"/>
                <a:gd name="T23" fmla="*/ 706437 h 445"/>
                <a:gd name="T24" fmla="*/ 727075 w 748"/>
                <a:gd name="T25" fmla="*/ 649287 h 445"/>
                <a:gd name="T26" fmla="*/ 830263 w 748"/>
                <a:gd name="T27" fmla="*/ 688975 h 445"/>
                <a:gd name="T28" fmla="*/ 923925 w 748"/>
                <a:gd name="T29" fmla="*/ 612775 h 445"/>
                <a:gd name="T30" fmla="*/ 1093788 w 748"/>
                <a:gd name="T31" fmla="*/ 636587 h 445"/>
                <a:gd name="T32" fmla="*/ 1050925 w 748"/>
                <a:gd name="T33" fmla="*/ 547687 h 445"/>
                <a:gd name="T34" fmla="*/ 1166813 w 748"/>
                <a:gd name="T35" fmla="*/ 536575 h 445"/>
                <a:gd name="T36" fmla="*/ 1087438 w 748"/>
                <a:gd name="T37" fmla="*/ 434975 h 445"/>
                <a:gd name="T38" fmla="*/ 1187450 w 748"/>
                <a:gd name="T39" fmla="*/ 381000 h 445"/>
                <a:gd name="T40" fmla="*/ 1058863 w 748"/>
                <a:gd name="T41" fmla="*/ 317500 h 445"/>
                <a:gd name="T42" fmla="*/ 1130300 w 748"/>
                <a:gd name="T43" fmla="*/ 228600 h 445"/>
                <a:gd name="T44" fmla="*/ 995363 w 748"/>
                <a:gd name="T45" fmla="*/ 223837 h 445"/>
                <a:gd name="T46" fmla="*/ 1050925 w 748"/>
                <a:gd name="T47" fmla="*/ 122237 h 445"/>
                <a:gd name="T48" fmla="*/ 882650 w 748"/>
                <a:gd name="T49" fmla="*/ 134937 h 445"/>
                <a:gd name="T50" fmla="*/ 871538 w 748"/>
                <a:gd name="T51" fmla="*/ 30162 h 445"/>
                <a:gd name="T52" fmla="*/ 700088 w 748"/>
                <a:gd name="T53" fmla="*/ 77787 h 445"/>
                <a:gd name="T54" fmla="*/ 638175 w 748"/>
                <a:gd name="T55" fmla="*/ 0 h 445"/>
                <a:gd name="T56" fmla="*/ 528638 w 748"/>
                <a:gd name="T57" fmla="*/ 69850 h 445"/>
                <a:gd name="T58" fmla="*/ 423863 w 748"/>
                <a:gd name="T59" fmla="*/ 0 h 445"/>
                <a:gd name="T60" fmla="*/ 358775 w 748"/>
                <a:gd name="T61" fmla="*/ 106362 h 445"/>
                <a:gd name="T62" fmla="*/ 241300 w 748"/>
                <a:gd name="T63" fmla="*/ 49212 h 445"/>
                <a:gd name="T64" fmla="*/ 246063 w 748"/>
                <a:gd name="T65" fmla="*/ 142875 h 445"/>
                <a:gd name="T66" fmla="*/ 98425 w 748"/>
                <a:gd name="T67" fmla="*/ 114300 h 445"/>
                <a:gd name="T68" fmla="*/ 134938 w 748"/>
                <a:gd name="T69" fmla="*/ 211137 h 445"/>
                <a:gd name="T70" fmla="*/ 0 w 748"/>
                <a:gd name="T71" fmla="*/ 204787 h 445"/>
                <a:gd name="T72" fmla="*/ 106363 w 748"/>
                <a:gd name="T73" fmla="*/ 304800 h 44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748" h="445">
                  <a:moveTo>
                    <a:pt x="67" y="192"/>
                  </a:moveTo>
                  <a:lnTo>
                    <a:pt x="5" y="210"/>
                  </a:lnTo>
                  <a:lnTo>
                    <a:pt x="77" y="235"/>
                  </a:lnTo>
                  <a:lnTo>
                    <a:pt x="18" y="289"/>
                  </a:lnTo>
                  <a:lnTo>
                    <a:pt x="97" y="314"/>
                  </a:lnTo>
                  <a:lnTo>
                    <a:pt x="53" y="366"/>
                  </a:lnTo>
                  <a:lnTo>
                    <a:pt x="152" y="376"/>
                  </a:lnTo>
                  <a:lnTo>
                    <a:pt x="167" y="437"/>
                  </a:lnTo>
                  <a:lnTo>
                    <a:pt x="252" y="414"/>
                  </a:lnTo>
                  <a:lnTo>
                    <a:pt x="316" y="445"/>
                  </a:lnTo>
                  <a:lnTo>
                    <a:pt x="363" y="415"/>
                  </a:lnTo>
                  <a:lnTo>
                    <a:pt x="413" y="445"/>
                  </a:lnTo>
                  <a:lnTo>
                    <a:pt x="458" y="409"/>
                  </a:lnTo>
                  <a:lnTo>
                    <a:pt x="523" y="434"/>
                  </a:lnTo>
                  <a:lnTo>
                    <a:pt x="582" y="386"/>
                  </a:lnTo>
                  <a:lnTo>
                    <a:pt x="689" y="401"/>
                  </a:lnTo>
                  <a:lnTo>
                    <a:pt x="662" y="345"/>
                  </a:lnTo>
                  <a:lnTo>
                    <a:pt x="735" y="338"/>
                  </a:lnTo>
                  <a:lnTo>
                    <a:pt x="685" y="274"/>
                  </a:lnTo>
                  <a:lnTo>
                    <a:pt x="748" y="240"/>
                  </a:lnTo>
                  <a:lnTo>
                    <a:pt x="667" y="200"/>
                  </a:lnTo>
                  <a:lnTo>
                    <a:pt x="712" y="144"/>
                  </a:lnTo>
                  <a:lnTo>
                    <a:pt x="627" y="141"/>
                  </a:lnTo>
                  <a:lnTo>
                    <a:pt x="662" y="77"/>
                  </a:lnTo>
                  <a:lnTo>
                    <a:pt x="556" y="85"/>
                  </a:lnTo>
                  <a:lnTo>
                    <a:pt x="549" y="19"/>
                  </a:lnTo>
                  <a:lnTo>
                    <a:pt x="441" y="49"/>
                  </a:lnTo>
                  <a:lnTo>
                    <a:pt x="402" y="0"/>
                  </a:lnTo>
                  <a:lnTo>
                    <a:pt x="333" y="44"/>
                  </a:lnTo>
                  <a:lnTo>
                    <a:pt x="267" y="0"/>
                  </a:lnTo>
                  <a:lnTo>
                    <a:pt x="226" y="67"/>
                  </a:lnTo>
                  <a:lnTo>
                    <a:pt x="152" y="31"/>
                  </a:lnTo>
                  <a:lnTo>
                    <a:pt x="155" y="90"/>
                  </a:lnTo>
                  <a:lnTo>
                    <a:pt x="62" y="72"/>
                  </a:lnTo>
                  <a:lnTo>
                    <a:pt x="85" y="133"/>
                  </a:lnTo>
                  <a:lnTo>
                    <a:pt x="0" y="129"/>
                  </a:lnTo>
                  <a:lnTo>
                    <a:pt x="67" y="192"/>
                  </a:lnTo>
                  <a:close/>
                </a:path>
              </a:pathLst>
            </a:custGeom>
            <a:solidFill>
              <a:srgbClr val="FFFF00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00" dirty="0"/>
            </a:p>
          </p:txBody>
        </p:sp>
        <p:sp>
          <p:nvSpPr>
            <p:cNvPr id="22" name="Rectangle 99">
              <a:extLst>
                <a:ext uri="{FF2B5EF4-FFF2-40B4-BE49-F238E27FC236}">
                  <a16:creationId xmlns:a16="http://schemas.microsoft.com/office/drawing/2014/main" id="{8055EC06-4D15-35A2-91C9-E8C69ED0DF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135" y="1547770"/>
              <a:ext cx="512961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human</a:t>
              </a:r>
              <a:endParaRPr lang="en-US" sz="1400" dirty="0"/>
            </a:p>
          </p:txBody>
        </p:sp>
        <p:sp>
          <p:nvSpPr>
            <p:cNvPr id="23" name="Rectangle 100">
              <a:extLst>
                <a:ext uri="{FF2B5EF4-FFF2-40B4-BE49-F238E27FC236}">
                  <a16:creationId xmlns:a16="http://schemas.microsoft.com/office/drawing/2014/main" id="{CC7994A7-BED8-86CA-F2E5-037212723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802" y="1763456"/>
              <a:ext cx="58342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thought</a:t>
              </a:r>
              <a:endParaRPr lang="en-US" sz="1400" dirty="0"/>
            </a:p>
          </p:txBody>
        </p:sp>
      </p:grpSp>
      <p:sp>
        <p:nvSpPr>
          <p:cNvPr id="24" name="Line 126">
            <a:extLst>
              <a:ext uri="{FF2B5EF4-FFF2-40B4-BE49-F238E27FC236}">
                <a16:creationId xmlns:a16="http://schemas.microsoft.com/office/drawing/2014/main" id="{6B9DAFBA-3007-6D24-6652-6EFF848A1BD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41575" y="2183088"/>
            <a:ext cx="1108888" cy="1947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25" name="Line 124">
            <a:extLst>
              <a:ext uri="{FF2B5EF4-FFF2-40B4-BE49-F238E27FC236}">
                <a16:creationId xmlns:a16="http://schemas.microsoft.com/office/drawing/2014/main" id="{90413871-0F97-74A5-F3AD-65FED73EB0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52219" y="1801423"/>
            <a:ext cx="1003985" cy="3985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3612EF-9CDC-06C6-4D41-C2774F48A8F6}"/>
              </a:ext>
            </a:extLst>
          </p:cNvPr>
          <p:cNvSpPr txBox="1"/>
          <p:nvPr/>
        </p:nvSpPr>
        <p:spPr>
          <a:xfrm>
            <a:off x="9466729" y="18556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/>
          </a:p>
        </p:txBody>
      </p:sp>
      <p:sp>
        <p:nvSpPr>
          <p:cNvPr id="27" name="Text Box 111">
            <a:extLst>
              <a:ext uri="{FF2B5EF4-FFF2-40B4-BE49-F238E27FC236}">
                <a16:creationId xmlns:a16="http://schemas.microsoft.com/office/drawing/2014/main" id="{EBBBA5D2-B654-3FD1-47DD-ECE5F9A26F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5133" y="1993051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28" name="Text Box 110">
            <a:extLst>
              <a:ext uri="{FF2B5EF4-FFF2-40B4-BE49-F238E27FC236}">
                <a16:creationId xmlns:a16="http://schemas.microsoft.com/office/drawing/2014/main" id="{B785ACBA-FE1B-57E4-7C52-EBB551986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5133" y="2328457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VM code</a:t>
            </a:r>
          </a:p>
        </p:txBody>
      </p:sp>
      <p:sp>
        <p:nvSpPr>
          <p:cNvPr id="29" name="Text Box 111">
            <a:extLst>
              <a:ext uri="{FF2B5EF4-FFF2-40B4-BE49-F238E27FC236}">
                <a16:creationId xmlns:a16="http://schemas.microsoft.com/office/drawing/2014/main" id="{50422285-1E5C-40AE-579B-294431BD4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940" y="2373297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31" name="Text Box 110">
            <a:extLst>
              <a:ext uri="{FF2B5EF4-FFF2-40B4-BE49-F238E27FC236}">
                <a16:creationId xmlns:a16="http://schemas.microsoft.com/office/drawing/2014/main" id="{6E014A7B-2103-C68A-C308-291CC005D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940" y="2708703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machine language</a:t>
            </a:r>
          </a:p>
        </p:txBody>
      </p:sp>
      <p:sp>
        <p:nvSpPr>
          <p:cNvPr id="32" name="Rectangle 65">
            <a:extLst>
              <a:ext uri="{FF2B5EF4-FFF2-40B4-BE49-F238E27FC236}">
                <a16:creationId xmlns:a16="http://schemas.microsoft.com/office/drawing/2014/main" id="{1193D173-8B4E-9FEB-75E6-5B9E519B4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129" y="1351185"/>
            <a:ext cx="191238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hierarchy</a:t>
            </a:r>
          </a:p>
        </p:txBody>
      </p:sp>
      <p:sp>
        <p:nvSpPr>
          <p:cNvPr id="33" name="Rectangle 102">
            <a:extLst>
              <a:ext uri="{FF2B5EF4-FFF2-40B4-BE49-F238E27FC236}">
                <a16:creationId xmlns:a16="http://schemas.microsoft.com/office/drawing/2014/main" id="{5A9B5846-5EBF-DE69-6F9D-B947E0850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9645" y="1880328"/>
            <a:ext cx="8048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</a:p>
        </p:txBody>
      </p:sp>
      <p:sp>
        <p:nvSpPr>
          <p:cNvPr id="34" name="Rectangle 125">
            <a:extLst>
              <a:ext uri="{FF2B5EF4-FFF2-40B4-BE49-F238E27FC236}">
                <a16:creationId xmlns:a16="http://schemas.microsoft.com/office/drawing/2014/main" id="{A23F8B50-26DC-FFB4-0E6E-A4609DD1E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8959" y="2241738"/>
            <a:ext cx="8048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compiler</a:t>
            </a:r>
          </a:p>
        </p:txBody>
      </p:sp>
      <p:sp>
        <p:nvSpPr>
          <p:cNvPr id="36" name="Text Box 111">
            <a:extLst>
              <a:ext uri="{FF2B5EF4-FFF2-40B4-BE49-F238E27FC236}">
                <a16:creationId xmlns:a16="http://schemas.microsoft.com/office/drawing/2014/main" id="{5050E36A-BD31-90A9-633C-BAF9799F1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743" y="1641232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2F7B861-B374-4956-B50F-6BDF695E467E}"/>
              </a:ext>
            </a:extLst>
          </p:cNvPr>
          <p:cNvGrpSpPr/>
          <p:nvPr/>
        </p:nvGrpSpPr>
        <p:grpSpPr>
          <a:xfrm>
            <a:off x="2742293" y="2092728"/>
            <a:ext cx="1060456" cy="607162"/>
            <a:chOff x="2607287" y="2101540"/>
            <a:chExt cx="1060456" cy="607162"/>
          </a:xfrm>
        </p:grpSpPr>
        <p:sp>
          <p:nvSpPr>
            <p:cNvPr id="38" name="Text Box 111">
              <a:extLst>
                <a:ext uri="{FF2B5EF4-FFF2-40B4-BE49-F238E27FC236}">
                  <a16:creationId xmlns:a16="http://schemas.microsoft.com/office/drawing/2014/main" id="{DE19AD56-3205-0EFD-3322-9B7CC49E8D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7287" y="2101540"/>
              <a:ext cx="1060055" cy="161639"/>
            </a:xfrm>
            <a:prstGeom prst="rect">
              <a:avLst/>
            </a:prstGeom>
            <a:solidFill>
              <a:srgbClr val="FFD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0" name="Text Box 110">
              <a:extLst>
                <a:ext uri="{FF2B5EF4-FFF2-40B4-BE49-F238E27FC236}">
                  <a16:creationId xmlns:a16="http://schemas.microsoft.com/office/drawing/2014/main" id="{8F68A5E2-8617-3B8C-4B3E-6A8B5215A4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7688" y="2259127"/>
              <a:ext cx="1060055" cy="44957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rIns="0" bIns="46800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41" name="Rectangle 127">
              <a:extLst>
                <a:ext uri="{FF2B5EF4-FFF2-40B4-BE49-F238E27FC236}">
                  <a16:creationId xmlns:a16="http://schemas.microsoft.com/office/drawing/2014/main" id="{71B6A648-E899-4ACC-C67F-185C6AE9A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2865" y="2477890"/>
              <a:ext cx="410416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2" name="Text Box 110">
            <a:extLst>
              <a:ext uri="{FF2B5EF4-FFF2-40B4-BE49-F238E27FC236}">
                <a16:creationId xmlns:a16="http://schemas.microsoft.com/office/drawing/2014/main" id="{C5E43984-9833-23DB-FBB2-4FFDBAC1F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743" y="1976638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dirty="0">
                <a:solidFill>
                  <a:srgbClr val="000000"/>
                </a:solidFill>
              </a:rPr>
              <a:t>high-level</a:t>
            </a:r>
            <a:br>
              <a:rPr lang="en-US" sz="1100" dirty="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language</a:t>
            </a:r>
          </a:p>
        </p:txBody>
      </p:sp>
      <p:sp>
        <p:nvSpPr>
          <p:cNvPr id="9" name="Line 136">
            <a:extLst>
              <a:ext uri="{FF2B5EF4-FFF2-40B4-BE49-F238E27FC236}">
                <a16:creationId xmlns:a16="http://schemas.microsoft.com/office/drawing/2014/main" id="{64924349-A1A6-B927-F8B5-98246A1C3176}"/>
              </a:ext>
            </a:extLst>
          </p:cNvPr>
          <p:cNvSpPr>
            <a:spLocks noChangeShapeType="1"/>
          </p:cNvSpPr>
          <p:nvPr/>
        </p:nvSpPr>
        <p:spPr bwMode="auto">
          <a:xfrm>
            <a:off x="7835550" y="3246945"/>
            <a:ext cx="38450" cy="1293774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F2D184F-C367-040A-E0D9-FD6185A5CBCA}"/>
              </a:ext>
            </a:extLst>
          </p:cNvPr>
          <p:cNvGrpSpPr/>
          <p:nvPr/>
        </p:nvGrpSpPr>
        <p:grpSpPr>
          <a:xfrm>
            <a:off x="924426" y="1362959"/>
            <a:ext cx="5379882" cy="4687192"/>
            <a:chOff x="924426" y="1362959"/>
            <a:chExt cx="5379882" cy="468719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6043059-3FFE-9353-3EEA-2A26BAD7625B}"/>
                </a:ext>
              </a:extLst>
            </p:cNvPr>
            <p:cNvGrpSpPr/>
            <p:nvPr/>
          </p:nvGrpSpPr>
          <p:grpSpPr>
            <a:xfrm>
              <a:off x="1812384" y="1362959"/>
              <a:ext cx="2216997" cy="2412062"/>
              <a:chOff x="1812384" y="1362959"/>
              <a:chExt cx="2216997" cy="2412062"/>
            </a:xfrm>
          </p:grpSpPr>
          <p:sp>
            <p:nvSpPr>
              <p:cNvPr id="15" name="Left Arrow 14">
                <a:extLst>
                  <a:ext uri="{FF2B5EF4-FFF2-40B4-BE49-F238E27FC236}">
                    <a16:creationId xmlns:a16="http://schemas.microsoft.com/office/drawing/2014/main" id="{F0D46450-D2F9-4A12-8E45-CDC74FAEE6ED}"/>
                  </a:ext>
                </a:extLst>
              </p:cNvPr>
              <p:cNvSpPr/>
              <p:nvPr/>
            </p:nvSpPr>
            <p:spPr>
              <a:xfrm rot="5400000">
                <a:off x="2520155" y="3117844"/>
                <a:ext cx="801454" cy="512900"/>
              </a:xfrm>
              <a:prstGeom prst="leftArrow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27A3BC4B-1ADC-C418-9F43-4EF5C100BFEA}"/>
                  </a:ext>
                </a:extLst>
              </p:cNvPr>
              <p:cNvSpPr/>
              <p:nvPr/>
            </p:nvSpPr>
            <p:spPr>
              <a:xfrm>
                <a:off x="1812384" y="1362959"/>
                <a:ext cx="2216997" cy="1520940"/>
              </a:xfrm>
              <a:prstGeom prst="roundRect">
                <a:avLst/>
              </a:prstGeom>
              <a:noFill/>
              <a:ln w="25400">
                <a:solidFill>
                  <a:srgbClr val="8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55654B5-14BE-0298-3CED-24A17E9D6142}"/>
                </a:ext>
              </a:extLst>
            </p:cNvPr>
            <p:cNvSpPr/>
            <p:nvPr/>
          </p:nvSpPr>
          <p:spPr>
            <a:xfrm>
              <a:off x="924426" y="4008566"/>
              <a:ext cx="5379882" cy="20415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1600"/>
                </a:spcBef>
              </a:pPr>
              <a:r>
                <a:rPr lang="en-US" sz="2000" dirty="0">
                  <a:latin typeface="Times New Roman"/>
                  <a:cs typeface="Times New Roman"/>
                </a:rPr>
                <a:t>Part II: Building a software infrastructure that enables the compilation and execution of programs written in high-level languages</a:t>
              </a:r>
            </a:p>
            <a:p>
              <a:pPr>
                <a:spcBef>
                  <a:spcPts val="1600"/>
                </a:spcBef>
              </a:pPr>
              <a:r>
                <a:rPr lang="en-US" sz="2000" dirty="0">
                  <a:latin typeface="Times New Roman"/>
                  <a:cs typeface="Times New Roman"/>
                </a:rPr>
                <a:t>Our choice: </a:t>
              </a:r>
              <a:r>
                <a:rPr lang="en-US" sz="2000" i="1" dirty="0">
                  <a:latin typeface="Times New Roman"/>
                  <a:cs typeface="Times New Roman"/>
                </a:rPr>
                <a:t>Jack</a:t>
              </a:r>
            </a:p>
            <a:p>
              <a:pPr>
                <a:spcBef>
                  <a:spcPts val="1600"/>
                </a:spcBef>
              </a:pPr>
              <a:r>
                <a:rPr lang="en-US" sz="2000" dirty="0">
                  <a:latin typeface="Times New Roman"/>
                  <a:cs typeface="Times New Roman"/>
                </a:rPr>
                <a:t>A simple, Java-like, object-based language.</a:t>
              </a:r>
            </a:p>
          </p:txBody>
        </p:sp>
      </p:grpSp>
      <p:sp>
        <p:nvSpPr>
          <p:cNvPr id="6" name="Rectangle 127">
            <a:extLst>
              <a:ext uri="{FF2B5EF4-FFF2-40B4-BE49-F238E27FC236}">
                <a16:creationId xmlns:a16="http://schemas.microsoft.com/office/drawing/2014/main" id="{3D8C9CB6-EF56-0A15-1F8E-BB414B6FD5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1289" y="2613795"/>
            <a:ext cx="94669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VM translator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298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 I: Lecture plan</a:t>
            </a:r>
            <a:endParaRPr lang="en-US" sz="1800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276783" y="1208992"/>
            <a:ext cx="4603156" cy="4159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Overview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VM Language: Abstraction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VM Language: Implementation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VM Emulator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Standard Mapping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VM Translator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Project 7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Perspective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1048183" y="2332503"/>
            <a:ext cx="457200" cy="304800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50371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VM language: Implementation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-1970645" y="1390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1036675" y="1070746"/>
            <a:ext cx="3636628" cy="312543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u="sng" dirty="0"/>
              <a:t>Push / pop commands</a:t>
            </a:r>
          </a:p>
          <a:p>
            <a:pPr marL="315913" indent="-271463">
              <a:lnSpc>
                <a:spcPct val="100000"/>
              </a:lnSpc>
              <a:spcBef>
                <a:spcPts val="600"/>
              </a:spcBef>
            </a:pPr>
            <a:r>
              <a:rPr lang="en-US" sz="1600" dirty="0">
                <a:latin typeface="Consolas"/>
                <a:cs typeface="Consolas"/>
              </a:rPr>
              <a:t>push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i="1" dirty="0"/>
              <a:t>segment</a:t>
            </a:r>
            <a:r>
              <a:rPr lang="en-US" sz="2000" dirty="0"/>
              <a:t> </a:t>
            </a:r>
            <a:r>
              <a:rPr lang="en-US" sz="1600" i="1" dirty="0"/>
              <a:t>i</a:t>
            </a:r>
          </a:p>
          <a:p>
            <a:pPr marL="315913" indent="-271463">
              <a:lnSpc>
                <a:spcPct val="100000"/>
              </a:lnSpc>
              <a:spcBef>
                <a:spcPts val="600"/>
              </a:spcBef>
            </a:pPr>
            <a:r>
              <a:rPr lang="en-US" sz="1600" dirty="0">
                <a:latin typeface="Consolas"/>
                <a:cs typeface="Consolas"/>
              </a:rPr>
              <a:t>pop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i="1" dirty="0"/>
              <a:t>segment</a:t>
            </a:r>
            <a:r>
              <a:rPr lang="en-US" sz="2000" dirty="0"/>
              <a:t> </a:t>
            </a:r>
            <a:r>
              <a:rPr lang="en-US" sz="1600" i="1" dirty="0"/>
              <a:t>i</a:t>
            </a:r>
          </a:p>
          <a:p>
            <a:pPr marL="0" indent="0">
              <a:lnSpc>
                <a:spcPct val="100000"/>
              </a:lnSpc>
              <a:spcBef>
                <a:spcPts val="1500"/>
              </a:spcBef>
              <a:buNone/>
            </a:pPr>
            <a:br>
              <a:rPr lang="en-US" sz="1800" u="sng" dirty="0"/>
            </a:br>
            <a:r>
              <a:rPr lang="en-US" sz="1600" u="sng" dirty="0"/>
              <a:t>Arithmetic / Logical commands</a:t>
            </a:r>
            <a:endParaRPr lang="en-US" sz="1800" u="sng" dirty="0"/>
          </a:p>
          <a:p>
            <a:pPr marL="315913" indent="-304800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latin typeface="Consolas"/>
                <a:cs typeface="Consolas"/>
              </a:rPr>
              <a:t>add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latin typeface="Consolas"/>
                <a:cs typeface="Consolas"/>
              </a:rPr>
              <a:t>sub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600" dirty="0">
                <a:latin typeface="Consolas"/>
                <a:cs typeface="Consolas"/>
              </a:rPr>
              <a:t>neg</a:t>
            </a:r>
          </a:p>
          <a:p>
            <a:pPr marL="315913" indent="-304800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latin typeface="Consolas"/>
                <a:cs typeface="Consolas"/>
              </a:rPr>
              <a:t>eq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600" dirty="0">
                <a:latin typeface="Consolas"/>
                <a:cs typeface="Consolas"/>
              </a:rPr>
              <a:t>gt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600" dirty="0">
                <a:latin typeface="Consolas"/>
                <a:cs typeface="Consolas"/>
              </a:rPr>
              <a:t>lt</a:t>
            </a:r>
          </a:p>
          <a:p>
            <a:pPr marL="315913" indent="-304800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latin typeface="Consolas"/>
                <a:cs typeface="Consolas"/>
              </a:rPr>
              <a:t>and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latin typeface="Consolas"/>
                <a:cs typeface="Consolas"/>
              </a:rPr>
              <a:t>or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600" dirty="0">
                <a:latin typeface="Consolas"/>
                <a:cs typeface="Consolas"/>
              </a:rPr>
              <a:t>not</a:t>
            </a:r>
          </a:p>
          <a:p>
            <a:pPr marL="0" indent="0">
              <a:buNone/>
            </a:pPr>
            <a:endParaRPr lang="en-US" sz="1600" dirty="0"/>
          </a:p>
          <a:p>
            <a:endParaRPr lang="en-US" sz="1600" dirty="0"/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4486695" y="1070746"/>
            <a:ext cx="3555128" cy="3125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en-US" sz="1600" u="sng" dirty="0"/>
              <a:t>Branching commands</a:t>
            </a:r>
            <a:endParaRPr lang="en-US" sz="1800" u="sng" dirty="0"/>
          </a:p>
          <a:p>
            <a:pPr marL="315913" indent="-271463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latin typeface="Consolas"/>
                <a:cs typeface="Consolas"/>
              </a:rPr>
              <a:t>label</a:t>
            </a:r>
            <a:r>
              <a:rPr lang="en-US" sz="1600" dirty="0"/>
              <a:t>  </a:t>
            </a:r>
            <a:r>
              <a:rPr lang="en-US" sz="1600" i="1" dirty="0"/>
              <a:t>label</a:t>
            </a:r>
          </a:p>
          <a:p>
            <a:pPr marL="315913" indent="-271463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latin typeface="Consolas"/>
                <a:cs typeface="Consolas"/>
              </a:rPr>
              <a:t>goto</a:t>
            </a:r>
            <a:r>
              <a:rPr lang="en-US" sz="1600" dirty="0"/>
              <a:t>  </a:t>
            </a:r>
            <a:r>
              <a:rPr lang="en-US" sz="1600" i="1" dirty="0"/>
              <a:t>label</a:t>
            </a:r>
          </a:p>
          <a:p>
            <a:pPr marL="315913" indent="-271463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latin typeface="Consolas"/>
                <a:cs typeface="Consolas"/>
              </a:rPr>
              <a:t>if-goto</a:t>
            </a:r>
            <a:r>
              <a:rPr lang="en-US" sz="1600" dirty="0"/>
              <a:t>  </a:t>
            </a:r>
            <a:r>
              <a:rPr lang="en-US" sz="1600" i="1" dirty="0"/>
              <a:t>label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600" u="sng" dirty="0"/>
              <a:t>Function commands</a:t>
            </a:r>
          </a:p>
          <a:p>
            <a:pPr marL="271463" indent="-260350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latin typeface="Consolas"/>
                <a:cs typeface="Consolas"/>
              </a:rPr>
              <a:t>Function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i="1" dirty="0"/>
              <a:t>functionName</a:t>
            </a:r>
            <a:r>
              <a:rPr lang="en-US" sz="1800" dirty="0"/>
              <a:t> </a:t>
            </a:r>
            <a:r>
              <a:rPr lang="en-US" sz="1600" i="1" dirty="0"/>
              <a:t>nVars</a:t>
            </a:r>
            <a:endParaRPr lang="en-US" sz="1800" i="1" dirty="0"/>
          </a:p>
          <a:p>
            <a:pPr marL="271463" indent="-260350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latin typeface="Consolas"/>
                <a:cs typeface="Consolas"/>
              </a:rPr>
              <a:t>Call </a:t>
            </a:r>
            <a:r>
              <a:rPr lang="en-US" sz="1600" i="1" dirty="0"/>
              <a:t>functionName</a:t>
            </a:r>
            <a:r>
              <a:rPr lang="en-US" sz="1800" dirty="0"/>
              <a:t> </a:t>
            </a:r>
            <a:r>
              <a:rPr lang="en-US" sz="1600" i="1" dirty="0"/>
              <a:t>nArgs</a:t>
            </a:r>
            <a:endParaRPr lang="en-US" sz="1800" i="1" dirty="0"/>
          </a:p>
          <a:p>
            <a:pPr marL="271463" indent="-260350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latin typeface="Consolas"/>
                <a:cs typeface="Consolas"/>
              </a:rPr>
              <a:t>return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endParaRPr lang="en-US" sz="1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4238F9-D780-4901-FEC7-139D7DDA893A}"/>
              </a:ext>
            </a:extLst>
          </p:cNvPr>
          <p:cNvSpPr txBox="1">
            <a:spLocks/>
          </p:cNvSpPr>
          <p:nvPr/>
        </p:nvSpPr>
        <p:spPr>
          <a:xfrm>
            <a:off x="973337" y="4285708"/>
            <a:ext cx="7774861" cy="17278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u="sng" dirty="0"/>
              <a:t>How can we make this language “work”?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/>
              <a:t>One option: Develop a </a:t>
            </a:r>
            <a:r>
              <a:rPr lang="en-US" sz="1800" i="1" dirty="0"/>
              <a:t>VM translator</a:t>
            </a:r>
            <a:r>
              <a:rPr lang="en-US" sz="180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/>
              <a:t>VM translator: A program that translates VM commands into</a:t>
            </a:r>
            <a:br>
              <a:rPr lang="en-US" sz="1800" dirty="0"/>
            </a:br>
            <a:r>
              <a:rPr lang="en-US" sz="1800" dirty="0"/>
              <a:t>                         machine language instructions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5910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VM language: Implementation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-1970645" y="1390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1036675" y="1070746"/>
            <a:ext cx="3636628" cy="312543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u="sng" dirty="0"/>
              <a:t>Push / pop commands</a:t>
            </a:r>
          </a:p>
          <a:p>
            <a:pPr marL="315913" indent="-271463">
              <a:lnSpc>
                <a:spcPct val="100000"/>
              </a:lnSpc>
              <a:spcBef>
                <a:spcPts val="600"/>
              </a:spcBef>
            </a:pPr>
            <a:r>
              <a:rPr lang="en-US" sz="1600" dirty="0">
                <a:latin typeface="Consolas"/>
                <a:cs typeface="Consolas"/>
              </a:rPr>
              <a:t>push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i="1" dirty="0"/>
              <a:t>segment</a:t>
            </a:r>
            <a:r>
              <a:rPr lang="en-US" sz="2000" dirty="0"/>
              <a:t> </a:t>
            </a:r>
            <a:r>
              <a:rPr lang="en-US" sz="1600" i="1" dirty="0"/>
              <a:t>i</a:t>
            </a:r>
          </a:p>
          <a:p>
            <a:pPr marL="315913" indent="-271463">
              <a:lnSpc>
                <a:spcPct val="100000"/>
              </a:lnSpc>
              <a:spcBef>
                <a:spcPts val="600"/>
              </a:spcBef>
            </a:pPr>
            <a:r>
              <a:rPr lang="en-US" sz="1600" dirty="0">
                <a:latin typeface="Consolas"/>
                <a:cs typeface="Consolas"/>
              </a:rPr>
              <a:t>pop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i="1" dirty="0"/>
              <a:t>segment</a:t>
            </a:r>
            <a:r>
              <a:rPr lang="en-US" sz="2000" dirty="0"/>
              <a:t> </a:t>
            </a:r>
            <a:r>
              <a:rPr lang="en-US" sz="1600" i="1" dirty="0"/>
              <a:t>i</a:t>
            </a:r>
          </a:p>
          <a:p>
            <a:pPr marL="0" indent="0">
              <a:lnSpc>
                <a:spcPct val="100000"/>
              </a:lnSpc>
              <a:spcBef>
                <a:spcPts val="1500"/>
              </a:spcBef>
              <a:buNone/>
            </a:pPr>
            <a:br>
              <a:rPr lang="en-US" sz="1800" u="sng" dirty="0"/>
            </a:br>
            <a:r>
              <a:rPr lang="en-US" sz="1600" u="sng" dirty="0"/>
              <a:t>Arithmetic / Logical commands</a:t>
            </a:r>
            <a:endParaRPr lang="en-US" sz="1800" u="sng" dirty="0"/>
          </a:p>
          <a:p>
            <a:pPr marL="315913" indent="-304800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latin typeface="Consolas"/>
                <a:cs typeface="Consolas"/>
              </a:rPr>
              <a:t>add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latin typeface="Consolas"/>
                <a:cs typeface="Consolas"/>
              </a:rPr>
              <a:t>sub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600" dirty="0">
                <a:latin typeface="Consolas"/>
                <a:cs typeface="Consolas"/>
              </a:rPr>
              <a:t>neg</a:t>
            </a:r>
          </a:p>
          <a:p>
            <a:pPr marL="315913" indent="-304800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latin typeface="Consolas"/>
                <a:cs typeface="Consolas"/>
              </a:rPr>
              <a:t>eq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600" dirty="0">
                <a:latin typeface="Consolas"/>
                <a:cs typeface="Consolas"/>
              </a:rPr>
              <a:t>gt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600" dirty="0">
                <a:latin typeface="Consolas"/>
                <a:cs typeface="Consolas"/>
              </a:rPr>
              <a:t>lt</a:t>
            </a:r>
          </a:p>
          <a:p>
            <a:pPr marL="315913" indent="-304800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latin typeface="Consolas"/>
                <a:cs typeface="Consolas"/>
              </a:rPr>
              <a:t>and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latin typeface="Consolas"/>
                <a:cs typeface="Consolas"/>
              </a:rPr>
              <a:t>or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600" dirty="0">
                <a:latin typeface="Consolas"/>
                <a:cs typeface="Consolas"/>
              </a:rPr>
              <a:t>not</a:t>
            </a:r>
          </a:p>
          <a:p>
            <a:pPr marL="0" indent="0">
              <a:buNone/>
            </a:pPr>
            <a:endParaRPr lang="en-US" sz="1600" dirty="0"/>
          </a:p>
          <a:p>
            <a:endParaRPr lang="en-US" sz="1600" dirty="0"/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4486695" y="1070746"/>
            <a:ext cx="3555128" cy="3125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en-US" sz="1600" u="sng" dirty="0"/>
              <a:t>Branching commands</a:t>
            </a:r>
            <a:endParaRPr lang="en-US" sz="1800" u="sng" dirty="0"/>
          </a:p>
          <a:p>
            <a:pPr marL="315913" indent="-271463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latin typeface="Consolas"/>
                <a:cs typeface="Consolas"/>
              </a:rPr>
              <a:t>label</a:t>
            </a:r>
            <a:r>
              <a:rPr lang="en-US" sz="1600" dirty="0"/>
              <a:t>  </a:t>
            </a:r>
            <a:r>
              <a:rPr lang="en-US" sz="1600" i="1" dirty="0"/>
              <a:t>label</a:t>
            </a:r>
          </a:p>
          <a:p>
            <a:pPr marL="315913" indent="-271463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latin typeface="Consolas"/>
                <a:cs typeface="Consolas"/>
              </a:rPr>
              <a:t>goto</a:t>
            </a:r>
            <a:r>
              <a:rPr lang="en-US" sz="1600" dirty="0"/>
              <a:t>  </a:t>
            </a:r>
            <a:r>
              <a:rPr lang="en-US" sz="1600" i="1" dirty="0"/>
              <a:t>label</a:t>
            </a:r>
          </a:p>
          <a:p>
            <a:pPr marL="315913" indent="-271463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latin typeface="Consolas"/>
                <a:cs typeface="Consolas"/>
              </a:rPr>
              <a:t>if-goto</a:t>
            </a:r>
            <a:r>
              <a:rPr lang="en-US" sz="1600" dirty="0"/>
              <a:t>  </a:t>
            </a:r>
            <a:r>
              <a:rPr lang="en-US" sz="1600" i="1" dirty="0"/>
              <a:t>label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600" u="sng" dirty="0"/>
              <a:t>Function commands</a:t>
            </a:r>
          </a:p>
          <a:p>
            <a:pPr marL="271463" indent="-260350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latin typeface="Consolas"/>
                <a:cs typeface="Consolas"/>
              </a:rPr>
              <a:t>Function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i="1" dirty="0"/>
              <a:t>functionName</a:t>
            </a:r>
            <a:r>
              <a:rPr lang="en-US" sz="1800" dirty="0"/>
              <a:t> </a:t>
            </a:r>
            <a:r>
              <a:rPr lang="en-US" sz="1600" i="1" dirty="0"/>
              <a:t>nVars</a:t>
            </a:r>
            <a:endParaRPr lang="en-US" sz="1800" i="1" dirty="0"/>
          </a:p>
          <a:p>
            <a:pPr marL="271463" indent="-260350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latin typeface="Consolas"/>
                <a:cs typeface="Consolas"/>
              </a:rPr>
              <a:t>Call </a:t>
            </a:r>
            <a:r>
              <a:rPr lang="en-US" sz="1600" i="1" dirty="0"/>
              <a:t>functionName</a:t>
            </a:r>
            <a:r>
              <a:rPr lang="en-US" sz="1800" dirty="0"/>
              <a:t> </a:t>
            </a:r>
            <a:r>
              <a:rPr lang="en-US" sz="1600" i="1" dirty="0"/>
              <a:t>nArgs</a:t>
            </a:r>
            <a:endParaRPr lang="en-US" sz="1800" i="1" dirty="0"/>
          </a:p>
          <a:p>
            <a:pPr marL="271463" indent="-260350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latin typeface="Consolas"/>
                <a:cs typeface="Consolas"/>
              </a:rPr>
              <a:t>return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endParaRPr lang="en-US" sz="1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4238F9-D780-4901-FEC7-139D7DDA893A}"/>
              </a:ext>
            </a:extLst>
          </p:cNvPr>
          <p:cNvSpPr txBox="1">
            <a:spLocks/>
          </p:cNvSpPr>
          <p:nvPr/>
        </p:nvSpPr>
        <p:spPr>
          <a:xfrm>
            <a:off x="973337" y="4285708"/>
            <a:ext cx="7774861" cy="17278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u="sng" dirty="0"/>
              <a:t>How can we make this language “work”?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/>
              <a:t>One option: Develop a </a:t>
            </a:r>
            <a:r>
              <a:rPr lang="en-US" sz="1800" i="1" dirty="0"/>
              <a:t>VM translator</a:t>
            </a:r>
            <a:r>
              <a:rPr lang="en-US" sz="180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/>
              <a:t>VM translator: A program that translates VM commands into</a:t>
            </a:r>
            <a:br>
              <a:rPr lang="en-US" sz="1800" dirty="0"/>
            </a:br>
            <a:r>
              <a:rPr lang="en-US" sz="1800" dirty="0"/>
              <a:t>                         machine language instructions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600" b="1" dirty="0"/>
              <a:t>Next task: Think how to implement each VM command in assembly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600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C0151E31-0A4A-6225-6258-83B255FB8AC4}"/>
              </a:ext>
            </a:extLst>
          </p:cNvPr>
          <p:cNvSpPr/>
          <p:nvPr/>
        </p:nvSpPr>
        <p:spPr>
          <a:xfrm>
            <a:off x="516786" y="5648553"/>
            <a:ext cx="456551" cy="46470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581300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VM language: Implementation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-1970645" y="1390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1036675" y="1070746"/>
            <a:ext cx="3636628" cy="312543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u="sng" dirty="0"/>
              <a:t>Push / pop commands</a:t>
            </a:r>
          </a:p>
          <a:p>
            <a:pPr marL="315913" indent="-271463">
              <a:lnSpc>
                <a:spcPct val="100000"/>
              </a:lnSpc>
              <a:spcBef>
                <a:spcPts val="600"/>
              </a:spcBef>
            </a:pPr>
            <a:r>
              <a:rPr lang="en-US" sz="1600" dirty="0">
                <a:latin typeface="Consolas"/>
                <a:cs typeface="Consolas"/>
              </a:rPr>
              <a:t>push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i="1" dirty="0"/>
              <a:t>segment</a:t>
            </a:r>
            <a:r>
              <a:rPr lang="en-US" sz="2000" dirty="0"/>
              <a:t> </a:t>
            </a:r>
            <a:r>
              <a:rPr lang="en-US" sz="1600" i="1" dirty="0"/>
              <a:t>i</a:t>
            </a:r>
          </a:p>
          <a:p>
            <a:pPr marL="315913" indent="-271463">
              <a:lnSpc>
                <a:spcPct val="100000"/>
              </a:lnSpc>
              <a:spcBef>
                <a:spcPts val="600"/>
              </a:spcBef>
            </a:pPr>
            <a:r>
              <a:rPr lang="en-US" sz="1600" dirty="0">
                <a:latin typeface="Consolas"/>
                <a:cs typeface="Consolas"/>
              </a:rPr>
              <a:t>pop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i="1" dirty="0"/>
              <a:t>segment</a:t>
            </a:r>
            <a:r>
              <a:rPr lang="en-US" sz="2000" dirty="0"/>
              <a:t> </a:t>
            </a:r>
            <a:r>
              <a:rPr lang="en-US" sz="1600" i="1" dirty="0"/>
              <a:t>i</a:t>
            </a:r>
          </a:p>
          <a:p>
            <a:pPr marL="0" indent="0">
              <a:lnSpc>
                <a:spcPct val="100000"/>
              </a:lnSpc>
              <a:spcBef>
                <a:spcPts val="1500"/>
              </a:spcBef>
              <a:buNone/>
            </a:pPr>
            <a:br>
              <a:rPr lang="en-US" sz="1800" u="sng" dirty="0"/>
            </a:br>
            <a:r>
              <a:rPr lang="en-US" sz="1600" u="sng" dirty="0"/>
              <a:t>Arithmetic / Logical commands</a:t>
            </a:r>
            <a:endParaRPr lang="en-US" sz="1800" u="sng" dirty="0"/>
          </a:p>
          <a:p>
            <a:pPr marL="315913" indent="-304800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latin typeface="Consolas"/>
                <a:cs typeface="Consolas"/>
              </a:rPr>
              <a:t>add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latin typeface="Consolas"/>
                <a:cs typeface="Consolas"/>
              </a:rPr>
              <a:t>sub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600" dirty="0">
                <a:latin typeface="Consolas"/>
                <a:cs typeface="Consolas"/>
              </a:rPr>
              <a:t>neg</a:t>
            </a:r>
          </a:p>
          <a:p>
            <a:pPr marL="315913" indent="-304800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latin typeface="Consolas"/>
                <a:cs typeface="Consolas"/>
              </a:rPr>
              <a:t>eq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600" dirty="0">
                <a:latin typeface="Consolas"/>
                <a:cs typeface="Consolas"/>
              </a:rPr>
              <a:t>gt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600" dirty="0">
                <a:latin typeface="Consolas"/>
                <a:cs typeface="Consolas"/>
              </a:rPr>
              <a:t>lt</a:t>
            </a:r>
          </a:p>
          <a:p>
            <a:pPr marL="315913" indent="-304800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latin typeface="Consolas"/>
                <a:cs typeface="Consolas"/>
              </a:rPr>
              <a:t>and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latin typeface="Consolas"/>
                <a:cs typeface="Consolas"/>
              </a:rPr>
              <a:t>or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600" dirty="0">
                <a:latin typeface="Consolas"/>
                <a:cs typeface="Consolas"/>
              </a:rPr>
              <a:t>not</a:t>
            </a:r>
          </a:p>
          <a:p>
            <a:pPr marL="0" indent="0">
              <a:buNone/>
            </a:pPr>
            <a:endParaRPr lang="en-US" sz="1600" dirty="0"/>
          </a:p>
          <a:p>
            <a:endParaRPr lang="en-US" sz="1600" dirty="0"/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4486695" y="1070746"/>
            <a:ext cx="3555128" cy="3125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en-US" sz="1600" u="sng" dirty="0"/>
              <a:t>Branching commands</a:t>
            </a:r>
            <a:endParaRPr lang="en-US" sz="1800" u="sng" dirty="0"/>
          </a:p>
          <a:p>
            <a:pPr marL="315913" indent="-271463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latin typeface="Consolas"/>
                <a:cs typeface="Consolas"/>
              </a:rPr>
              <a:t>label</a:t>
            </a:r>
            <a:r>
              <a:rPr lang="en-US" sz="1600" dirty="0"/>
              <a:t>  </a:t>
            </a:r>
            <a:r>
              <a:rPr lang="en-US" sz="1600" i="1" dirty="0"/>
              <a:t>label</a:t>
            </a:r>
          </a:p>
          <a:p>
            <a:pPr marL="315913" indent="-271463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latin typeface="Consolas"/>
                <a:cs typeface="Consolas"/>
              </a:rPr>
              <a:t>goto</a:t>
            </a:r>
            <a:r>
              <a:rPr lang="en-US" sz="1600" dirty="0"/>
              <a:t>  </a:t>
            </a:r>
            <a:r>
              <a:rPr lang="en-US" sz="1600" i="1" dirty="0"/>
              <a:t>label</a:t>
            </a:r>
          </a:p>
          <a:p>
            <a:pPr marL="315913" indent="-271463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latin typeface="Consolas"/>
                <a:cs typeface="Consolas"/>
              </a:rPr>
              <a:t>if-goto</a:t>
            </a:r>
            <a:r>
              <a:rPr lang="en-US" sz="1600" dirty="0"/>
              <a:t>  </a:t>
            </a:r>
            <a:r>
              <a:rPr lang="en-US" sz="1600" i="1" dirty="0"/>
              <a:t>label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600" u="sng" dirty="0"/>
              <a:t>Function commands</a:t>
            </a:r>
          </a:p>
          <a:p>
            <a:pPr marL="271463" indent="-260350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latin typeface="Consolas"/>
                <a:cs typeface="Consolas"/>
              </a:rPr>
              <a:t>Function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i="1" dirty="0"/>
              <a:t>functionName</a:t>
            </a:r>
            <a:r>
              <a:rPr lang="en-US" sz="1800" dirty="0"/>
              <a:t> </a:t>
            </a:r>
            <a:r>
              <a:rPr lang="en-US" sz="1600" i="1" dirty="0"/>
              <a:t>nVars</a:t>
            </a:r>
            <a:endParaRPr lang="en-US" sz="1800" i="1" dirty="0"/>
          </a:p>
          <a:p>
            <a:pPr marL="271463" indent="-260350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latin typeface="Consolas"/>
                <a:cs typeface="Consolas"/>
              </a:rPr>
              <a:t>Call </a:t>
            </a:r>
            <a:r>
              <a:rPr lang="en-US" sz="1600" i="1" dirty="0"/>
              <a:t>functionName</a:t>
            </a:r>
            <a:r>
              <a:rPr lang="en-US" sz="1800" dirty="0"/>
              <a:t> </a:t>
            </a:r>
            <a:r>
              <a:rPr lang="en-US" sz="1600" i="1" dirty="0"/>
              <a:t>nArgs</a:t>
            </a:r>
            <a:endParaRPr lang="en-US" sz="1800" i="1" dirty="0"/>
          </a:p>
          <a:p>
            <a:pPr marL="271463" indent="-260350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latin typeface="Consolas"/>
                <a:cs typeface="Consolas"/>
              </a:rPr>
              <a:t>return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endParaRPr lang="en-US" sz="1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4238F9-D780-4901-FEC7-139D7DDA893A}"/>
              </a:ext>
            </a:extLst>
          </p:cNvPr>
          <p:cNvSpPr txBox="1">
            <a:spLocks/>
          </p:cNvSpPr>
          <p:nvPr/>
        </p:nvSpPr>
        <p:spPr>
          <a:xfrm>
            <a:off x="973337" y="4285708"/>
            <a:ext cx="7774861" cy="17278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u="sng" dirty="0"/>
              <a:t>How can we make this language “work”?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/>
              <a:t>One option: Develop a </a:t>
            </a:r>
            <a:r>
              <a:rPr lang="en-US" sz="1800" i="1" dirty="0"/>
              <a:t>VM translator</a:t>
            </a:r>
            <a:r>
              <a:rPr lang="en-US" sz="180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/>
              <a:t>VM translator: A program that translates VM commands into</a:t>
            </a:r>
            <a:br>
              <a:rPr lang="en-US" sz="1800" dirty="0"/>
            </a:br>
            <a:r>
              <a:rPr lang="en-US" sz="1800" dirty="0"/>
              <a:t>                         machine language instructions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600" b="1" dirty="0"/>
              <a:t>Next task: Think how to implement each VM command in assembly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600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C0151E31-0A4A-6225-6258-83B255FB8AC4}"/>
              </a:ext>
            </a:extLst>
          </p:cNvPr>
          <p:cNvSpPr/>
          <p:nvPr/>
        </p:nvSpPr>
        <p:spPr>
          <a:xfrm>
            <a:off x="580124" y="1070746"/>
            <a:ext cx="456551" cy="46470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051050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0DFED645-355E-BE40-8FD5-3F7310559BA1}"/>
              </a:ext>
            </a:extLst>
          </p:cNvPr>
          <p:cNvGrpSpPr/>
          <p:nvPr/>
        </p:nvGrpSpPr>
        <p:grpSpPr>
          <a:xfrm>
            <a:off x="3507154" y="1437313"/>
            <a:ext cx="426557" cy="808208"/>
            <a:chOff x="9791424" y="1561900"/>
            <a:chExt cx="426557" cy="808208"/>
          </a:xfrm>
          <a:solidFill>
            <a:schemeClr val="bg1"/>
          </a:solidFill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8C5871C-E0E6-0A47-A8F9-84D180ED9E81}"/>
                </a:ext>
              </a:extLst>
            </p:cNvPr>
            <p:cNvSpPr/>
            <p:nvPr/>
          </p:nvSpPr>
          <p:spPr>
            <a:xfrm>
              <a:off x="9793805" y="1830187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400" spc="2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DB0A456-5493-AC4A-AFF4-C37BBBC4F2D5}"/>
                </a:ext>
              </a:extLst>
            </p:cNvPr>
            <p:cNvSpPr/>
            <p:nvPr/>
          </p:nvSpPr>
          <p:spPr>
            <a:xfrm>
              <a:off x="9796708" y="2098151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400" spc="2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148FA9D-2B90-EC43-ADAD-E6CE5A26FADC}"/>
                </a:ext>
              </a:extLst>
            </p:cNvPr>
            <p:cNvSpPr/>
            <p:nvPr/>
          </p:nvSpPr>
          <p:spPr>
            <a:xfrm>
              <a:off x="9791424" y="1561900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400" spc="200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012143C-38CA-E848-BB6A-56A74BD2525E}"/>
              </a:ext>
            </a:extLst>
          </p:cNvPr>
          <p:cNvGrpSpPr/>
          <p:nvPr/>
        </p:nvGrpSpPr>
        <p:grpSpPr>
          <a:xfrm>
            <a:off x="3563251" y="1414631"/>
            <a:ext cx="434603" cy="1037148"/>
            <a:chOff x="9836182" y="1561900"/>
            <a:chExt cx="434603" cy="1037148"/>
          </a:xfrm>
          <a:solidFill>
            <a:schemeClr val="bg1"/>
          </a:solidFill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AE3BBF4-458E-FF4B-9A4B-CA76F588D1AA}"/>
                </a:ext>
              </a:extLst>
            </p:cNvPr>
            <p:cNvSpPr/>
            <p:nvPr/>
          </p:nvSpPr>
          <p:spPr>
            <a:xfrm>
              <a:off x="9849512" y="2327091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400" spc="200" dirty="0">
                  <a:solidFill>
                    <a:schemeClr val="tx1"/>
                  </a:solidFill>
                </a:rPr>
                <a:t>...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9D258F1-6D38-EA4D-A72F-E3ECE6F21714}"/>
                </a:ext>
              </a:extLst>
            </p:cNvPr>
            <p:cNvSpPr/>
            <p:nvPr/>
          </p:nvSpPr>
          <p:spPr>
            <a:xfrm>
              <a:off x="9838563" y="1830187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200" spc="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C972084-E58C-684D-BE0A-A2C5F5C60CED}"/>
                </a:ext>
              </a:extLst>
            </p:cNvPr>
            <p:cNvSpPr/>
            <p:nvPr/>
          </p:nvSpPr>
          <p:spPr>
            <a:xfrm>
              <a:off x="9841466" y="2098151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200" spc="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2707FA1-8FD0-434F-AAE0-3933CC9D5672}"/>
                </a:ext>
              </a:extLst>
            </p:cNvPr>
            <p:cNvSpPr/>
            <p:nvPr/>
          </p:nvSpPr>
          <p:spPr>
            <a:xfrm>
              <a:off x="9836182" y="1561900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200" spc="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4A4B3984-7D9F-254B-95DC-5C3D3974B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12" r="74472" b="76583"/>
          <a:stretch/>
        </p:blipFill>
        <p:spPr>
          <a:xfrm>
            <a:off x="732970" y="867703"/>
            <a:ext cx="2758892" cy="2140557"/>
          </a:xfrm>
          <a:prstGeom prst="rect">
            <a:avLst/>
          </a:prstGeom>
        </p:spPr>
      </p:pic>
      <p:sp>
        <p:nvSpPr>
          <p:cNvPr id="74" name="Text Box 9">
            <a:extLst>
              <a:ext uri="{FF2B5EF4-FFF2-40B4-BE49-F238E27FC236}">
                <a16:creationId xmlns:a16="http://schemas.microsoft.com/office/drawing/2014/main" id="{6BF841B3-2A6C-A040-9C8E-79B34A1C74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9242" y="1065608"/>
            <a:ext cx="1524686" cy="15431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endParaRPr lang="en-US" sz="16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75" name="Text Box 9">
            <a:extLst>
              <a:ext uri="{FF2B5EF4-FFF2-40B4-BE49-F238E27FC236}">
                <a16:creationId xmlns:a16="http://schemas.microsoft.com/office/drawing/2014/main" id="{809B199E-557D-0447-82F6-D1D0FDE2A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6696" y="1753544"/>
            <a:ext cx="1524686" cy="25140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pop</a:t>
            </a:r>
            <a:endParaRPr lang="en-US" sz="14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222CFF0-D3B1-3F40-9B8C-46225591F49C}"/>
              </a:ext>
            </a:extLst>
          </p:cNvPr>
          <p:cNvCxnSpPr>
            <a:cxnSpLocks/>
          </p:cNvCxnSpPr>
          <p:nvPr/>
        </p:nvCxnSpPr>
        <p:spPr>
          <a:xfrm flipH="1">
            <a:off x="2429047" y="2022838"/>
            <a:ext cx="975906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 Box 9">
            <a:extLst>
              <a:ext uri="{FF2B5EF4-FFF2-40B4-BE49-F238E27FC236}">
                <a16:creationId xmlns:a16="http://schemas.microsoft.com/office/drawing/2014/main" id="{A60FE2D4-A342-9B48-A3D9-E144122E17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6198" y="1297227"/>
            <a:ext cx="1524686" cy="25140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push</a:t>
            </a:r>
            <a:endParaRPr lang="en-US" sz="14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5411166-3A92-3541-A1E4-DAF0B49C831E}"/>
              </a:ext>
            </a:extLst>
          </p:cNvPr>
          <p:cNvCxnSpPr>
            <a:cxnSpLocks/>
          </p:cNvCxnSpPr>
          <p:nvPr/>
        </p:nvCxnSpPr>
        <p:spPr>
          <a:xfrm>
            <a:off x="2429047" y="1569584"/>
            <a:ext cx="975907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FB489EE-1C0C-9C4A-AE11-2343D40E0EC3}"/>
              </a:ext>
            </a:extLst>
          </p:cNvPr>
          <p:cNvGrpSpPr/>
          <p:nvPr/>
        </p:nvGrpSpPr>
        <p:grpSpPr>
          <a:xfrm>
            <a:off x="3921176" y="1400268"/>
            <a:ext cx="559366" cy="1050367"/>
            <a:chOff x="3052906" y="3016432"/>
            <a:chExt cx="559366" cy="1050367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E8714BC-BC32-D245-AEBA-5F2B4C2BE796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2C14346-6D57-7348-93F0-1E6E8FF894AA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E5769A72-4435-294F-BC2E-0A278C7430C9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A8EDCF0-F024-1E46-B29F-4E5BEA5682D0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E32E3B8-1071-D844-8FB7-7BFFE8F91C5D}"/>
              </a:ext>
            </a:extLst>
          </p:cNvPr>
          <p:cNvGrpSpPr/>
          <p:nvPr/>
        </p:nvGrpSpPr>
        <p:grpSpPr>
          <a:xfrm>
            <a:off x="4026743" y="1502333"/>
            <a:ext cx="559366" cy="1050367"/>
            <a:chOff x="3052906" y="3016432"/>
            <a:chExt cx="559366" cy="1050367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77A1C91-9DA9-D34D-9A86-9826429E5363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9C8B2DC-A279-314E-A8AD-12BFF08C2CA1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DCD89F1-4A83-4547-83E6-9D832D47CAC9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391C1C-5099-F849-B226-A35F5BE812FE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D7E7406-1798-8842-BC07-55C8F3CEB836}"/>
              </a:ext>
            </a:extLst>
          </p:cNvPr>
          <p:cNvGrpSpPr/>
          <p:nvPr/>
        </p:nvGrpSpPr>
        <p:grpSpPr>
          <a:xfrm>
            <a:off x="4130733" y="1599835"/>
            <a:ext cx="559366" cy="1050367"/>
            <a:chOff x="3052906" y="3016432"/>
            <a:chExt cx="559366" cy="1050367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BDFF9514-7182-FF4D-A4CC-828DF04F36C5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973DD421-4D48-D74C-904C-80EE552CC8AD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FB1F66E9-62E1-E345-A996-C0DC691E37CD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D59DEE8-7EF8-1940-A80A-3A2E51797BB9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E2D7F43-00FB-674C-9E8A-68A5E9FD0B1C}"/>
              </a:ext>
            </a:extLst>
          </p:cNvPr>
          <p:cNvGrpSpPr/>
          <p:nvPr/>
        </p:nvGrpSpPr>
        <p:grpSpPr>
          <a:xfrm>
            <a:off x="4208065" y="1684938"/>
            <a:ext cx="559366" cy="1050367"/>
            <a:chOff x="3052906" y="3016432"/>
            <a:chExt cx="559366" cy="1050367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0BB0DE8-11C1-1A47-A71B-DF49611939F7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C1CF081-A151-9A41-8CBF-14BA66131F76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1E138427-4AAA-D94E-89AF-18F6684BD366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F5C2ACDA-F2BD-6049-9081-0C4444262A78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9595AF51-8A5A-DA4B-B77D-2DB40D7D0F26}"/>
              </a:ext>
            </a:extLst>
          </p:cNvPr>
          <p:cNvGrpSpPr/>
          <p:nvPr/>
        </p:nvGrpSpPr>
        <p:grpSpPr>
          <a:xfrm>
            <a:off x="4306839" y="1763505"/>
            <a:ext cx="559366" cy="1050367"/>
            <a:chOff x="3052906" y="3016432"/>
            <a:chExt cx="559366" cy="1050367"/>
          </a:xfrm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76C81D0A-4A02-0E4A-962A-8DB50F435C0A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354E89A9-7010-E140-9B9C-37AC1BEA3622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78617181-B52B-144E-84A0-72CA340641D8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559B7C04-3A85-A549-AE94-F7780FC26610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A12B5933-0EFD-CA46-94A6-C253D536E4AF}"/>
              </a:ext>
            </a:extLst>
          </p:cNvPr>
          <p:cNvGrpSpPr/>
          <p:nvPr/>
        </p:nvGrpSpPr>
        <p:grpSpPr>
          <a:xfrm>
            <a:off x="4404153" y="1853803"/>
            <a:ext cx="559366" cy="1050367"/>
            <a:chOff x="3052906" y="3016432"/>
            <a:chExt cx="559366" cy="1050367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58C08354-0B93-EA47-A0C6-42C56557866F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D3EFC0CC-A93C-5143-8CA9-6DBB0A986F6D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61C47B2F-E929-4240-85E9-CACEBDA99434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077BAA67-6F44-9645-A84C-3F5168D189D3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82534432-7E3B-4247-A8E7-6D3EA5D25DCC}"/>
              </a:ext>
            </a:extLst>
          </p:cNvPr>
          <p:cNvGrpSpPr/>
          <p:nvPr/>
        </p:nvGrpSpPr>
        <p:grpSpPr>
          <a:xfrm>
            <a:off x="4508143" y="1951305"/>
            <a:ext cx="559366" cy="1050367"/>
            <a:chOff x="3052906" y="3016432"/>
            <a:chExt cx="559366" cy="1050367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35806B7-BEC1-E649-8CAF-77E49F9E2F1F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4E5098D4-0D27-8B40-BDAF-CBBEF1915782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AB056E9-5CA1-3243-8284-5D52A3DEEAB1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122C438F-B99C-CA41-BD98-E5BB1D210C02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0655E549-25A0-EC44-AD55-F34C4E4D1856}"/>
              </a:ext>
            </a:extLst>
          </p:cNvPr>
          <p:cNvGrpSpPr/>
          <p:nvPr/>
        </p:nvGrpSpPr>
        <p:grpSpPr>
          <a:xfrm>
            <a:off x="4601603" y="2034122"/>
            <a:ext cx="560282" cy="1082255"/>
            <a:chOff x="4080656" y="1497836"/>
            <a:chExt cx="560282" cy="1082255"/>
          </a:xfrm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416E87FB-6AA0-754C-BF64-0F64CEB2A9B6}"/>
                </a:ext>
              </a:extLst>
            </p:cNvPr>
            <p:cNvSpPr/>
            <p:nvPr/>
          </p:nvSpPr>
          <p:spPr>
            <a:xfrm>
              <a:off x="4080656" y="2035998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F613B3F2-B12B-1F49-9D84-C4CEED9DAA21}"/>
                </a:ext>
              </a:extLst>
            </p:cNvPr>
            <p:cNvSpPr/>
            <p:nvPr/>
          </p:nvSpPr>
          <p:spPr>
            <a:xfrm>
              <a:off x="4081450" y="2307188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pc="200" dirty="0">
                  <a:solidFill>
                    <a:schemeClr val="tx1"/>
                  </a:solidFill>
                </a:rPr>
                <a:t>...</a:t>
              </a: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91CEB4ED-9A26-C94D-940C-094156D9066A}"/>
                </a:ext>
              </a:extLst>
            </p:cNvPr>
            <p:cNvSpPr/>
            <p:nvPr/>
          </p:nvSpPr>
          <p:spPr>
            <a:xfrm>
              <a:off x="4080656" y="149783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F6944297-1C75-A14F-8242-556F074E7DC0}"/>
                </a:ext>
              </a:extLst>
            </p:cNvPr>
            <p:cNvSpPr/>
            <p:nvPr/>
          </p:nvSpPr>
          <p:spPr>
            <a:xfrm>
              <a:off x="4084669" y="176902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9" name="Rectangle 178">
            <a:extLst>
              <a:ext uri="{FF2B5EF4-FFF2-40B4-BE49-F238E27FC236}">
                <a16:creationId xmlns:a16="http://schemas.microsoft.com/office/drawing/2014/main" id="{4BF90261-69BE-F34F-80E5-4B9D9998D6D5}"/>
              </a:ext>
            </a:extLst>
          </p:cNvPr>
          <p:cNvSpPr/>
          <p:nvPr/>
        </p:nvSpPr>
        <p:spPr>
          <a:xfrm>
            <a:off x="1073733" y="935163"/>
            <a:ext cx="126338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2BF79EA0-883E-4940-8C2A-490B5446364C}"/>
              </a:ext>
            </a:extLst>
          </p:cNvPr>
          <p:cNvSpPr txBox="1"/>
          <p:nvPr/>
        </p:nvSpPr>
        <p:spPr>
          <a:xfrm>
            <a:off x="5328047" y="1348597"/>
            <a:ext cx="20551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dirty="0">
                <a:latin typeface="Consolas"/>
                <a:cs typeface="Consolas"/>
              </a:rPr>
              <a:t>local</a:t>
            </a:r>
          </a:p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dirty="0">
                <a:latin typeface="Consolas"/>
                <a:cs typeface="Consolas"/>
              </a:rPr>
              <a:t>argument</a:t>
            </a:r>
          </a:p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dirty="0">
                <a:latin typeface="Consolas"/>
                <a:cs typeface="Consolas"/>
              </a:rPr>
              <a:t>this</a:t>
            </a:r>
          </a:p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dirty="0">
                <a:latin typeface="Consolas"/>
                <a:cs typeface="Consolas"/>
              </a:rPr>
              <a:t>that</a:t>
            </a:r>
          </a:p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dirty="0">
                <a:latin typeface="Consolas"/>
                <a:cs typeface="Consolas"/>
              </a:rPr>
              <a:t>constant</a:t>
            </a:r>
          </a:p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dirty="0">
                <a:latin typeface="Consolas"/>
                <a:cs typeface="Consolas"/>
              </a:rPr>
              <a:t>static</a:t>
            </a:r>
          </a:p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dirty="0">
                <a:latin typeface="Consolas"/>
                <a:cs typeface="Consolas"/>
              </a:rPr>
              <a:t>pointer</a:t>
            </a:r>
          </a:p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dirty="0">
                <a:latin typeface="Consolas"/>
                <a:cs typeface="Consolas"/>
              </a:rPr>
              <a:t>temp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5C1B8A8E-ECE0-BE45-9176-A8FC0AE3D0AC}"/>
              </a:ext>
            </a:extLst>
          </p:cNvPr>
          <p:cNvSpPr/>
          <p:nvPr/>
        </p:nvSpPr>
        <p:spPr>
          <a:xfrm>
            <a:off x="3141050" y="897836"/>
            <a:ext cx="2055179" cy="4770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ts val="148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memory</a:t>
            </a:r>
          </a:p>
          <a:p>
            <a:pPr algn="ctr">
              <a:lnSpc>
                <a:spcPts val="148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segments</a:t>
            </a:r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5E99918B-4511-BF41-B10D-9E6DA81D0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Implementing </a:t>
            </a:r>
            <a:r>
              <a:rPr lang="en-US" sz="20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push</a:t>
            </a:r>
            <a:r>
              <a:rPr lang="en-US" sz="28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/</a:t>
            </a:r>
            <a:r>
              <a:rPr lang="en-US" sz="28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pop</a:t>
            </a:r>
            <a:r>
              <a:rPr lang="en-US" sz="28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commands</a:t>
            </a:r>
            <a:endParaRPr lang="en-US" i="1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6373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0DFED645-355E-BE40-8FD5-3F7310559BA1}"/>
              </a:ext>
            </a:extLst>
          </p:cNvPr>
          <p:cNvGrpSpPr/>
          <p:nvPr/>
        </p:nvGrpSpPr>
        <p:grpSpPr>
          <a:xfrm>
            <a:off x="3507154" y="1437313"/>
            <a:ext cx="426557" cy="808208"/>
            <a:chOff x="9791424" y="1561900"/>
            <a:chExt cx="426557" cy="808208"/>
          </a:xfrm>
          <a:solidFill>
            <a:schemeClr val="bg1"/>
          </a:solidFill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8C5871C-E0E6-0A47-A8F9-84D180ED9E81}"/>
                </a:ext>
              </a:extLst>
            </p:cNvPr>
            <p:cNvSpPr/>
            <p:nvPr/>
          </p:nvSpPr>
          <p:spPr>
            <a:xfrm>
              <a:off x="9793805" y="1830187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400" spc="2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DB0A456-5493-AC4A-AFF4-C37BBBC4F2D5}"/>
                </a:ext>
              </a:extLst>
            </p:cNvPr>
            <p:cNvSpPr/>
            <p:nvPr/>
          </p:nvSpPr>
          <p:spPr>
            <a:xfrm>
              <a:off x="9796708" y="2098151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400" spc="2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148FA9D-2B90-EC43-ADAD-E6CE5A26FADC}"/>
                </a:ext>
              </a:extLst>
            </p:cNvPr>
            <p:cNvSpPr/>
            <p:nvPr/>
          </p:nvSpPr>
          <p:spPr>
            <a:xfrm>
              <a:off x="9791424" y="1561900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400" spc="200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012143C-38CA-E848-BB6A-56A74BD2525E}"/>
              </a:ext>
            </a:extLst>
          </p:cNvPr>
          <p:cNvGrpSpPr/>
          <p:nvPr/>
        </p:nvGrpSpPr>
        <p:grpSpPr>
          <a:xfrm>
            <a:off x="3563251" y="1414631"/>
            <a:ext cx="434603" cy="1037148"/>
            <a:chOff x="9836182" y="1561900"/>
            <a:chExt cx="434603" cy="1037148"/>
          </a:xfrm>
          <a:solidFill>
            <a:schemeClr val="bg1"/>
          </a:solidFill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AE3BBF4-458E-FF4B-9A4B-CA76F588D1AA}"/>
                </a:ext>
              </a:extLst>
            </p:cNvPr>
            <p:cNvSpPr/>
            <p:nvPr/>
          </p:nvSpPr>
          <p:spPr>
            <a:xfrm>
              <a:off x="9849512" y="2327091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400" spc="200" dirty="0">
                  <a:solidFill>
                    <a:schemeClr val="tx1"/>
                  </a:solidFill>
                </a:rPr>
                <a:t>...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9D258F1-6D38-EA4D-A72F-E3ECE6F21714}"/>
                </a:ext>
              </a:extLst>
            </p:cNvPr>
            <p:cNvSpPr/>
            <p:nvPr/>
          </p:nvSpPr>
          <p:spPr>
            <a:xfrm>
              <a:off x="9838563" y="1830187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200" spc="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C972084-E58C-684D-BE0A-A2C5F5C60CED}"/>
                </a:ext>
              </a:extLst>
            </p:cNvPr>
            <p:cNvSpPr/>
            <p:nvPr/>
          </p:nvSpPr>
          <p:spPr>
            <a:xfrm>
              <a:off x="9841466" y="2098151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200" spc="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2707FA1-8FD0-434F-AAE0-3933CC9D5672}"/>
                </a:ext>
              </a:extLst>
            </p:cNvPr>
            <p:cNvSpPr/>
            <p:nvPr/>
          </p:nvSpPr>
          <p:spPr>
            <a:xfrm>
              <a:off x="9836182" y="1561900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200" spc="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4A4B3984-7D9F-254B-95DC-5C3D3974B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12" r="74472" b="76583"/>
          <a:stretch/>
        </p:blipFill>
        <p:spPr>
          <a:xfrm>
            <a:off x="732970" y="867703"/>
            <a:ext cx="2758892" cy="2140557"/>
          </a:xfrm>
          <a:prstGeom prst="rect">
            <a:avLst/>
          </a:prstGeom>
        </p:spPr>
      </p:pic>
      <p:sp>
        <p:nvSpPr>
          <p:cNvPr id="74" name="Text Box 9">
            <a:extLst>
              <a:ext uri="{FF2B5EF4-FFF2-40B4-BE49-F238E27FC236}">
                <a16:creationId xmlns:a16="http://schemas.microsoft.com/office/drawing/2014/main" id="{6BF841B3-2A6C-A040-9C8E-79B34A1C74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9242" y="1065608"/>
            <a:ext cx="1524686" cy="15431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endParaRPr lang="en-US" sz="16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75" name="Text Box 9">
            <a:extLst>
              <a:ext uri="{FF2B5EF4-FFF2-40B4-BE49-F238E27FC236}">
                <a16:creationId xmlns:a16="http://schemas.microsoft.com/office/drawing/2014/main" id="{809B199E-557D-0447-82F6-D1D0FDE2A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6696" y="1753544"/>
            <a:ext cx="1524686" cy="25140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pop</a:t>
            </a:r>
            <a:endParaRPr lang="en-US" sz="14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222CFF0-D3B1-3F40-9B8C-46225591F49C}"/>
              </a:ext>
            </a:extLst>
          </p:cNvPr>
          <p:cNvCxnSpPr>
            <a:cxnSpLocks/>
          </p:cNvCxnSpPr>
          <p:nvPr/>
        </p:nvCxnSpPr>
        <p:spPr>
          <a:xfrm flipH="1">
            <a:off x="2429047" y="2022838"/>
            <a:ext cx="975906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 Box 9">
            <a:extLst>
              <a:ext uri="{FF2B5EF4-FFF2-40B4-BE49-F238E27FC236}">
                <a16:creationId xmlns:a16="http://schemas.microsoft.com/office/drawing/2014/main" id="{A60FE2D4-A342-9B48-A3D9-E144122E17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6198" y="1297227"/>
            <a:ext cx="1524686" cy="25140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push</a:t>
            </a:r>
            <a:endParaRPr lang="en-US" sz="14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5411166-3A92-3541-A1E4-DAF0B49C831E}"/>
              </a:ext>
            </a:extLst>
          </p:cNvPr>
          <p:cNvCxnSpPr>
            <a:cxnSpLocks/>
          </p:cNvCxnSpPr>
          <p:nvPr/>
        </p:nvCxnSpPr>
        <p:spPr>
          <a:xfrm>
            <a:off x="2429047" y="1569584"/>
            <a:ext cx="975907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FB489EE-1C0C-9C4A-AE11-2343D40E0EC3}"/>
              </a:ext>
            </a:extLst>
          </p:cNvPr>
          <p:cNvGrpSpPr/>
          <p:nvPr/>
        </p:nvGrpSpPr>
        <p:grpSpPr>
          <a:xfrm>
            <a:off x="3921176" y="1400268"/>
            <a:ext cx="559366" cy="1050367"/>
            <a:chOff x="3052906" y="3016432"/>
            <a:chExt cx="559366" cy="1050367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E8714BC-BC32-D245-AEBA-5F2B4C2BE796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2C14346-6D57-7348-93F0-1E6E8FF894AA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E5769A72-4435-294F-BC2E-0A278C7430C9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A8EDCF0-F024-1E46-B29F-4E5BEA5682D0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E32E3B8-1071-D844-8FB7-7BFFE8F91C5D}"/>
              </a:ext>
            </a:extLst>
          </p:cNvPr>
          <p:cNvGrpSpPr/>
          <p:nvPr/>
        </p:nvGrpSpPr>
        <p:grpSpPr>
          <a:xfrm>
            <a:off x="4026743" y="1502333"/>
            <a:ext cx="559366" cy="1050367"/>
            <a:chOff x="3052906" y="3016432"/>
            <a:chExt cx="559366" cy="1050367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77A1C91-9DA9-D34D-9A86-9826429E5363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9C8B2DC-A279-314E-A8AD-12BFF08C2CA1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DCD89F1-4A83-4547-83E6-9D832D47CAC9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391C1C-5099-F849-B226-A35F5BE812FE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D7E7406-1798-8842-BC07-55C8F3CEB836}"/>
              </a:ext>
            </a:extLst>
          </p:cNvPr>
          <p:cNvGrpSpPr/>
          <p:nvPr/>
        </p:nvGrpSpPr>
        <p:grpSpPr>
          <a:xfrm>
            <a:off x="4130733" y="1599835"/>
            <a:ext cx="559366" cy="1050367"/>
            <a:chOff x="3052906" y="3016432"/>
            <a:chExt cx="559366" cy="1050367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BDFF9514-7182-FF4D-A4CC-828DF04F36C5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973DD421-4D48-D74C-904C-80EE552CC8AD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FB1F66E9-62E1-E345-A996-C0DC691E37CD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D59DEE8-7EF8-1940-A80A-3A2E51797BB9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E2D7F43-00FB-674C-9E8A-68A5E9FD0B1C}"/>
              </a:ext>
            </a:extLst>
          </p:cNvPr>
          <p:cNvGrpSpPr/>
          <p:nvPr/>
        </p:nvGrpSpPr>
        <p:grpSpPr>
          <a:xfrm>
            <a:off x="4208065" y="1684938"/>
            <a:ext cx="559366" cy="1050367"/>
            <a:chOff x="3052906" y="3016432"/>
            <a:chExt cx="559366" cy="1050367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0BB0DE8-11C1-1A47-A71B-DF49611939F7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C1CF081-A151-9A41-8CBF-14BA66131F76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1E138427-4AAA-D94E-89AF-18F6684BD366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F5C2ACDA-F2BD-6049-9081-0C4444262A78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9595AF51-8A5A-DA4B-B77D-2DB40D7D0F26}"/>
              </a:ext>
            </a:extLst>
          </p:cNvPr>
          <p:cNvGrpSpPr/>
          <p:nvPr/>
        </p:nvGrpSpPr>
        <p:grpSpPr>
          <a:xfrm>
            <a:off x="4306839" y="1763505"/>
            <a:ext cx="559366" cy="1050367"/>
            <a:chOff x="3052906" y="3016432"/>
            <a:chExt cx="559366" cy="1050367"/>
          </a:xfrm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76C81D0A-4A02-0E4A-962A-8DB50F435C0A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354E89A9-7010-E140-9B9C-37AC1BEA3622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78617181-B52B-144E-84A0-72CA340641D8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559B7C04-3A85-A549-AE94-F7780FC26610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A12B5933-0EFD-CA46-94A6-C253D536E4AF}"/>
              </a:ext>
            </a:extLst>
          </p:cNvPr>
          <p:cNvGrpSpPr/>
          <p:nvPr/>
        </p:nvGrpSpPr>
        <p:grpSpPr>
          <a:xfrm>
            <a:off x="4404153" y="1853803"/>
            <a:ext cx="559366" cy="1050367"/>
            <a:chOff x="3052906" y="3016432"/>
            <a:chExt cx="559366" cy="1050367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58C08354-0B93-EA47-A0C6-42C56557866F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D3EFC0CC-A93C-5143-8CA9-6DBB0A986F6D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61C47B2F-E929-4240-85E9-CACEBDA99434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077BAA67-6F44-9645-A84C-3F5168D189D3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82534432-7E3B-4247-A8E7-6D3EA5D25DCC}"/>
              </a:ext>
            </a:extLst>
          </p:cNvPr>
          <p:cNvGrpSpPr/>
          <p:nvPr/>
        </p:nvGrpSpPr>
        <p:grpSpPr>
          <a:xfrm>
            <a:off x="4508143" y="1951305"/>
            <a:ext cx="559366" cy="1050367"/>
            <a:chOff x="3052906" y="3016432"/>
            <a:chExt cx="559366" cy="1050367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35806B7-BEC1-E649-8CAF-77E49F9E2F1F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4E5098D4-0D27-8B40-BDAF-CBBEF1915782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AB056E9-5CA1-3243-8284-5D52A3DEEAB1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122C438F-B99C-CA41-BD98-E5BB1D210C02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0655E549-25A0-EC44-AD55-F34C4E4D1856}"/>
              </a:ext>
            </a:extLst>
          </p:cNvPr>
          <p:cNvGrpSpPr/>
          <p:nvPr/>
        </p:nvGrpSpPr>
        <p:grpSpPr>
          <a:xfrm>
            <a:off x="4601603" y="2034122"/>
            <a:ext cx="560282" cy="1082255"/>
            <a:chOff x="4080656" y="1497836"/>
            <a:chExt cx="560282" cy="1082255"/>
          </a:xfrm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416E87FB-6AA0-754C-BF64-0F64CEB2A9B6}"/>
                </a:ext>
              </a:extLst>
            </p:cNvPr>
            <p:cNvSpPr/>
            <p:nvPr/>
          </p:nvSpPr>
          <p:spPr>
            <a:xfrm>
              <a:off x="4080656" y="2035998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F613B3F2-B12B-1F49-9D84-C4CEED9DAA21}"/>
                </a:ext>
              </a:extLst>
            </p:cNvPr>
            <p:cNvSpPr/>
            <p:nvPr/>
          </p:nvSpPr>
          <p:spPr>
            <a:xfrm>
              <a:off x="4081450" y="2307188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pc="200" dirty="0">
                  <a:solidFill>
                    <a:schemeClr val="tx1"/>
                  </a:solidFill>
                </a:rPr>
                <a:t>...</a:t>
              </a: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91CEB4ED-9A26-C94D-940C-094156D9066A}"/>
                </a:ext>
              </a:extLst>
            </p:cNvPr>
            <p:cNvSpPr/>
            <p:nvPr/>
          </p:nvSpPr>
          <p:spPr>
            <a:xfrm>
              <a:off x="4080656" y="149783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F6944297-1C75-A14F-8242-556F074E7DC0}"/>
                </a:ext>
              </a:extLst>
            </p:cNvPr>
            <p:cNvSpPr/>
            <p:nvPr/>
          </p:nvSpPr>
          <p:spPr>
            <a:xfrm>
              <a:off x="4084669" y="176902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9" name="Rectangle 178">
            <a:extLst>
              <a:ext uri="{FF2B5EF4-FFF2-40B4-BE49-F238E27FC236}">
                <a16:creationId xmlns:a16="http://schemas.microsoft.com/office/drawing/2014/main" id="{4BF90261-69BE-F34F-80E5-4B9D9998D6D5}"/>
              </a:ext>
            </a:extLst>
          </p:cNvPr>
          <p:cNvSpPr/>
          <p:nvPr/>
        </p:nvSpPr>
        <p:spPr>
          <a:xfrm>
            <a:off x="1073733" y="935163"/>
            <a:ext cx="126338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2BF79EA0-883E-4940-8C2A-490B5446364C}"/>
              </a:ext>
            </a:extLst>
          </p:cNvPr>
          <p:cNvSpPr txBox="1"/>
          <p:nvPr/>
        </p:nvSpPr>
        <p:spPr>
          <a:xfrm>
            <a:off x="5328047" y="1348597"/>
            <a:ext cx="20551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local</a:t>
            </a:r>
          </a:p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argument</a:t>
            </a:r>
          </a:p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this</a:t>
            </a:r>
          </a:p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that</a:t>
            </a:r>
          </a:p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b="1" dirty="0">
                <a:latin typeface="Consolas"/>
                <a:cs typeface="Consolas"/>
              </a:rPr>
              <a:t>constant</a:t>
            </a:r>
          </a:p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static</a:t>
            </a:r>
          </a:p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pointer</a:t>
            </a:r>
          </a:p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temp</a:t>
            </a:r>
            <a:endParaRPr lang="en-US" dirty="0">
              <a:solidFill>
                <a:schemeClr val="bg1">
                  <a:lumMod val="6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5C1B8A8E-ECE0-BE45-9176-A8FC0AE3D0AC}"/>
              </a:ext>
            </a:extLst>
          </p:cNvPr>
          <p:cNvSpPr/>
          <p:nvPr/>
        </p:nvSpPr>
        <p:spPr>
          <a:xfrm>
            <a:off x="3141050" y="897836"/>
            <a:ext cx="2055179" cy="4770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ts val="148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memory</a:t>
            </a:r>
          </a:p>
          <a:p>
            <a:pPr algn="ctr">
              <a:lnSpc>
                <a:spcPts val="148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segments</a:t>
            </a:r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5E99918B-4511-BF41-B10D-9E6DA81D0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Implementing </a:t>
            </a:r>
            <a:r>
              <a:rPr lang="en-US" sz="20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push</a:t>
            </a:r>
            <a:r>
              <a:rPr lang="en-US" sz="28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/</a:t>
            </a:r>
            <a:r>
              <a:rPr lang="en-US" sz="28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pop</a:t>
            </a:r>
            <a:r>
              <a:rPr lang="en-US" sz="28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commands</a:t>
            </a:r>
            <a:endParaRPr lang="en-US" i="1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9185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5663" t="8419" r="27495" b="56379"/>
          <a:stretch/>
        </p:blipFill>
        <p:spPr>
          <a:xfrm>
            <a:off x="2309043" y="1196573"/>
            <a:ext cx="6108462" cy="489557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40971" y="1454040"/>
            <a:ext cx="15406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Abstraction:</a:t>
            </a:r>
            <a:endParaRPr lang="en-US" sz="2000" dirty="0">
              <a:latin typeface="Times New Roman"/>
              <a:cs typeface="Times New Roman"/>
            </a:endParaRPr>
          </a:p>
          <a:p>
            <a:pPr marL="342900" indent="-342900">
              <a:spcBef>
                <a:spcPts val="600"/>
              </a:spcBef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9" name="Text Box 9">
            <a:extLst>
              <a:ext uri="{FF2B5EF4-FFF2-40B4-BE49-F238E27FC236}">
                <a16:creationId xmlns:a16="http://schemas.microsoft.com/office/drawing/2014/main" id="{34C8ED5F-9917-2240-B9B9-D10C04C3B6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5582" y="1454040"/>
            <a:ext cx="2495384" cy="98327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push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constant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17</a:t>
            </a:r>
            <a:endParaRPr lang="en-US" sz="16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8" name="Text Box 9">
            <a:extLst>
              <a:ext uri="{FF2B5EF4-FFF2-40B4-BE49-F238E27FC236}">
                <a16:creationId xmlns:a16="http://schemas.microsoft.com/office/drawing/2014/main" id="{23FF964F-B93B-174F-93C8-273254110D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4517" y="3677959"/>
            <a:ext cx="2495384" cy="98327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push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constant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17</a:t>
            </a:r>
            <a:endParaRPr lang="en-US" sz="16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A0916CA-D5FE-D84D-9231-7A97A8C30280}"/>
              </a:ext>
            </a:extLst>
          </p:cNvPr>
          <p:cNvCxnSpPr>
            <a:cxnSpLocks/>
          </p:cNvCxnSpPr>
          <p:nvPr/>
        </p:nvCxnSpPr>
        <p:spPr>
          <a:xfrm>
            <a:off x="4675250" y="4374670"/>
            <a:ext cx="1854785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8FAB06E-D893-3243-874F-69EBA377E3CD}"/>
              </a:ext>
            </a:extLst>
          </p:cNvPr>
          <p:cNvSpPr txBox="1"/>
          <p:nvPr/>
        </p:nvSpPr>
        <p:spPr>
          <a:xfrm>
            <a:off x="3062311" y="5739619"/>
            <a:ext cx="5183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400" dirty="0">
                <a:latin typeface="Times New Roman"/>
                <a:cs typeface="Times New Roman"/>
              </a:rPr>
              <a:t>(before)                                                                                     (after)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B58374F1-0CE3-274E-8135-DDEBE4E52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Implementing  </a:t>
            </a:r>
            <a:r>
              <a:rPr lang="en-US" sz="18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push</a:t>
            </a:r>
            <a:r>
              <a:rPr lang="en-US" sz="18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constant</a:t>
            </a:r>
            <a:r>
              <a:rPr lang="en-US" sz="18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</a:t>
            </a:r>
            <a:r>
              <a:rPr lang="en-US" sz="1800" i="1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i</a:t>
            </a:r>
            <a:endParaRPr lang="en-US" sz="1600" i="1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C72E04-02F1-9140-A156-168B91502186}"/>
              </a:ext>
            </a:extLst>
          </p:cNvPr>
          <p:cNvSpPr/>
          <p:nvPr/>
        </p:nvSpPr>
        <p:spPr>
          <a:xfrm>
            <a:off x="1771898" y="3186079"/>
            <a:ext cx="7568418" cy="3253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A352A9E-B5CE-CAD0-2D7C-D319EE2C84EF}"/>
              </a:ext>
            </a:extLst>
          </p:cNvPr>
          <p:cNvSpPr/>
          <p:nvPr/>
        </p:nvSpPr>
        <p:spPr>
          <a:xfrm>
            <a:off x="2256563" y="1049625"/>
            <a:ext cx="6171437" cy="1967491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2B0D66E-0D5E-856E-8511-FDD9B7402B0C}"/>
              </a:ext>
            </a:extLst>
          </p:cNvPr>
          <p:cNvCxnSpPr>
            <a:cxnSpLocks/>
          </p:cNvCxnSpPr>
          <p:nvPr/>
        </p:nvCxnSpPr>
        <p:spPr>
          <a:xfrm>
            <a:off x="4537923" y="2150751"/>
            <a:ext cx="1658415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8195262-E1A7-D084-C510-18519488A9B5}"/>
              </a:ext>
            </a:extLst>
          </p:cNvPr>
          <p:cNvSpPr txBox="1"/>
          <p:nvPr/>
        </p:nvSpPr>
        <p:spPr>
          <a:xfrm>
            <a:off x="2927884" y="2469574"/>
            <a:ext cx="96767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(example values)</a:t>
            </a:r>
          </a:p>
          <a:p>
            <a:pPr marL="342900" indent="-342900">
              <a:spcBef>
                <a:spcPts val="600"/>
              </a:spcBef>
              <a:buFont typeface="Arial"/>
              <a:buChar char="•"/>
            </a:pPr>
            <a:endParaRPr lang="en-US" sz="1200" dirty="0">
              <a:solidFill>
                <a:schemeClr val="bg1">
                  <a:lumMod val="65000"/>
                </a:schemeClr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404867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5663" t="8419" r="27495" b="56379"/>
          <a:stretch/>
        </p:blipFill>
        <p:spPr>
          <a:xfrm>
            <a:off x="2309043" y="1196573"/>
            <a:ext cx="6108462" cy="489557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40971" y="1454040"/>
            <a:ext cx="15406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Abstraction:</a:t>
            </a:r>
            <a:endParaRPr lang="en-US" sz="2000" dirty="0">
              <a:latin typeface="Times New Roman"/>
              <a:cs typeface="Times New Roman"/>
            </a:endParaRPr>
          </a:p>
          <a:p>
            <a:pPr marL="342900" indent="-342900">
              <a:spcBef>
                <a:spcPts val="600"/>
              </a:spcBef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4870" y="3726686"/>
            <a:ext cx="189259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Implementation:</a:t>
            </a:r>
            <a:endParaRPr lang="en-US" sz="2000" dirty="0">
              <a:latin typeface="Times New Roman"/>
              <a:cs typeface="Times New Roman"/>
            </a:endParaRPr>
          </a:p>
          <a:p>
            <a:pPr marL="342900" indent="-342900">
              <a:spcBef>
                <a:spcPts val="600"/>
              </a:spcBef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9" name="Text Box 9">
            <a:extLst>
              <a:ext uri="{FF2B5EF4-FFF2-40B4-BE49-F238E27FC236}">
                <a16:creationId xmlns:a16="http://schemas.microsoft.com/office/drawing/2014/main" id="{34C8ED5F-9917-2240-B9B9-D10C04C3B6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5582" y="1454040"/>
            <a:ext cx="2495384" cy="98327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push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constant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17</a:t>
            </a:r>
            <a:endParaRPr lang="en-US" sz="16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EC1379F-B410-904C-BC85-B5C816677805}"/>
              </a:ext>
            </a:extLst>
          </p:cNvPr>
          <p:cNvCxnSpPr>
            <a:cxnSpLocks/>
          </p:cNvCxnSpPr>
          <p:nvPr/>
        </p:nvCxnSpPr>
        <p:spPr>
          <a:xfrm>
            <a:off x="4537923" y="2150751"/>
            <a:ext cx="1658415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CD8F42E-4EF9-CB40-A383-0AA036B124F9}"/>
              </a:ext>
            </a:extLst>
          </p:cNvPr>
          <p:cNvSpPr txBox="1"/>
          <p:nvPr/>
        </p:nvSpPr>
        <p:spPr>
          <a:xfrm>
            <a:off x="314870" y="4230184"/>
            <a:ext cx="2137149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stack is stored in the RAM, from address 256 onward</a:t>
            </a:r>
          </a:p>
          <a:p>
            <a:pPr marL="179388" indent="-1793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stack pointer is stored </a:t>
            </a:r>
            <a:r>
              <a:rPr lang="en-US" sz="1600" dirty="0">
                <a:latin typeface="Times New Roman"/>
                <a:cs typeface="Times New Roman"/>
              </a:rPr>
              <a:t>in </a:t>
            </a:r>
            <a:r>
              <a:rPr lang="en-US" sz="1400" dirty="0">
                <a:latin typeface="Consolas"/>
                <a:cs typeface="Consolas"/>
              </a:rPr>
              <a:t>RAM[</a:t>
            </a:r>
            <a:r>
              <a:rPr lang="en-US" sz="1400" dirty="0">
                <a:latin typeface="Arai"/>
                <a:cs typeface="Arai"/>
              </a:rPr>
              <a:t>0</a:t>
            </a:r>
            <a:r>
              <a:rPr lang="en-US" sz="1400" dirty="0">
                <a:latin typeface="Consolas"/>
                <a:cs typeface="Consolas"/>
              </a:rPr>
              <a:t>]</a:t>
            </a: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D1356A-F0AF-9046-9424-34D0573CE8CB}"/>
              </a:ext>
            </a:extLst>
          </p:cNvPr>
          <p:cNvSpPr txBox="1"/>
          <p:nvPr/>
        </p:nvSpPr>
        <p:spPr>
          <a:xfrm>
            <a:off x="2879431" y="6081540"/>
            <a:ext cx="5183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400" dirty="0">
                <a:latin typeface="Times New Roman"/>
                <a:cs typeface="Times New Roman"/>
              </a:rPr>
              <a:t>(before)                                                                                     (after)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B657EDF-CF6B-614D-B5E7-0136A22EC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Implementing  </a:t>
            </a:r>
            <a:r>
              <a:rPr lang="en-US" sz="18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push</a:t>
            </a:r>
            <a:r>
              <a:rPr lang="en-US" sz="18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constant</a:t>
            </a:r>
            <a:r>
              <a:rPr lang="en-US" sz="18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</a:t>
            </a:r>
            <a:r>
              <a:rPr lang="en-US" sz="1800" i="1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i</a:t>
            </a:r>
            <a:endParaRPr lang="en-US" sz="1600" i="1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5" name="Text Box 9">
            <a:extLst>
              <a:ext uri="{FF2B5EF4-FFF2-40B4-BE49-F238E27FC236}">
                <a16:creationId xmlns:a16="http://schemas.microsoft.com/office/drawing/2014/main" id="{E6FC5755-B2F7-9DF7-128A-61278B98AB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2515" y="4101410"/>
            <a:ext cx="2495384" cy="98327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push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constant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17</a:t>
            </a:r>
            <a:endParaRPr lang="en-US" sz="16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1C55316-4379-3543-8E35-DA316572CB2E}"/>
              </a:ext>
            </a:extLst>
          </p:cNvPr>
          <p:cNvGrpSpPr/>
          <p:nvPr/>
        </p:nvGrpSpPr>
        <p:grpSpPr>
          <a:xfrm>
            <a:off x="4216586" y="3146363"/>
            <a:ext cx="3053768" cy="1081547"/>
            <a:chOff x="4216586" y="3146363"/>
            <a:chExt cx="3053768" cy="1081547"/>
          </a:xfrm>
        </p:grpSpPr>
        <p:sp>
          <p:nvSpPr>
            <p:cNvPr id="21" name="Text Box 9"/>
            <p:cNvSpPr txBox="1">
              <a:spLocks noChangeArrowheads="1"/>
            </p:cNvSpPr>
            <p:nvPr/>
          </p:nvSpPr>
          <p:spPr bwMode="auto">
            <a:xfrm>
              <a:off x="4288326" y="3447920"/>
              <a:ext cx="1807674" cy="77999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01600" tIns="46800" rIns="0" bIns="4680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400"/>
                </a:spcBef>
                <a:buClr>
                  <a:srgbClr val="006600"/>
                </a:buClr>
                <a:buSzPct val="85000"/>
              </a:pPr>
              <a:r>
                <a:rPr lang="en-US" sz="1400" b="1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//</a:t>
              </a:r>
              <a:r>
                <a:rPr lang="en-US" sz="1400" b="1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b="1" dirty="0">
                  <a:solidFill>
                    <a:srgbClr val="008000"/>
                  </a:solidFill>
                  <a:latin typeface="Consolas" charset="0"/>
                  <a:ea typeface="Arial Unicode MS" charset="0"/>
                  <a:cs typeface="Consolas" charset="0"/>
                </a:rPr>
                <a:t>push</a:t>
              </a:r>
              <a:r>
                <a:rPr lang="en-US" sz="1200" b="1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b="1" dirty="0">
                  <a:solidFill>
                    <a:srgbClr val="008000"/>
                  </a:solidFill>
                  <a:latin typeface="Consolas" charset="0"/>
                  <a:ea typeface="Arial Unicode MS" charset="0"/>
                  <a:cs typeface="Consolas" charset="0"/>
                </a:rPr>
                <a:t>constant</a:t>
              </a:r>
              <a:r>
                <a:rPr lang="en-US" sz="1200" b="1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b="1" dirty="0">
                  <a:solidFill>
                    <a:srgbClr val="008000"/>
                  </a:solidFill>
                  <a:latin typeface="Consolas" charset="0"/>
                  <a:ea typeface="Arial Unicode MS" charset="0"/>
                  <a:cs typeface="Consolas" charset="0"/>
                </a:rPr>
                <a:t>17</a:t>
              </a:r>
            </a:p>
            <a:p>
              <a:pPr>
                <a:spcBef>
                  <a:spcPts val="4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RAM[SP] = 17</a:t>
              </a:r>
            </a:p>
            <a:p>
              <a:pPr>
                <a:spcBef>
                  <a:spcPts val="4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SP++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216586" y="3146363"/>
              <a:ext cx="3053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Pseudocode</a:t>
              </a:r>
            </a:p>
          </p:txBody>
        </p:sp>
      </p:grp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7EECB8B-C1FA-52E8-E1C0-45100EF8DE8E}"/>
              </a:ext>
            </a:extLst>
          </p:cNvPr>
          <p:cNvSpPr/>
          <p:nvPr/>
        </p:nvSpPr>
        <p:spPr>
          <a:xfrm>
            <a:off x="2256563" y="1049625"/>
            <a:ext cx="6171437" cy="1967491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4D95BDC-838A-C632-8A45-AF1005DBA7E1}"/>
              </a:ext>
            </a:extLst>
          </p:cNvPr>
          <p:cNvCxnSpPr>
            <a:cxnSpLocks/>
          </p:cNvCxnSpPr>
          <p:nvPr/>
        </p:nvCxnSpPr>
        <p:spPr>
          <a:xfrm>
            <a:off x="4372270" y="4802132"/>
            <a:ext cx="1658415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D1E82AF-E369-1018-640A-951086FAB887}"/>
              </a:ext>
            </a:extLst>
          </p:cNvPr>
          <p:cNvSpPr txBox="1"/>
          <p:nvPr/>
        </p:nvSpPr>
        <p:spPr>
          <a:xfrm>
            <a:off x="2927884" y="2469574"/>
            <a:ext cx="96767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(example values)</a:t>
            </a:r>
          </a:p>
          <a:p>
            <a:pPr marL="342900" indent="-342900">
              <a:spcBef>
                <a:spcPts val="600"/>
              </a:spcBef>
              <a:buFont typeface="Arial"/>
              <a:buChar char="•"/>
            </a:pPr>
            <a:endParaRPr lang="en-US" sz="1200" dirty="0">
              <a:solidFill>
                <a:schemeClr val="bg1">
                  <a:lumMod val="65000"/>
                </a:schemeClr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455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5663" t="8419" r="27495" b="56379"/>
          <a:stretch/>
        </p:blipFill>
        <p:spPr>
          <a:xfrm>
            <a:off x="2309043" y="1196573"/>
            <a:ext cx="6108462" cy="489557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5ED2312-37F1-7549-9170-D4D7FFB1CD7A}"/>
              </a:ext>
            </a:extLst>
          </p:cNvPr>
          <p:cNvGrpSpPr/>
          <p:nvPr/>
        </p:nvGrpSpPr>
        <p:grpSpPr>
          <a:xfrm>
            <a:off x="4201072" y="4318744"/>
            <a:ext cx="2324403" cy="2025537"/>
            <a:chOff x="4201072" y="4318744"/>
            <a:chExt cx="2324403" cy="2025537"/>
          </a:xfrm>
        </p:grpSpPr>
        <p:sp>
          <p:nvSpPr>
            <p:cNvPr id="22" name="Text Box 9"/>
            <p:cNvSpPr txBox="1">
              <a:spLocks noChangeArrowheads="1"/>
            </p:cNvSpPr>
            <p:nvPr/>
          </p:nvSpPr>
          <p:spPr bwMode="auto">
            <a:xfrm>
              <a:off x="4272795" y="4588867"/>
              <a:ext cx="1823206" cy="17554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01600" tIns="46800" rIns="0" bIns="4680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4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@17  </a:t>
              </a: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// </a:t>
              </a:r>
              <a:r>
                <a:rPr lang="en-US" sz="1200" dirty="0">
                  <a:solidFill>
                    <a:srgbClr val="008000"/>
                  </a:solidFill>
                  <a:latin typeface="Consolas" charset="0"/>
                  <a:ea typeface="Arial Unicode MS" charset="0"/>
                  <a:cs typeface="Consolas" charset="0"/>
                </a:rPr>
                <a:t>D</a:t>
              </a:r>
              <a:r>
                <a:rPr lang="en-US" sz="8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spc="150" dirty="0">
                  <a:solidFill>
                    <a:srgbClr val="008000"/>
                  </a:solidFill>
                  <a:latin typeface="Consolas" charset="0"/>
                  <a:ea typeface="Arial Unicode MS" charset="0"/>
                  <a:cs typeface="Consolas" charset="0"/>
                </a:rPr>
                <a:t>=</a:t>
              </a:r>
              <a:r>
                <a:rPr lang="en-US" sz="1200" dirty="0">
                  <a:solidFill>
                    <a:srgbClr val="008000"/>
                  </a:solidFill>
                  <a:latin typeface="Consolas" charset="0"/>
                  <a:ea typeface="Arial Unicode MS" charset="0"/>
                  <a:cs typeface="Consolas" charset="0"/>
                </a:rPr>
                <a:t>17</a:t>
              </a:r>
            </a:p>
            <a:p>
              <a:pPr>
                <a:spcBef>
                  <a:spcPts val="4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D=A</a:t>
              </a:r>
            </a:p>
            <a:p>
              <a:pPr>
                <a:spcBef>
                  <a:spcPts val="4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@SP  </a:t>
              </a: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// </a:t>
              </a:r>
              <a:r>
                <a:rPr lang="en-US" sz="1200" dirty="0">
                  <a:solidFill>
                    <a:srgbClr val="008000"/>
                  </a:solidFill>
                  <a:latin typeface="Consolas" charset="0"/>
                  <a:ea typeface="Arial Unicode MS" charset="0"/>
                  <a:cs typeface="Consolas" charset="0"/>
                </a:rPr>
                <a:t>RAM[SP</a:t>
              </a:r>
              <a:r>
                <a:rPr lang="en-US" sz="1200" spc="150" dirty="0">
                  <a:solidFill>
                    <a:srgbClr val="008000"/>
                  </a:solidFill>
                  <a:latin typeface="Consolas" charset="0"/>
                  <a:ea typeface="Arial Unicode MS" charset="0"/>
                  <a:cs typeface="Consolas" charset="0"/>
                </a:rPr>
                <a:t>]=</a:t>
              </a:r>
              <a:r>
                <a:rPr lang="en-US" sz="1200" dirty="0">
                  <a:solidFill>
                    <a:srgbClr val="008000"/>
                  </a:solidFill>
                  <a:latin typeface="Consolas" charset="0"/>
                  <a:ea typeface="Arial Unicode MS" charset="0"/>
                  <a:cs typeface="Consolas" charset="0"/>
                </a:rPr>
                <a:t>D</a:t>
              </a:r>
            </a:p>
            <a:p>
              <a:pPr>
                <a:spcBef>
                  <a:spcPts val="4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A=M</a:t>
              </a:r>
            </a:p>
            <a:p>
              <a:pPr>
                <a:spcBef>
                  <a:spcPts val="4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M=D</a:t>
              </a:r>
            </a:p>
            <a:p>
              <a:pPr>
                <a:spcBef>
                  <a:spcPts val="4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@SP  </a:t>
              </a:r>
              <a:r>
                <a:rPr lang="en-US" sz="1400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// </a:t>
              </a:r>
              <a:r>
                <a:rPr lang="en-US" sz="1200" dirty="0">
                  <a:solidFill>
                    <a:srgbClr val="008000"/>
                  </a:solidFill>
                  <a:latin typeface="Consolas" charset="0"/>
                  <a:ea typeface="Arial Unicode MS" charset="0"/>
                  <a:cs typeface="Consolas" charset="0"/>
                </a:rPr>
                <a:t>SP++</a:t>
              </a:r>
            </a:p>
            <a:p>
              <a:pPr>
                <a:spcBef>
                  <a:spcPts val="4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M=M+1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201072" y="4318744"/>
              <a:ext cx="23244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Hack assembly</a:t>
              </a:r>
            </a:p>
          </p:txBody>
        </p:sp>
      </p:grpSp>
      <p:sp>
        <p:nvSpPr>
          <p:cNvPr id="8" name="Rounded Rectangle 7"/>
          <p:cNvSpPr/>
          <p:nvPr/>
        </p:nvSpPr>
        <p:spPr>
          <a:xfrm>
            <a:off x="2256563" y="1049625"/>
            <a:ext cx="6171437" cy="1967491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40971" y="1454040"/>
            <a:ext cx="15406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Abstraction:</a:t>
            </a:r>
            <a:endParaRPr lang="en-US" sz="2000" dirty="0">
              <a:latin typeface="Times New Roman"/>
              <a:cs typeface="Times New Roman"/>
            </a:endParaRPr>
          </a:p>
          <a:p>
            <a:pPr marL="342900" indent="-342900">
              <a:spcBef>
                <a:spcPts val="600"/>
              </a:spcBef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4870" y="3726686"/>
            <a:ext cx="189259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Implementation:</a:t>
            </a:r>
            <a:endParaRPr lang="en-US" sz="2000" dirty="0">
              <a:latin typeface="Times New Roman"/>
              <a:cs typeface="Times New Roman"/>
            </a:endParaRPr>
          </a:p>
          <a:p>
            <a:pPr marL="342900" indent="-342900">
              <a:spcBef>
                <a:spcPts val="600"/>
              </a:spcBef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1C55316-4379-3543-8E35-DA316572CB2E}"/>
              </a:ext>
            </a:extLst>
          </p:cNvPr>
          <p:cNvGrpSpPr/>
          <p:nvPr/>
        </p:nvGrpSpPr>
        <p:grpSpPr>
          <a:xfrm>
            <a:off x="4216586" y="3146363"/>
            <a:ext cx="3053768" cy="1081547"/>
            <a:chOff x="4216586" y="3146363"/>
            <a:chExt cx="3053768" cy="1081547"/>
          </a:xfrm>
        </p:grpSpPr>
        <p:sp>
          <p:nvSpPr>
            <p:cNvPr id="21" name="Text Box 9"/>
            <p:cNvSpPr txBox="1">
              <a:spLocks noChangeArrowheads="1"/>
            </p:cNvSpPr>
            <p:nvPr/>
          </p:nvSpPr>
          <p:spPr bwMode="auto">
            <a:xfrm>
              <a:off x="4288326" y="3447920"/>
              <a:ext cx="1807674" cy="77999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01600" tIns="46800" rIns="0" bIns="4680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400"/>
                </a:spcBef>
                <a:buClr>
                  <a:srgbClr val="006600"/>
                </a:buClr>
                <a:buSzPct val="85000"/>
              </a:pPr>
              <a:r>
                <a:rPr lang="en-US" sz="1400" b="1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//</a:t>
              </a:r>
              <a:r>
                <a:rPr lang="en-US" sz="1400" b="1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b="1" dirty="0">
                  <a:solidFill>
                    <a:srgbClr val="008000"/>
                  </a:solidFill>
                  <a:latin typeface="Consolas" charset="0"/>
                  <a:ea typeface="Arial Unicode MS" charset="0"/>
                  <a:cs typeface="Consolas" charset="0"/>
                </a:rPr>
                <a:t>push</a:t>
              </a:r>
              <a:r>
                <a:rPr lang="en-US" sz="1200" b="1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b="1" dirty="0">
                  <a:solidFill>
                    <a:srgbClr val="008000"/>
                  </a:solidFill>
                  <a:latin typeface="Consolas" charset="0"/>
                  <a:ea typeface="Arial Unicode MS" charset="0"/>
                  <a:cs typeface="Consolas" charset="0"/>
                </a:rPr>
                <a:t>constant</a:t>
              </a:r>
              <a:r>
                <a:rPr lang="en-US" sz="1200" b="1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b="1" dirty="0">
                  <a:solidFill>
                    <a:srgbClr val="008000"/>
                  </a:solidFill>
                  <a:latin typeface="Consolas" charset="0"/>
                  <a:ea typeface="Arial Unicode MS" charset="0"/>
                  <a:cs typeface="Consolas" charset="0"/>
                </a:rPr>
                <a:t>17</a:t>
              </a:r>
            </a:p>
            <a:p>
              <a:pPr>
                <a:spcBef>
                  <a:spcPts val="4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RAM[SP] = 17</a:t>
              </a:r>
            </a:p>
            <a:p>
              <a:pPr>
                <a:spcBef>
                  <a:spcPts val="4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SP++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216586" y="3146363"/>
              <a:ext cx="3053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Pseudocode</a:t>
              </a:r>
            </a:p>
          </p:txBody>
        </p:sp>
      </p:grpSp>
      <p:sp>
        <p:nvSpPr>
          <p:cNvPr id="19" name="Text Box 9">
            <a:extLst>
              <a:ext uri="{FF2B5EF4-FFF2-40B4-BE49-F238E27FC236}">
                <a16:creationId xmlns:a16="http://schemas.microsoft.com/office/drawing/2014/main" id="{34C8ED5F-9917-2240-B9B9-D10C04C3B6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5582" y="1454040"/>
            <a:ext cx="2495384" cy="98327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push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constant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17</a:t>
            </a:r>
            <a:endParaRPr lang="en-US" sz="16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D8F42E-4EF9-CB40-A383-0AA036B124F9}"/>
              </a:ext>
            </a:extLst>
          </p:cNvPr>
          <p:cNvSpPr txBox="1"/>
          <p:nvPr/>
        </p:nvSpPr>
        <p:spPr>
          <a:xfrm>
            <a:off x="314870" y="4230184"/>
            <a:ext cx="2137149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stack is stored in the RAM, from address 256 onward</a:t>
            </a:r>
          </a:p>
          <a:p>
            <a:pPr marL="179388" indent="-1793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stack pointer is stored </a:t>
            </a:r>
            <a:r>
              <a:rPr lang="en-US" sz="1600" dirty="0">
                <a:latin typeface="Times New Roman"/>
                <a:cs typeface="Times New Roman"/>
              </a:rPr>
              <a:t>in </a:t>
            </a:r>
            <a:r>
              <a:rPr lang="en-US" sz="1400" dirty="0">
                <a:latin typeface="Consolas"/>
                <a:cs typeface="Consolas"/>
              </a:rPr>
              <a:t>RAM[</a:t>
            </a:r>
            <a:r>
              <a:rPr lang="en-US" sz="1400" dirty="0">
                <a:latin typeface="Arai"/>
                <a:cs typeface="Arai"/>
              </a:rPr>
              <a:t>0</a:t>
            </a:r>
            <a:r>
              <a:rPr lang="en-US" sz="1400" dirty="0">
                <a:latin typeface="Consolas"/>
                <a:cs typeface="Consolas"/>
              </a:rPr>
              <a:t>]</a:t>
            </a: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D1356A-F0AF-9046-9424-34D0573CE8CB}"/>
              </a:ext>
            </a:extLst>
          </p:cNvPr>
          <p:cNvSpPr txBox="1"/>
          <p:nvPr/>
        </p:nvSpPr>
        <p:spPr>
          <a:xfrm>
            <a:off x="2879431" y="6081540"/>
            <a:ext cx="5183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400" dirty="0">
                <a:latin typeface="Times New Roman"/>
                <a:cs typeface="Times New Roman"/>
              </a:rPr>
              <a:t>(before)                                                                                     (after)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B657EDF-CF6B-614D-B5E7-0136A22EC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Implementing  </a:t>
            </a:r>
            <a:r>
              <a:rPr lang="en-US" sz="18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push</a:t>
            </a:r>
            <a:r>
              <a:rPr lang="en-US" sz="18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constant</a:t>
            </a:r>
            <a:r>
              <a:rPr lang="en-US" sz="18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</a:t>
            </a:r>
            <a:r>
              <a:rPr lang="en-US" sz="1800" i="1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i</a:t>
            </a:r>
            <a:endParaRPr lang="en-US" sz="1600" i="1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7824310-612D-F2D2-57AC-7B42D34C930D}"/>
              </a:ext>
            </a:extLst>
          </p:cNvPr>
          <p:cNvCxnSpPr>
            <a:cxnSpLocks/>
          </p:cNvCxnSpPr>
          <p:nvPr/>
        </p:nvCxnSpPr>
        <p:spPr>
          <a:xfrm>
            <a:off x="4537923" y="2150751"/>
            <a:ext cx="1658415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FD61333-D3FB-B4F1-4F3D-1CD63D067869}"/>
              </a:ext>
            </a:extLst>
          </p:cNvPr>
          <p:cNvSpPr txBox="1"/>
          <p:nvPr/>
        </p:nvSpPr>
        <p:spPr>
          <a:xfrm>
            <a:off x="2927884" y="2469574"/>
            <a:ext cx="96767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(example values)</a:t>
            </a:r>
          </a:p>
          <a:p>
            <a:pPr marL="342900" indent="-342900">
              <a:spcBef>
                <a:spcPts val="600"/>
              </a:spcBef>
              <a:buFont typeface="Arial"/>
              <a:buChar char="•"/>
            </a:pPr>
            <a:endParaRPr lang="en-US" sz="1200" dirty="0">
              <a:solidFill>
                <a:schemeClr val="bg1">
                  <a:lumMod val="65000"/>
                </a:schemeClr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58210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918007" y="1853442"/>
            <a:ext cx="1758932" cy="47673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push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constant</a:t>
            </a:r>
            <a:r>
              <a:rPr lang="en-US" sz="1600" i="1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 </a:t>
            </a:r>
            <a:r>
              <a:rPr lang="en-US" sz="1600" i="1" dirty="0">
                <a:latin typeface="Times New Roman" charset="0"/>
                <a:ea typeface="Times New Roman" charset="0"/>
                <a:cs typeface="Times New Roman" charset="0"/>
              </a:rPr>
              <a:t>i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8444" y="1526205"/>
            <a:ext cx="2187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latin typeface="Times New Roman"/>
                <a:cs typeface="Times New Roman"/>
              </a:rPr>
              <a:t>VM code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87263" y="1563651"/>
            <a:ext cx="3085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latin typeface="Times New Roman"/>
                <a:cs typeface="Times New Roman"/>
              </a:rPr>
              <a:t>Assembly code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13" name="AutoShape 8"/>
          <p:cNvSpPr>
            <a:spLocks noChangeArrowheads="1"/>
          </p:cNvSpPr>
          <p:nvPr/>
        </p:nvSpPr>
        <p:spPr bwMode="auto">
          <a:xfrm>
            <a:off x="3035017" y="1613078"/>
            <a:ext cx="1650965" cy="957461"/>
          </a:xfrm>
          <a:prstGeom prst="rightArrow">
            <a:avLst>
              <a:gd name="adj1" fmla="val 50000"/>
              <a:gd name="adj2" fmla="val 52273"/>
            </a:avLst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VM translator</a:t>
            </a: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4966933" y="1902282"/>
            <a:ext cx="1780382" cy="262996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rPr>
              <a:t>push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rPr>
              <a:t>constant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i="1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i</a:t>
            </a:r>
            <a:endParaRPr lang="en-US" sz="1200" i="1" dirty="0">
              <a:solidFill>
                <a:srgbClr val="008000"/>
              </a:solidFill>
              <a:latin typeface="Times New Roman" panose="02020603050405020304" pitchFamily="18" charset="0"/>
              <a:ea typeface="Arial Unicode MS" charset="0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rPr>
              <a:t>D</a:t>
            </a:r>
            <a:r>
              <a:rPr lang="en-US" sz="8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rPr>
              <a:t>=</a:t>
            </a:r>
            <a:r>
              <a:rPr lang="en-US" sz="1200" b="1" i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600" i="1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i</a:t>
            </a:r>
            <a:r>
              <a:rPr lang="en-US" sz="1200" spc="15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spc="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@</a:t>
            </a:r>
            <a:r>
              <a:rPr lang="en-US" sz="1600" i="1" dirty="0">
                <a:latin typeface="Times New Roman" charset="0"/>
                <a:ea typeface="Times New Roman" charset="0"/>
                <a:cs typeface="Times New Roman" charset="0"/>
              </a:rPr>
              <a:t>i</a:t>
            </a:r>
            <a:endParaRPr lang="en-US" sz="1600" dirty="0"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D=A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rPr>
              <a:t>RAM[SP</a:t>
            </a:r>
            <a:r>
              <a:rPr lang="en-US" sz="1200" spc="15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rPr>
              <a:t>]=</a:t>
            </a:r>
            <a:r>
              <a:rPr lang="en-US" sz="12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rPr>
              <a:t>D</a:t>
            </a:r>
            <a:endParaRPr lang="en-US" sz="12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@SP</a:t>
            </a:r>
            <a:endParaRPr lang="en-US" sz="1200" dirty="0">
              <a:solidFill>
                <a:srgbClr val="008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A=M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M=D</a:t>
            </a: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rPr>
              <a:t>SP++</a:t>
            </a:r>
            <a:endParaRPr lang="en-US" sz="12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@SP</a:t>
            </a:r>
            <a:endParaRPr lang="en-US" sz="1200" dirty="0">
              <a:solidFill>
                <a:srgbClr val="008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M=M+1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B05AF6-D463-C44E-AAEC-028A86DC1588}"/>
              </a:ext>
            </a:extLst>
          </p:cNvPr>
          <p:cNvSpPr txBox="1"/>
          <p:nvPr/>
        </p:nvSpPr>
        <p:spPr>
          <a:xfrm>
            <a:off x="838200" y="1001089"/>
            <a:ext cx="2187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Abstraction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8D4B82-B840-1C45-AA17-255CC54B2F4B}"/>
              </a:ext>
            </a:extLst>
          </p:cNvPr>
          <p:cNvSpPr txBox="1"/>
          <p:nvPr/>
        </p:nvSpPr>
        <p:spPr>
          <a:xfrm>
            <a:off x="4860759" y="1001089"/>
            <a:ext cx="3907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Implementation</a:t>
            </a:r>
            <a:r>
              <a:rPr lang="he-IL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 (general solution)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E8FD9B19-FF0F-0D4E-98CB-56FC80E3F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991125"/>
            <a:ext cx="4606488" cy="153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>
              <a:spcBef>
                <a:spcPts val="1000"/>
              </a:spcBef>
              <a:buSzPct val="100000"/>
              <a:defRPr/>
            </a:pPr>
            <a:r>
              <a:rPr lang="en-US" u="sng" dirty="0">
                <a:latin typeface="Times New Roman"/>
                <a:cs typeface="Times New Roman"/>
              </a:rPr>
              <a:t>Notes</a:t>
            </a:r>
          </a:p>
          <a:p>
            <a:pPr marL="266700" indent="-266700">
              <a:spcBef>
                <a:spcPts val="1000"/>
              </a:spcBef>
              <a:buSzPct val="100000"/>
              <a:buFont typeface="Arial" charset="0"/>
              <a:buChar char="•"/>
              <a:defRPr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not a “real segment”</a:t>
            </a:r>
          </a:p>
          <a:p>
            <a:pPr marL="266700" indent="-266700">
              <a:spcBef>
                <a:spcPts val="1000"/>
              </a:spcBef>
              <a:buSzPct val="100000"/>
              <a:buFont typeface="Arial" charset="0"/>
              <a:buChar char="•"/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for VM syntax consistency</a:t>
            </a:r>
          </a:p>
          <a:p>
            <a:pPr marL="266700" indent="-266700">
              <a:spcBef>
                <a:spcPts val="1000"/>
              </a:spcBef>
              <a:buSzPct val="100000"/>
              <a:buFont typeface="Arial" charset="0"/>
              <a:buChar char="•"/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no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2F21511-6DE6-9748-AD85-1D87034EB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Implementing  </a:t>
            </a:r>
            <a:r>
              <a:rPr lang="en-US" sz="18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push</a:t>
            </a:r>
            <a:r>
              <a:rPr lang="en-US" sz="18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constant</a:t>
            </a:r>
            <a:r>
              <a:rPr lang="en-US" sz="18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</a:t>
            </a:r>
            <a:r>
              <a:rPr lang="en-US" sz="1800" i="1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i</a:t>
            </a:r>
            <a:endParaRPr lang="en-US" sz="1600" i="1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0D0F6D-9C40-E265-50B9-2E3624790914}"/>
              </a:ext>
            </a:extLst>
          </p:cNvPr>
          <p:cNvSpPr txBox="1"/>
          <p:nvPr/>
        </p:nvSpPr>
        <p:spPr>
          <a:xfrm>
            <a:off x="10482943" y="23676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7025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language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/>
          <a:srcRect t="9778" r="60982" b="56018"/>
          <a:stretch/>
        </p:blipFill>
        <p:spPr>
          <a:xfrm>
            <a:off x="5161308" y="254000"/>
            <a:ext cx="3169891" cy="3186947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28517" y="5402510"/>
            <a:ext cx="130994" cy="264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19957F-EAB7-053B-2F1A-E80AE1EF23A7}"/>
              </a:ext>
            </a:extLst>
          </p:cNvPr>
          <p:cNvSpPr txBox="1">
            <a:spLocks/>
          </p:cNvSpPr>
          <p:nvPr/>
        </p:nvSpPr>
        <p:spPr>
          <a:xfrm>
            <a:off x="779918" y="1113191"/>
            <a:ext cx="4381390" cy="213967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endParaRPr lang="en-US" sz="1800" u="sng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lang="en-US" sz="1800" u="sng" dirty="0"/>
              <a:t>Example: write a program that</a:t>
            </a:r>
            <a:r>
              <a:rPr lang="en-US" sz="1800" dirty="0"/>
              <a:t>: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600" dirty="0"/>
              <a:t>Constructs 2D points, like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p1</a:t>
            </a:r>
            <a:r>
              <a:rPr lang="en-US" sz="1600" dirty="0"/>
              <a:t> and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p2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600" dirty="0"/>
              <a:t>Computes and prints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p3</a:t>
            </a:r>
            <a:r>
              <a:rPr lang="en-US" sz="1600" dirty="0"/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/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p1</a:t>
            </a:r>
            <a:r>
              <a:rPr lang="en-US" sz="1600" dirty="0"/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1600" dirty="0"/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p2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600" dirty="0"/>
              <a:t>Computes and prints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distance(p1,p3)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(Using a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class/ type)</a:t>
            </a:r>
          </a:p>
          <a:p>
            <a:pPr marL="0" indent="0">
              <a:spcBef>
                <a:spcPts val="300"/>
              </a:spcBef>
              <a:buNone/>
            </a:pPr>
            <a:endParaRPr lang="en-US" sz="20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406B328-3CB1-0D87-C57B-4AAA10C49E6F}"/>
              </a:ext>
            </a:extLst>
          </p:cNvPr>
          <p:cNvGrpSpPr/>
          <p:nvPr/>
        </p:nvGrpSpPr>
        <p:grpSpPr>
          <a:xfrm>
            <a:off x="5179144" y="3816940"/>
            <a:ext cx="3620356" cy="2703373"/>
            <a:chOff x="5179144" y="3816940"/>
            <a:chExt cx="3620356" cy="270337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FD8428A-0D1C-D88D-CEC7-F66E3E6F0B4C}"/>
                </a:ext>
              </a:extLst>
            </p:cNvPr>
            <p:cNvGrpSpPr/>
            <p:nvPr/>
          </p:nvGrpSpPr>
          <p:grpSpPr>
            <a:xfrm>
              <a:off x="5179144" y="3816940"/>
              <a:ext cx="3620356" cy="2703373"/>
              <a:chOff x="4922723" y="4216399"/>
              <a:chExt cx="3620356" cy="2703373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BF54E8-8C05-2FA5-E8D4-3F94DFA49D7E}"/>
                  </a:ext>
                </a:extLst>
              </p:cNvPr>
              <p:cNvSpPr txBox="1"/>
              <p:nvPr/>
            </p:nvSpPr>
            <p:spPr>
              <a:xfrm>
                <a:off x="5061056" y="5731175"/>
                <a:ext cx="130994" cy="2646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9B67239-0D93-F614-C9BA-0130AFEAFB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836929">
                <a:off x="7007562" y="6065633"/>
                <a:ext cx="1535517" cy="854139"/>
              </a:xfrm>
              <a:prstGeom prst="rect">
                <a:avLst/>
              </a:prstGeom>
            </p:spPr>
          </p:pic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FE2C01FF-8177-F6E9-66CE-BF98A6862F23}"/>
                  </a:ext>
                </a:extLst>
              </p:cNvPr>
              <p:cNvGrpSpPr/>
              <p:nvPr/>
            </p:nvGrpSpPr>
            <p:grpSpPr>
              <a:xfrm>
                <a:off x="6099226" y="4216399"/>
                <a:ext cx="2028774" cy="1888201"/>
                <a:chOff x="6099226" y="4084321"/>
                <a:chExt cx="2242134" cy="2020280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AD212DBC-933F-AB0F-2AAF-76ABBF302F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99226" y="4084321"/>
                  <a:ext cx="2242134" cy="2020280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35140D32-F0E9-4D20-238A-07238E8779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6917" t="1254" r="36106" b="94671"/>
                <a:stretch/>
              </p:blipFill>
              <p:spPr>
                <a:xfrm>
                  <a:off x="6174899" y="4142562"/>
                  <a:ext cx="1983581" cy="61653"/>
                </a:xfrm>
                <a:prstGeom prst="rect">
                  <a:avLst/>
                </a:prstGeom>
              </p:spPr>
            </p:pic>
          </p:grp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E01A8E16-ADEC-775A-18EC-264025CE6D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22723" y="5771580"/>
                <a:ext cx="1120403" cy="909373"/>
              </a:xfrm>
              <a:prstGeom prst="rect">
                <a:avLst/>
              </a:prstGeom>
            </p:spPr>
          </p:pic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76F93D8-FDB4-2B50-485B-39DFEB099DEF}"/>
                  </a:ext>
                </a:extLst>
              </p:cNvPr>
              <p:cNvSpPr/>
              <p:nvPr/>
            </p:nvSpPr>
            <p:spPr>
              <a:xfrm>
                <a:off x="5801722" y="6156964"/>
                <a:ext cx="70279" cy="8548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2EE540A-0A21-D711-ABB0-35ED9A6842FE}"/>
                  </a:ext>
                </a:extLst>
              </p:cNvPr>
              <p:cNvSpPr/>
              <p:nvPr/>
            </p:nvSpPr>
            <p:spPr>
              <a:xfrm>
                <a:off x="5754873" y="6271047"/>
                <a:ext cx="70279" cy="8548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" name="Curved Connector 11">
                <a:extLst>
                  <a:ext uri="{FF2B5EF4-FFF2-40B4-BE49-F238E27FC236}">
                    <a16:creationId xmlns:a16="http://schemas.microsoft.com/office/drawing/2014/main" id="{0D10A42C-891A-9FD6-A6AD-6540697DBB63}"/>
                  </a:ext>
                </a:extLst>
              </p:cNvPr>
              <p:cNvCxnSpPr/>
              <p:nvPr/>
            </p:nvCxnSpPr>
            <p:spPr>
              <a:xfrm rot="10800000">
                <a:off x="5793452" y="6307181"/>
                <a:ext cx="1373824" cy="283785"/>
              </a:xfrm>
              <a:prstGeom prst="curvedConnector3">
                <a:avLst/>
              </a:prstGeom>
              <a:ln w="349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urved Connector 12">
                <a:extLst>
                  <a:ext uri="{FF2B5EF4-FFF2-40B4-BE49-F238E27FC236}">
                    <a16:creationId xmlns:a16="http://schemas.microsoft.com/office/drawing/2014/main" id="{F9490AEC-F61F-6167-4E61-C1BC504A4174}"/>
                  </a:ext>
                </a:extLst>
              </p:cNvPr>
              <p:cNvCxnSpPr/>
              <p:nvPr/>
            </p:nvCxnSpPr>
            <p:spPr>
              <a:xfrm flipV="1">
                <a:off x="5842456" y="5808320"/>
                <a:ext cx="1088531" cy="391388"/>
              </a:xfrm>
              <a:prstGeom prst="curvedConnector3">
                <a:avLst>
                  <a:gd name="adj1" fmla="val 50000"/>
                </a:avLst>
              </a:prstGeom>
              <a:ln w="349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1295B53-7EFC-D8F1-12BB-4BC914A22747}"/>
                </a:ext>
              </a:extLst>
            </p:cNvPr>
            <p:cNvSpPr txBox="1"/>
            <p:nvPr/>
          </p:nvSpPr>
          <p:spPr>
            <a:xfrm>
              <a:off x="6484007" y="4011223"/>
              <a:ext cx="1792713" cy="75588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spcBef>
                  <a:spcPts val="300"/>
                </a:spcBef>
              </a:pPr>
              <a:r>
                <a:rPr lang="en-US" dirty="0">
                  <a:solidFill>
                    <a:schemeClr val="bg1"/>
                  </a:solidFill>
                </a:rPr>
                <a:t>(4,6)</a:t>
              </a:r>
              <a:endParaRPr lang="he-IL" dirty="0">
                <a:solidFill>
                  <a:schemeClr val="bg1"/>
                </a:solidFill>
              </a:endParaRPr>
            </a:p>
            <a:p>
              <a:pPr>
                <a:spcBef>
                  <a:spcPts val="300"/>
                </a:spcBef>
              </a:pPr>
              <a:r>
                <a:rPr lang="he-IL" dirty="0">
                  <a:solidFill>
                    <a:schemeClr val="bg1"/>
                  </a:solidFill>
                </a:rPr>
                <a:t>5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Rectangle 10">
            <a:extLst>
              <a:ext uri="{FF2B5EF4-FFF2-40B4-BE49-F238E27FC236}">
                <a16:creationId xmlns:a16="http://schemas.microsoft.com/office/drawing/2014/main" id="{AB2030F4-98E8-B6B1-9B44-09E5D41D8240}"/>
              </a:ext>
            </a:extLst>
          </p:cNvPr>
          <p:cNvSpPr>
            <a:spLocks noChangeArrowheads="1"/>
          </p:cNvSpPr>
          <p:nvPr/>
        </p:nvSpPr>
        <p:spPr bwMode="auto">
          <a:xfrm rot="18534161">
            <a:off x="6252584" y="1302691"/>
            <a:ext cx="942369" cy="27512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distance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63B77BD-099E-9CE2-73FF-00A076A43183}"/>
              </a:ext>
            </a:extLst>
          </p:cNvPr>
          <p:cNvGrpSpPr/>
          <p:nvPr/>
        </p:nvGrpSpPr>
        <p:grpSpPr>
          <a:xfrm>
            <a:off x="722518" y="3437200"/>
            <a:ext cx="4438790" cy="2921699"/>
            <a:chOff x="722518" y="3437200"/>
            <a:chExt cx="4438790" cy="2921699"/>
          </a:xfrm>
        </p:grpSpPr>
        <p:sp>
          <p:nvSpPr>
            <p:cNvPr id="18" name="Rectangle 10">
              <a:extLst>
                <a:ext uri="{FF2B5EF4-FFF2-40B4-BE49-F238E27FC236}">
                  <a16:creationId xmlns:a16="http://schemas.microsoft.com/office/drawing/2014/main" id="{C1C0A474-B99C-BD08-3A28-85773703A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518" y="3437200"/>
              <a:ext cx="221811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Point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class: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 Box 3">
              <a:extLst>
                <a:ext uri="{FF2B5EF4-FFF2-40B4-BE49-F238E27FC236}">
                  <a16:creationId xmlns:a16="http://schemas.microsoft.com/office/drawing/2014/main" id="{DACA2985-6C58-F276-433B-C07F443E73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3063" y="3787643"/>
              <a:ext cx="4348245" cy="25712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93600" tIns="144000" rIns="93600" bIns="972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>
                <a:lnSpc>
                  <a:spcPct val="50000"/>
                </a:lnSpc>
                <a:spcBef>
                  <a:spcPts val="600"/>
                </a:spcBef>
                <a:defRPr/>
              </a:pP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/** Represents a 2D point (API) */</a:t>
              </a:r>
            </a:p>
            <a:p>
              <a:pPr algn="just">
                <a:lnSpc>
                  <a:spcPct val="50000"/>
                </a:lnSpc>
                <a:spcBef>
                  <a:spcPct val="65000"/>
                </a:spcBef>
                <a:defRPr/>
              </a:pPr>
              <a:r>
                <a:rPr lang="en-US" sz="1100" dirty="0">
                  <a:solidFill>
                    <a:srgbClr val="000000"/>
                  </a:solidFill>
                  <a:latin typeface="Consolas"/>
                  <a:cs typeface="Consolas"/>
                </a:rPr>
                <a:t>class Point </a:t>
              </a:r>
              <a:r>
                <a:rPr lang="en-US" sz="1100" dirty="0">
                  <a:latin typeface="Consolas"/>
                  <a:cs typeface="Consolas"/>
                </a:rPr>
                <a:t>{</a:t>
              </a:r>
              <a:endParaRPr lang="en-US" sz="1200" dirty="0">
                <a:solidFill>
                  <a:srgbClr val="008000"/>
                </a:solidFill>
                <a:latin typeface="Times New Roman"/>
                <a:cs typeface="Times New Roman"/>
              </a:endParaRPr>
            </a:p>
            <a:p>
              <a:pPr algn="just">
                <a:spcBef>
                  <a:spcPts val="600"/>
                </a:spcBef>
                <a:defRPr/>
              </a:pPr>
              <a:r>
                <a:rPr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  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/** Constructs a new point with the given coordinates */</a:t>
              </a:r>
            </a:p>
            <a:p>
              <a:pPr algn="just">
                <a:defRPr/>
              </a:pPr>
              <a:r>
                <a:rPr lang="en-US" sz="1200" dirty="0">
                  <a:latin typeface="Consolas"/>
                  <a:cs typeface="Consolas"/>
                </a:rPr>
                <a:t>   </a:t>
              </a:r>
              <a:r>
                <a:rPr lang="en-US" sz="1100" dirty="0">
                  <a:latin typeface="Consolas"/>
                  <a:cs typeface="Consolas"/>
                </a:rPr>
                <a:t>constructor Point new(int ax, int ay)</a:t>
              </a:r>
              <a:endParaRPr lang="en-US" sz="1200" dirty="0">
                <a:solidFill>
                  <a:srgbClr val="008000"/>
                </a:solidFill>
                <a:latin typeface="Consolas"/>
                <a:cs typeface="Consolas"/>
              </a:endParaRPr>
            </a:p>
            <a:p>
              <a:pPr algn="just">
                <a:spcBef>
                  <a:spcPts val="600"/>
                </a:spcBef>
                <a:defRPr/>
              </a:pPr>
              <a:r>
                <a:rPr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  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/** Returns the point which is this point plus the other point */</a:t>
              </a:r>
            </a:p>
            <a:p>
              <a:pPr algn="just">
                <a:defRPr/>
              </a:pPr>
              <a:r>
                <a:rPr lang="en-US" sz="1200" dirty="0">
                  <a:latin typeface="Consolas"/>
                  <a:cs typeface="Consolas"/>
                </a:rPr>
                <a:t>   </a:t>
              </a:r>
              <a:r>
                <a:rPr lang="en-US" sz="1100" dirty="0">
                  <a:latin typeface="Consolas"/>
                  <a:cs typeface="Consolas"/>
                </a:rPr>
                <a:t>method Point plus(Point other)</a:t>
              </a:r>
              <a:endParaRPr lang="en-US" sz="1200" dirty="0">
                <a:solidFill>
                  <a:srgbClr val="008000"/>
                </a:solidFill>
                <a:latin typeface="Consolas"/>
                <a:cs typeface="Consolas"/>
              </a:endParaRPr>
            </a:p>
            <a:p>
              <a:pPr algn="just">
                <a:spcBef>
                  <a:spcPts val="600"/>
                </a:spcBef>
                <a:defRPr/>
              </a:pP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      /** Cartesian distance between this and the other point */</a:t>
              </a:r>
            </a:p>
            <a:p>
              <a:pPr algn="just">
                <a:defRPr/>
              </a:pPr>
              <a:r>
                <a:rPr lang="en-US" sz="1100" dirty="0">
                  <a:latin typeface="Consolas"/>
                  <a:cs typeface="Consolas"/>
                </a:rPr>
                <a:t>   method int distance(Point other) </a:t>
              </a:r>
            </a:p>
            <a:p>
              <a:pPr algn="just">
                <a:spcBef>
                  <a:spcPts val="600"/>
                </a:spcBef>
                <a:defRPr/>
              </a:pPr>
              <a:r>
                <a:rPr lang="en-US" sz="1200" dirty="0">
                  <a:solidFill>
                    <a:srgbClr val="008000"/>
                  </a:solidFill>
                  <a:latin typeface="Times New Roman"/>
                  <a:cs typeface="Times New Roman"/>
                </a:rPr>
                <a:t>     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/** Prints this point as "</a:t>
              </a:r>
              <a:r>
                <a:rPr lang="en-US" sz="11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SimSun" panose="02010600030101010101" pitchFamily="2" charset="-122"/>
                  <a:cs typeface="Consolas" panose="020B0609020204030204" pitchFamily="49" charset="0"/>
                </a:rPr>
                <a:t>(x,y)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" */</a:t>
              </a:r>
              <a:endParaRPr lang="en-US" sz="1200" dirty="0">
                <a:solidFill>
                  <a:srgbClr val="008000"/>
                </a:solidFill>
                <a:latin typeface="Times New Roman"/>
                <a:cs typeface="Times New Roman"/>
              </a:endParaRPr>
            </a:p>
            <a:p>
              <a:pPr algn="just">
                <a:defRPr/>
              </a:pPr>
              <a:r>
                <a:rPr lang="en-US" sz="1200" dirty="0">
                  <a:latin typeface="Consolas"/>
                  <a:cs typeface="Consolas"/>
                </a:rPr>
                <a:t>   </a:t>
              </a:r>
              <a:r>
                <a:rPr lang="en-US" sz="1100" dirty="0">
                  <a:latin typeface="Consolas"/>
                  <a:cs typeface="Consolas"/>
                </a:rPr>
                <a:t>method void print()</a:t>
              </a:r>
            </a:p>
            <a:p>
              <a:pPr algn="just">
                <a:defRPr/>
              </a:pPr>
              <a:r>
                <a:rPr lang="en-US" sz="1100" dirty="0">
                  <a:latin typeface="Consolas"/>
                  <a:cs typeface="Consolas"/>
                </a:rPr>
                <a:t>   ...</a:t>
              </a:r>
            </a:p>
            <a:p>
              <a:pPr algn="just">
                <a:defRPr/>
              </a:pPr>
              <a:r>
                <a:rPr lang="en-US" sz="1100" dirty="0">
                  <a:latin typeface="Consolas"/>
                  <a:cs typeface="Consolas"/>
                </a:rPr>
                <a:t>}</a:t>
              </a:r>
            </a:p>
            <a:p>
              <a:pPr algn="just">
                <a:lnSpc>
                  <a:spcPct val="50000"/>
                </a:lnSpc>
                <a:spcBef>
                  <a:spcPct val="65000"/>
                </a:spcBef>
                <a:defRPr/>
              </a:pPr>
              <a:r>
                <a:rPr lang="en-US" sz="1200" dirty="0">
                  <a:latin typeface="Consolas"/>
                  <a:cs typeface="Consolas"/>
                </a:rPr>
                <a:t>    </a:t>
              </a:r>
            </a:p>
          </p:txBody>
        </p:sp>
        <p:sp>
          <p:nvSpPr>
            <p:cNvPr id="3" name="Rounded Rectangular Callout 2">
              <a:extLst>
                <a:ext uri="{FF2B5EF4-FFF2-40B4-BE49-F238E27FC236}">
                  <a16:creationId xmlns:a16="http://schemas.microsoft.com/office/drawing/2014/main" id="{366C5268-2FF9-F4CD-3AFF-FCE14131A72C}"/>
                </a:ext>
              </a:extLst>
            </p:cNvPr>
            <p:cNvSpPr/>
            <p:nvPr/>
          </p:nvSpPr>
          <p:spPr>
            <a:xfrm>
              <a:off x="3711342" y="3442799"/>
              <a:ext cx="1180837" cy="577278"/>
            </a:xfrm>
            <a:prstGeom prst="wedgeRoundRectCallout">
              <a:avLst>
                <a:gd name="adj1" fmla="val -35800"/>
                <a:gd name="adj2" fmla="val 20103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spcBef>
                  <a:spcPts val="432"/>
                </a:spcBef>
              </a:pPr>
              <a:r>
                <a: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Written in the Jack language</a:t>
              </a:r>
              <a:endPara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577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0DFED645-355E-BE40-8FD5-3F7310559BA1}"/>
              </a:ext>
            </a:extLst>
          </p:cNvPr>
          <p:cNvGrpSpPr/>
          <p:nvPr/>
        </p:nvGrpSpPr>
        <p:grpSpPr>
          <a:xfrm>
            <a:off x="3507154" y="1437313"/>
            <a:ext cx="426557" cy="808208"/>
            <a:chOff x="9791424" y="1561900"/>
            <a:chExt cx="426557" cy="808208"/>
          </a:xfrm>
          <a:solidFill>
            <a:schemeClr val="bg1"/>
          </a:solidFill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8C5871C-E0E6-0A47-A8F9-84D180ED9E81}"/>
                </a:ext>
              </a:extLst>
            </p:cNvPr>
            <p:cNvSpPr/>
            <p:nvPr/>
          </p:nvSpPr>
          <p:spPr>
            <a:xfrm>
              <a:off x="9793805" y="1830187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400" spc="2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DB0A456-5493-AC4A-AFF4-C37BBBC4F2D5}"/>
                </a:ext>
              </a:extLst>
            </p:cNvPr>
            <p:cNvSpPr/>
            <p:nvPr/>
          </p:nvSpPr>
          <p:spPr>
            <a:xfrm>
              <a:off x="9796708" y="2098151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400" spc="2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148FA9D-2B90-EC43-ADAD-E6CE5A26FADC}"/>
                </a:ext>
              </a:extLst>
            </p:cNvPr>
            <p:cNvSpPr/>
            <p:nvPr/>
          </p:nvSpPr>
          <p:spPr>
            <a:xfrm>
              <a:off x="9791424" y="1561900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400" spc="200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012143C-38CA-E848-BB6A-56A74BD2525E}"/>
              </a:ext>
            </a:extLst>
          </p:cNvPr>
          <p:cNvGrpSpPr/>
          <p:nvPr/>
        </p:nvGrpSpPr>
        <p:grpSpPr>
          <a:xfrm>
            <a:off x="3563251" y="1414631"/>
            <a:ext cx="434603" cy="1037148"/>
            <a:chOff x="9836182" y="1561900"/>
            <a:chExt cx="434603" cy="1037148"/>
          </a:xfrm>
          <a:solidFill>
            <a:schemeClr val="bg1"/>
          </a:solidFill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AE3BBF4-458E-FF4B-9A4B-CA76F588D1AA}"/>
                </a:ext>
              </a:extLst>
            </p:cNvPr>
            <p:cNvSpPr/>
            <p:nvPr/>
          </p:nvSpPr>
          <p:spPr>
            <a:xfrm>
              <a:off x="9849512" y="2327091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400" spc="200" dirty="0">
                  <a:solidFill>
                    <a:schemeClr val="tx1"/>
                  </a:solidFill>
                </a:rPr>
                <a:t>...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9D258F1-6D38-EA4D-A72F-E3ECE6F21714}"/>
                </a:ext>
              </a:extLst>
            </p:cNvPr>
            <p:cNvSpPr/>
            <p:nvPr/>
          </p:nvSpPr>
          <p:spPr>
            <a:xfrm>
              <a:off x="9838563" y="1830187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200" spc="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C972084-E58C-684D-BE0A-A2C5F5C60CED}"/>
                </a:ext>
              </a:extLst>
            </p:cNvPr>
            <p:cNvSpPr/>
            <p:nvPr/>
          </p:nvSpPr>
          <p:spPr>
            <a:xfrm>
              <a:off x="9841466" y="2098151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200" spc="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2707FA1-8FD0-434F-AAE0-3933CC9D5672}"/>
                </a:ext>
              </a:extLst>
            </p:cNvPr>
            <p:cNvSpPr/>
            <p:nvPr/>
          </p:nvSpPr>
          <p:spPr>
            <a:xfrm>
              <a:off x="9836182" y="1561900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200" spc="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4A4B3984-7D9F-254B-95DC-5C3D3974B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12" r="74472" b="76583"/>
          <a:stretch/>
        </p:blipFill>
        <p:spPr>
          <a:xfrm>
            <a:off x="732970" y="867703"/>
            <a:ext cx="2758892" cy="2140557"/>
          </a:xfrm>
          <a:prstGeom prst="rect">
            <a:avLst/>
          </a:prstGeom>
        </p:spPr>
      </p:pic>
      <p:sp>
        <p:nvSpPr>
          <p:cNvPr id="74" name="Text Box 9">
            <a:extLst>
              <a:ext uri="{FF2B5EF4-FFF2-40B4-BE49-F238E27FC236}">
                <a16:creationId xmlns:a16="http://schemas.microsoft.com/office/drawing/2014/main" id="{6BF841B3-2A6C-A040-9C8E-79B34A1C74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9242" y="1065608"/>
            <a:ext cx="1524686" cy="15431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endParaRPr lang="en-US" sz="16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75" name="Text Box 9">
            <a:extLst>
              <a:ext uri="{FF2B5EF4-FFF2-40B4-BE49-F238E27FC236}">
                <a16:creationId xmlns:a16="http://schemas.microsoft.com/office/drawing/2014/main" id="{809B199E-557D-0447-82F6-D1D0FDE2A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6696" y="1753544"/>
            <a:ext cx="1524686" cy="25140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pop</a:t>
            </a:r>
            <a:endParaRPr lang="en-US" sz="14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222CFF0-D3B1-3F40-9B8C-46225591F49C}"/>
              </a:ext>
            </a:extLst>
          </p:cNvPr>
          <p:cNvCxnSpPr>
            <a:cxnSpLocks/>
          </p:cNvCxnSpPr>
          <p:nvPr/>
        </p:nvCxnSpPr>
        <p:spPr>
          <a:xfrm flipH="1">
            <a:off x="2429047" y="2022838"/>
            <a:ext cx="975906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 Box 9">
            <a:extLst>
              <a:ext uri="{FF2B5EF4-FFF2-40B4-BE49-F238E27FC236}">
                <a16:creationId xmlns:a16="http://schemas.microsoft.com/office/drawing/2014/main" id="{A60FE2D4-A342-9B48-A3D9-E144122E17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6198" y="1297227"/>
            <a:ext cx="1524686" cy="25140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push</a:t>
            </a:r>
            <a:endParaRPr lang="en-US" sz="14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5411166-3A92-3541-A1E4-DAF0B49C831E}"/>
              </a:ext>
            </a:extLst>
          </p:cNvPr>
          <p:cNvCxnSpPr>
            <a:cxnSpLocks/>
          </p:cNvCxnSpPr>
          <p:nvPr/>
        </p:nvCxnSpPr>
        <p:spPr>
          <a:xfrm>
            <a:off x="2429047" y="1569584"/>
            <a:ext cx="975907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FB489EE-1C0C-9C4A-AE11-2343D40E0EC3}"/>
              </a:ext>
            </a:extLst>
          </p:cNvPr>
          <p:cNvGrpSpPr/>
          <p:nvPr/>
        </p:nvGrpSpPr>
        <p:grpSpPr>
          <a:xfrm>
            <a:off x="3921176" y="1400268"/>
            <a:ext cx="559366" cy="1050367"/>
            <a:chOff x="3052906" y="3016432"/>
            <a:chExt cx="559366" cy="1050367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E8714BC-BC32-D245-AEBA-5F2B4C2BE796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2C14346-6D57-7348-93F0-1E6E8FF894AA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E5769A72-4435-294F-BC2E-0A278C7430C9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A8EDCF0-F024-1E46-B29F-4E5BEA5682D0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E32E3B8-1071-D844-8FB7-7BFFE8F91C5D}"/>
              </a:ext>
            </a:extLst>
          </p:cNvPr>
          <p:cNvGrpSpPr/>
          <p:nvPr/>
        </p:nvGrpSpPr>
        <p:grpSpPr>
          <a:xfrm>
            <a:off x="4026743" y="1502333"/>
            <a:ext cx="559366" cy="1050367"/>
            <a:chOff x="3052906" y="3016432"/>
            <a:chExt cx="559366" cy="1050367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77A1C91-9DA9-D34D-9A86-9826429E5363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9C8B2DC-A279-314E-A8AD-12BFF08C2CA1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DCD89F1-4A83-4547-83E6-9D832D47CAC9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391C1C-5099-F849-B226-A35F5BE812FE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D7E7406-1798-8842-BC07-55C8F3CEB836}"/>
              </a:ext>
            </a:extLst>
          </p:cNvPr>
          <p:cNvGrpSpPr/>
          <p:nvPr/>
        </p:nvGrpSpPr>
        <p:grpSpPr>
          <a:xfrm>
            <a:off x="4130733" y="1599835"/>
            <a:ext cx="559366" cy="1050367"/>
            <a:chOff x="3052906" y="3016432"/>
            <a:chExt cx="559366" cy="1050367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BDFF9514-7182-FF4D-A4CC-828DF04F36C5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973DD421-4D48-D74C-904C-80EE552CC8AD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FB1F66E9-62E1-E345-A996-C0DC691E37CD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D59DEE8-7EF8-1940-A80A-3A2E51797BB9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E2D7F43-00FB-674C-9E8A-68A5E9FD0B1C}"/>
              </a:ext>
            </a:extLst>
          </p:cNvPr>
          <p:cNvGrpSpPr/>
          <p:nvPr/>
        </p:nvGrpSpPr>
        <p:grpSpPr>
          <a:xfrm>
            <a:off x="4208065" y="1684938"/>
            <a:ext cx="559366" cy="1050367"/>
            <a:chOff x="3052906" y="3016432"/>
            <a:chExt cx="559366" cy="1050367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0BB0DE8-11C1-1A47-A71B-DF49611939F7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C1CF081-A151-9A41-8CBF-14BA66131F76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1E138427-4AAA-D94E-89AF-18F6684BD366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F5C2ACDA-F2BD-6049-9081-0C4444262A78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9595AF51-8A5A-DA4B-B77D-2DB40D7D0F26}"/>
              </a:ext>
            </a:extLst>
          </p:cNvPr>
          <p:cNvGrpSpPr/>
          <p:nvPr/>
        </p:nvGrpSpPr>
        <p:grpSpPr>
          <a:xfrm>
            <a:off x="4306839" y="1763505"/>
            <a:ext cx="559366" cy="1050367"/>
            <a:chOff x="3052906" y="3016432"/>
            <a:chExt cx="559366" cy="1050367"/>
          </a:xfrm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76C81D0A-4A02-0E4A-962A-8DB50F435C0A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354E89A9-7010-E140-9B9C-37AC1BEA3622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78617181-B52B-144E-84A0-72CA340641D8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559B7C04-3A85-A549-AE94-F7780FC26610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A12B5933-0EFD-CA46-94A6-C253D536E4AF}"/>
              </a:ext>
            </a:extLst>
          </p:cNvPr>
          <p:cNvGrpSpPr/>
          <p:nvPr/>
        </p:nvGrpSpPr>
        <p:grpSpPr>
          <a:xfrm>
            <a:off x="4404153" y="1853803"/>
            <a:ext cx="559366" cy="1050367"/>
            <a:chOff x="3052906" y="3016432"/>
            <a:chExt cx="559366" cy="1050367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58C08354-0B93-EA47-A0C6-42C56557866F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D3EFC0CC-A93C-5143-8CA9-6DBB0A986F6D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61C47B2F-E929-4240-85E9-CACEBDA99434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077BAA67-6F44-9645-A84C-3F5168D189D3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82534432-7E3B-4247-A8E7-6D3EA5D25DCC}"/>
              </a:ext>
            </a:extLst>
          </p:cNvPr>
          <p:cNvGrpSpPr/>
          <p:nvPr/>
        </p:nvGrpSpPr>
        <p:grpSpPr>
          <a:xfrm>
            <a:off x="4508143" y="1951305"/>
            <a:ext cx="559366" cy="1050367"/>
            <a:chOff x="3052906" y="3016432"/>
            <a:chExt cx="559366" cy="1050367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35806B7-BEC1-E649-8CAF-77E49F9E2F1F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4E5098D4-0D27-8B40-BDAF-CBBEF1915782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AB056E9-5CA1-3243-8284-5D52A3DEEAB1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122C438F-B99C-CA41-BD98-E5BB1D210C02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0655E549-25A0-EC44-AD55-F34C4E4D1856}"/>
              </a:ext>
            </a:extLst>
          </p:cNvPr>
          <p:cNvGrpSpPr/>
          <p:nvPr/>
        </p:nvGrpSpPr>
        <p:grpSpPr>
          <a:xfrm>
            <a:off x="4601603" y="2034122"/>
            <a:ext cx="560282" cy="1082255"/>
            <a:chOff x="4080656" y="1497836"/>
            <a:chExt cx="560282" cy="1082255"/>
          </a:xfrm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416E87FB-6AA0-754C-BF64-0F64CEB2A9B6}"/>
                </a:ext>
              </a:extLst>
            </p:cNvPr>
            <p:cNvSpPr/>
            <p:nvPr/>
          </p:nvSpPr>
          <p:spPr>
            <a:xfrm>
              <a:off x="4080656" y="2035998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F613B3F2-B12B-1F49-9D84-C4CEED9DAA21}"/>
                </a:ext>
              </a:extLst>
            </p:cNvPr>
            <p:cNvSpPr/>
            <p:nvPr/>
          </p:nvSpPr>
          <p:spPr>
            <a:xfrm>
              <a:off x="4081450" y="2307188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pc="200" dirty="0">
                  <a:solidFill>
                    <a:schemeClr val="tx1"/>
                  </a:solidFill>
                </a:rPr>
                <a:t>...</a:t>
              </a: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91CEB4ED-9A26-C94D-940C-094156D9066A}"/>
                </a:ext>
              </a:extLst>
            </p:cNvPr>
            <p:cNvSpPr/>
            <p:nvPr/>
          </p:nvSpPr>
          <p:spPr>
            <a:xfrm>
              <a:off x="4080656" y="149783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F6944297-1C75-A14F-8242-556F074E7DC0}"/>
                </a:ext>
              </a:extLst>
            </p:cNvPr>
            <p:cNvSpPr/>
            <p:nvPr/>
          </p:nvSpPr>
          <p:spPr>
            <a:xfrm>
              <a:off x="4084669" y="176902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9" name="Rectangle 178">
            <a:extLst>
              <a:ext uri="{FF2B5EF4-FFF2-40B4-BE49-F238E27FC236}">
                <a16:creationId xmlns:a16="http://schemas.microsoft.com/office/drawing/2014/main" id="{4BF90261-69BE-F34F-80E5-4B9D9998D6D5}"/>
              </a:ext>
            </a:extLst>
          </p:cNvPr>
          <p:cNvSpPr/>
          <p:nvPr/>
        </p:nvSpPr>
        <p:spPr>
          <a:xfrm>
            <a:off x="1073733" y="935163"/>
            <a:ext cx="126338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2BF79EA0-883E-4940-8C2A-490B5446364C}"/>
              </a:ext>
            </a:extLst>
          </p:cNvPr>
          <p:cNvSpPr txBox="1"/>
          <p:nvPr/>
        </p:nvSpPr>
        <p:spPr>
          <a:xfrm>
            <a:off x="5328047" y="1348597"/>
            <a:ext cx="20551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local</a:t>
            </a:r>
          </a:p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argument</a:t>
            </a:r>
          </a:p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this</a:t>
            </a:r>
          </a:p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that</a:t>
            </a:r>
          </a:p>
          <a:p>
            <a:pPr marL="227013" indent="-227013">
              <a:buClr>
                <a:schemeClr val="tx1"/>
              </a:buClr>
              <a:buFont typeface="Wingdings" charset="2"/>
              <a:buChar char="ü"/>
            </a:pPr>
            <a:r>
              <a:rPr lang="en-US" sz="1400" b="1" dirty="0">
                <a:latin typeface="Consolas"/>
                <a:cs typeface="Consolas"/>
              </a:rPr>
              <a:t>constant</a:t>
            </a:r>
          </a:p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static</a:t>
            </a:r>
          </a:p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pointer</a:t>
            </a:r>
          </a:p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temp</a:t>
            </a:r>
            <a:endParaRPr lang="en-US" dirty="0">
              <a:solidFill>
                <a:schemeClr val="bg1">
                  <a:lumMod val="6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5C1B8A8E-ECE0-BE45-9176-A8FC0AE3D0AC}"/>
              </a:ext>
            </a:extLst>
          </p:cNvPr>
          <p:cNvSpPr/>
          <p:nvPr/>
        </p:nvSpPr>
        <p:spPr>
          <a:xfrm>
            <a:off x="3141050" y="897836"/>
            <a:ext cx="2055179" cy="4770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ts val="148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memory</a:t>
            </a:r>
          </a:p>
          <a:p>
            <a:pPr algn="ctr">
              <a:lnSpc>
                <a:spcPts val="148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segments</a:t>
            </a:r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5E99918B-4511-BF41-B10D-9E6DA81D0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Implementing </a:t>
            </a:r>
            <a:r>
              <a:rPr lang="en-US" sz="20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push</a:t>
            </a:r>
            <a:r>
              <a:rPr lang="en-US" sz="28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/</a:t>
            </a:r>
            <a:r>
              <a:rPr lang="en-US" sz="28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pop</a:t>
            </a:r>
            <a:r>
              <a:rPr lang="en-US" sz="28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commands</a:t>
            </a:r>
            <a:endParaRPr lang="en-US" i="1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6119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/>
          <p:cNvSpPr txBox="1"/>
          <p:nvPr/>
        </p:nvSpPr>
        <p:spPr>
          <a:xfrm>
            <a:off x="950586" y="3315039"/>
            <a:ext cx="3530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u="sng" dirty="0">
                <a:latin typeface="Times New Roman"/>
                <a:cs typeface="Times New Roman"/>
              </a:rPr>
              <a:t>Abstraction:</a:t>
            </a:r>
            <a:r>
              <a:rPr lang="en-US" dirty="0">
                <a:latin typeface="Times New Roman"/>
                <a:cs typeface="Times New Roman"/>
              </a:rPr>
              <a:t>    </a:t>
            </a:r>
            <a:r>
              <a:rPr lang="en-US" sz="1600" dirty="0">
                <a:latin typeface="Consolas"/>
                <a:cs typeface="Consolas"/>
              </a:rPr>
              <a:t>push</a:t>
            </a:r>
            <a:r>
              <a:rPr lang="en-US" sz="1600" dirty="0">
                <a:latin typeface="Times New Roman"/>
                <a:cs typeface="Times New Roman"/>
              </a:rPr>
              <a:t>/</a:t>
            </a:r>
            <a:r>
              <a:rPr lang="en-US" sz="1600" dirty="0">
                <a:latin typeface="Consolas"/>
                <a:cs typeface="Consolas"/>
              </a:rPr>
              <a:t>pop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sz="1600" dirty="0">
                <a:latin typeface="Consolas"/>
                <a:cs typeface="Consolas"/>
              </a:rPr>
              <a:t>local</a:t>
            </a:r>
            <a:r>
              <a:rPr lang="en-US" i="1" dirty="0">
                <a:latin typeface="Times New Roman"/>
                <a:cs typeface="Times New Roman"/>
              </a:rPr>
              <a:t>  </a:t>
            </a:r>
            <a:r>
              <a:rPr lang="en-US" b="1" i="1" dirty="0">
                <a:latin typeface="Times New Roman"/>
                <a:cs typeface="Times New Roman"/>
              </a:rPr>
              <a:t>i</a:t>
            </a:r>
            <a:r>
              <a:rPr lang="en-US" dirty="0">
                <a:latin typeface="Times New Roman"/>
                <a:cs typeface="Times New Roman"/>
              </a:rPr>
              <a:t>            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FB29134-732E-1943-B973-43FD8CF88A27}"/>
              </a:ext>
            </a:extLst>
          </p:cNvPr>
          <p:cNvSpPr txBox="1"/>
          <p:nvPr/>
        </p:nvSpPr>
        <p:spPr>
          <a:xfrm>
            <a:off x="923700" y="3856380"/>
            <a:ext cx="81572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u="sng" dirty="0">
                <a:latin typeface="Times New Roman"/>
                <a:cs typeface="Times New Roman"/>
              </a:rPr>
              <a:t>Implementation: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The big picture: When the compiler translates a high-level </a:t>
            </a:r>
            <a:r>
              <a:rPr lang="en-US" i="1" dirty="0">
                <a:latin typeface="Times New Roman"/>
                <a:cs typeface="Times New Roman"/>
              </a:rPr>
              <a:t>method</a:t>
            </a:r>
            <a:r>
              <a:rPr lang="en-US" dirty="0">
                <a:latin typeface="Times New Roman"/>
                <a:cs typeface="Times New Roman"/>
              </a:rPr>
              <a:t>,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it allocates a RAM block for representing the method’s </a:t>
            </a:r>
            <a:r>
              <a:rPr lang="en-US" i="1" dirty="0">
                <a:latin typeface="Times New Roman"/>
                <a:cs typeface="Times New Roman"/>
              </a:rPr>
              <a:t>local variables</a:t>
            </a:r>
            <a:endParaRPr lang="en-US" dirty="0">
              <a:latin typeface="Times New Roman"/>
              <a:cs typeface="Times New Roman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At the VM level, this block is referred to as a virtual memory segment named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endParaRPr lang="en-US" dirty="0">
              <a:latin typeface="Times New Roman"/>
              <a:cs typeface="Times New Roman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The base address of the local segment is kept in a pointer named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LCL</a:t>
            </a:r>
            <a:endParaRPr lang="en-US" i="1" dirty="0">
              <a:latin typeface="Times New Roman"/>
              <a:cs typeface="Times New Roman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To access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i="1" dirty="0">
                <a:latin typeface="Times New Roman"/>
                <a:cs typeface="Times New Roman"/>
              </a:rPr>
              <a:t>i</a:t>
            </a:r>
            <a:r>
              <a:rPr lang="en-US" dirty="0">
                <a:latin typeface="Times New Roman"/>
                <a:cs typeface="Times New Roman"/>
              </a:rPr>
              <a:t>, access RAM[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LCL</a:t>
            </a:r>
            <a:r>
              <a:rPr lang="en-US" dirty="0">
                <a:latin typeface="Times New Roman"/>
                <a:cs typeface="Times New Roman"/>
              </a:rPr>
              <a:t> + </a:t>
            </a:r>
            <a:r>
              <a:rPr lang="en-US" i="1" dirty="0">
                <a:latin typeface="Times New Roman"/>
                <a:cs typeface="Times New Roman"/>
              </a:rPr>
              <a:t>i</a:t>
            </a:r>
            <a:r>
              <a:rPr lang="en-US" dirty="0">
                <a:latin typeface="Times New Roman"/>
                <a:cs typeface="Times New Roman"/>
              </a:rPr>
              <a:t>] .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DFED645-355E-BE40-8FD5-3F7310559BA1}"/>
              </a:ext>
            </a:extLst>
          </p:cNvPr>
          <p:cNvGrpSpPr/>
          <p:nvPr/>
        </p:nvGrpSpPr>
        <p:grpSpPr>
          <a:xfrm>
            <a:off x="3507154" y="1437313"/>
            <a:ext cx="426557" cy="808208"/>
            <a:chOff x="9791424" y="1561900"/>
            <a:chExt cx="426557" cy="808208"/>
          </a:xfrm>
          <a:solidFill>
            <a:schemeClr val="bg1"/>
          </a:solidFill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8C5871C-E0E6-0A47-A8F9-84D180ED9E81}"/>
                </a:ext>
              </a:extLst>
            </p:cNvPr>
            <p:cNvSpPr/>
            <p:nvPr/>
          </p:nvSpPr>
          <p:spPr>
            <a:xfrm>
              <a:off x="9793805" y="1830187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400" spc="2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DB0A456-5493-AC4A-AFF4-C37BBBC4F2D5}"/>
                </a:ext>
              </a:extLst>
            </p:cNvPr>
            <p:cNvSpPr/>
            <p:nvPr/>
          </p:nvSpPr>
          <p:spPr>
            <a:xfrm>
              <a:off x="9796708" y="2098151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400" spc="2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148FA9D-2B90-EC43-ADAD-E6CE5A26FADC}"/>
                </a:ext>
              </a:extLst>
            </p:cNvPr>
            <p:cNvSpPr/>
            <p:nvPr/>
          </p:nvSpPr>
          <p:spPr>
            <a:xfrm>
              <a:off x="9791424" y="1561900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400" spc="200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012143C-38CA-E848-BB6A-56A74BD2525E}"/>
              </a:ext>
            </a:extLst>
          </p:cNvPr>
          <p:cNvGrpSpPr/>
          <p:nvPr/>
        </p:nvGrpSpPr>
        <p:grpSpPr>
          <a:xfrm>
            <a:off x="3563251" y="1414631"/>
            <a:ext cx="434603" cy="1037148"/>
            <a:chOff x="9836182" y="1561900"/>
            <a:chExt cx="434603" cy="1037148"/>
          </a:xfrm>
          <a:solidFill>
            <a:schemeClr val="bg1"/>
          </a:solidFill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AE3BBF4-458E-FF4B-9A4B-CA76F588D1AA}"/>
                </a:ext>
              </a:extLst>
            </p:cNvPr>
            <p:cNvSpPr/>
            <p:nvPr/>
          </p:nvSpPr>
          <p:spPr>
            <a:xfrm>
              <a:off x="9849512" y="2327091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400" spc="200" dirty="0">
                  <a:solidFill>
                    <a:schemeClr val="tx1"/>
                  </a:solidFill>
                </a:rPr>
                <a:t>...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9D258F1-6D38-EA4D-A72F-E3ECE6F21714}"/>
                </a:ext>
              </a:extLst>
            </p:cNvPr>
            <p:cNvSpPr/>
            <p:nvPr/>
          </p:nvSpPr>
          <p:spPr>
            <a:xfrm>
              <a:off x="9838563" y="1830187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200" spc="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C972084-E58C-684D-BE0A-A2C5F5C60CED}"/>
                </a:ext>
              </a:extLst>
            </p:cNvPr>
            <p:cNvSpPr/>
            <p:nvPr/>
          </p:nvSpPr>
          <p:spPr>
            <a:xfrm>
              <a:off x="9841466" y="2098151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200" spc="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2707FA1-8FD0-434F-AAE0-3933CC9D5672}"/>
                </a:ext>
              </a:extLst>
            </p:cNvPr>
            <p:cNvSpPr/>
            <p:nvPr/>
          </p:nvSpPr>
          <p:spPr>
            <a:xfrm>
              <a:off x="9836182" y="1561900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200" spc="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4A4B3984-7D9F-254B-95DC-5C3D3974B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12" r="74472" b="76583"/>
          <a:stretch/>
        </p:blipFill>
        <p:spPr>
          <a:xfrm>
            <a:off x="732970" y="867703"/>
            <a:ext cx="2758892" cy="2140557"/>
          </a:xfrm>
          <a:prstGeom prst="rect">
            <a:avLst/>
          </a:prstGeom>
        </p:spPr>
      </p:pic>
      <p:sp>
        <p:nvSpPr>
          <p:cNvPr id="74" name="Text Box 9">
            <a:extLst>
              <a:ext uri="{FF2B5EF4-FFF2-40B4-BE49-F238E27FC236}">
                <a16:creationId xmlns:a16="http://schemas.microsoft.com/office/drawing/2014/main" id="{6BF841B3-2A6C-A040-9C8E-79B34A1C74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9242" y="1065608"/>
            <a:ext cx="1524686" cy="15431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endParaRPr lang="en-US" sz="16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75" name="Text Box 9">
            <a:extLst>
              <a:ext uri="{FF2B5EF4-FFF2-40B4-BE49-F238E27FC236}">
                <a16:creationId xmlns:a16="http://schemas.microsoft.com/office/drawing/2014/main" id="{809B199E-557D-0447-82F6-D1D0FDE2A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6696" y="1753544"/>
            <a:ext cx="1524686" cy="25140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pop</a:t>
            </a:r>
            <a:endParaRPr lang="en-US" sz="14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222CFF0-D3B1-3F40-9B8C-46225591F49C}"/>
              </a:ext>
            </a:extLst>
          </p:cNvPr>
          <p:cNvCxnSpPr>
            <a:cxnSpLocks/>
          </p:cNvCxnSpPr>
          <p:nvPr/>
        </p:nvCxnSpPr>
        <p:spPr>
          <a:xfrm flipH="1">
            <a:off x="2429047" y="2022838"/>
            <a:ext cx="975906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 Box 9">
            <a:extLst>
              <a:ext uri="{FF2B5EF4-FFF2-40B4-BE49-F238E27FC236}">
                <a16:creationId xmlns:a16="http://schemas.microsoft.com/office/drawing/2014/main" id="{A60FE2D4-A342-9B48-A3D9-E144122E17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6198" y="1297227"/>
            <a:ext cx="1524686" cy="25140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push</a:t>
            </a:r>
            <a:endParaRPr lang="en-US" sz="14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5411166-3A92-3541-A1E4-DAF0B49C831E}"/>
              </a:ext>
            </a:extLst>
          </p:cNvPr>
          <p:cNvCxnSpPr>
            <a:cxnSpLocks/>
          </p:cNvCxnSpPr>
          <p:nvPr/>
        </p:nvCxnSpPr>
        <p:spPr>
          <a:xfrm>
            <a:off x="2429047" y="1569584"/>
            <a:ext cx="975907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FB489EE-1C0C-9C4A-AE11-2343D40E0EC3}"/>
              </a:ext>
            </a:extLst>
          </p:cNvPr>
          <p:cNvGrpSpPr/>
          <p:nvPr/>
        </p:nvGrpSpPr>
        <p:grpSpPr>
          <a:xfrm>
            <a:off x="3921176" y="1400268"/>
            <a:ext cx="559366" cy="1050367"/>
            <a:chOff x="3052906" y="3016432"/>
            <a:chExt cx="559366" cy="1050367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E8714BC-BC32-D245-AEBA-5F2B4C2BE796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2C14346-6D57-7348-93F0-1E6E8FF894AA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E5769A72-4435-294F-BC2E-0A278C7430C9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A8EDCF0-F024-1E46-B29F-4E5BEA5682D0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E32E3B8-1071-D844-8FB7-7BFFE8F91C5D}"/>
              </a:ext>
            </a:extLst>
          </p:cNvPr>
          <p:cNvGrpSpPr/>
          <p:nvPr/>
        </p:nvGrpSpPr>
        <p:grpSpPr>
          <a:xfrm>
            <a:off x="4026743" y="1502333"/>
            <a:ext cx="559366" cy="1050367"/>
            <a:chOff x="3052906" y="3016432"/>
            <a:chExt cx="559366" cy="1050367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77A1C91-9DA9-D34D-9A86-9826429E5363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9C8B2DC-A279-314E-A8AD-12BFF08C2CA1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DCD89F1-4A83-4547-83E6-9D832D47CAC9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391C1C-5099-F849-B226-A35F5BE812FE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D7E7406-1798-8842-BC07-55C8F3CEB836}"/>
              </a:ext>
            </a:extLst>
          </p:cNvPr>
          <p:cNvGrpSpPr/>
          <p:nvPr/>
        </p:nvGrpSpPr>
        <p:grpSpPr>
          <a:xfrm>
            <a:off x="4130733" y="1599835"/>
            <a:ext cx="559366" cy="1050367"/>
            <a:chOff x="3052906" y="3016432"/>
            <a:chExt cx="559366" cy="1050367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BDFF9514-7182-FF4D-A4CC-828DF04F36C5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973DD421-4D48-D74C-904C-80EE552CC8AD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FB1F66E9-62E1-E345-A996-C0DC691E37CD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D59DEE8-7EF8-1940-A80A-3A2E51797BB9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E2D7F43-00FB-674C-9E8A-68A5E9FD0B1C}"/>
              </a:ext>
            </a:extLst>
          </p:cNvPr>
          <p:cNvGrpSpPr/>
          <p:nvPr/>
        </p:nvGrpSpPr>
        <p:grpSpPr>
          <a:xfrm>
            <a:off x="4208065" y="1684938"/>
            <a:ext cx="559366" cy="1050367"/>
            <a:chOff x="3052906" y="3016432"/>
            <a:chExt cx="559366" cy="1050367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0BB0DE8-11C1-1A47-A71B-DF49611939F7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C1CF081-A151-9A41-8CBF-14BA66131F76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1E138427-4AAA-D94E-89AF-18F6684BD366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F5C2ACDA-F2BD-6049-9081-0C4444262A78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9595AF51-8A5A-DA4B-B77D-2DB40D7D0F26}"/>
              </a:ext>
            </a:extLst>
          </p:cNvPr>
          <p:cNvGrpSpPr/>
          <p:nvPr/>
        </p:nvGrpSpPr>
        <p:grpSpPr>
          <a:xfrm>
            <a:off x="4306839" y="1763505"/>
            <a:ext cx="559366" cy="1050367"/>
            <a:chOff x="3052906" y="3016432"/>
            <a:chExt cx="559366" cy="1050367"/>
          </a:xfrm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76C81D0A-4A02-0E4A-962A-8DB50F435C0A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354E89A9-7010-E140-9B9C-37AC1BEA3622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78617181-B52B-144E-84A0-72CA340641D8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559B7C04-3A85-A549-AE94-F7780FC26610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A12B5933-0EFD-CA46-94A6-C253D536E4AF}"/>
              </a:ext>
            </a:extLst>
          </p:cNvPr>
          <p:cNvGrpSpPr/>
          <p:nvPr/>
        </p:nvGrpSpPr>
        <p:grpSpPr>
          <a:xfrm>
            <a:off x="4404153" y="1853803"/>
            <a:ext cx="559366" cy="1050367"/>
            <a:chOff x="3052906" y="3016432"/>
            <a:chExt cx="559366" cy="1050367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58C08354-0B93-EA47-A0C6-42C56557866F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D3EFC0CC-A93C-5143-8CA9-6DBB0A986F6D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61C47B2F-E929-4240-85E9-CACEBDA99434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077BAA67-6F44-9645-A84C-3F5168D189D3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82534432-7E3B-4247-A8E7-6D3EA5D25DCC}"/>
              </a:ext>
            </a:extLst>
          </p:cNvPr>
          <p:cNvGrpSpPr/>
          <p:nvPr/>
        </p:nvGrpSpPr>
        <p:grpSpPr>
          <a:xfrm>
            <a:off x="4508143" y="1951305"/>
            <a:ext cx="559366" cy="1050367"/>
            <a:chOff x="3052906" y="3016432"/>
            <a:chExt cx="559366" cy="1050367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35806B7-BEC1-E649-8CAF-77E49F9E2F1F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4E5098D4-0D27-8B40-BDAF-CBBEF1915782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AB056E9-5CA1-3243-8284-5D52A3DEEAB1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122C438F-B99C-CA41-BD98-E5BB1D210C02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0655E549-25A0-EC44-AD55-F34C4E4D1856}"/>
              </a:ext>
            </a:extLst>
          </p:cNvPr>
          <p:cNvGrpSpPr/>
          <p:nvPr/>
        </p:nvGrpSpPr>
        <p:grpSpPr>
          <a:xfrm>
            <a:off x="4601603" y="2034122"/>
            <a:ext cx="560282" cy="1082255"/>
            <a:chOff x="4080656" y="1497836"/>
            <a:chExt cx="560282" cy="1082255"/>
          </a:xfrm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416E87FB-6AA0-754C-BF64-0F64CEB2A9B6}"/>
                </a:ext>
              </a:extLst>
            </p:cNvPr>
            <p:cNvSpPr/>
            <p:nvPr/>
          </p:nvSpPr>
          <p:spPr>
            <a:xfrm>
              <a:off x="4080656" y="2035998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F613B3F2-B12B-1F49-9D84-C4CEED9DAA21}"/>
                </a:ext>
              </a:extLst>
            </p:cNvPr>
            <p:cNvSpPr/>
            <p:nvPr/>
          </p:nvSpPr>
          <p:spPr>
            <a:xfrm>
              <a:off x="4081450" y="2307188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pc="200" dirty="0">
                  <a:solidFill>
                    <a:schemeClr val="tx1"/>
                  </a:solidFill>
                </a:rPr>
                <a:t>...</a:t>
              </a: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91CEB4ED-9A26-C94D-940C-094156D9066A}"/>
                </a:ext>
              </a:extLst>
            </p:cNvPr>
            <p:cNvSpPr/>
            <p:nvPr/>
          </p:nvSpPr>
          <p:spPr>
            <a:xfrm>
              <a:off x="4080656" y="149783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F6944297-1C75-A14F-8242-556F074E7DC0}"/>
                </a:ext>
              </a:extLst>
            </p:cNvPr>
            <p:cNvSpPr/>
            <p:nvPr/>
          </p:nvSpPr>
          <p:spPr>
            <a:xfrm>
              <a:off x="4084669" y="176902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9" name="Rectangle 178">
            <a:extLst>
              <a:ext uri="{FF2B5EF4-FFF2-40B4-BE49-F238E27FC236}">
                <a16:creationId xmlns:a16="http://schemas.microsoft.com/office/drawing/2014/main" id="{4BF90261-69BE-F34F-80E5-4B9D9998D6D5}"/>
              </a:ext>
            </a:extLst>
          </p:cNvPr>
          <p:cNvSpPr/>
          <p:nvPr/>
        </p:nvSpPr>
        <p:spPr>
          <a:xfrm>
            <a:off x="1073733" y="935163"/>
            <a:ext cx="126338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2BF79EA0-883E-4940-8C2A-490B5446364C}"/>
              </a:ext>
            </a:extLst>
          </p:cNvPr>
          <p:cNvSpPr txBox="1"/>
          <p:nvPr/>
        </p:nvSpPr>
        <p:spPr>
          <a:xfrm>
            <a:off x="5328047" y="1348597"/>
            <a:ext cx="20551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b="1" dirty="0">
                <a:latin typeface="Consolas"/>
                <a:cs typeface="Consolas"/>
              </a:rPr>
              <a:t>local</a:t>
            </a:r>
          </a:p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argument</a:t>
            </a:r>
          </a:p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this</a:t>
            </a:r>
          </a:p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that</a:t>
            </a:r>
          </a:p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constant</a:t>
            </a:r>
          </a:p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static</a:t>
            </a:r>
          </a:p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pointer</a:t>
            </a:r>
          </a:p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temp</a:t>
            </a:r>
            <a:endParaRPr lang="en-US" dirty="0">
              <a:solidFill>
                <a:schemeClr val="bg1">
                  <a:lumMod val="6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5C1B8A8E-ECE0-BE45-9176-A8FC0AE3D0AC}"/>
              </a:ext>
            </a:extLst>
          </p:cNvPr>
          <p:cNvSpPr/>
          <p:nvPr/>
        </p:nvSpPr>
        <p:spPr>
          <a:xfrm>
            <a:off x="3141050" y="897836"/>
            <a:ext cx="2055179" cy="4770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ts val="148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memory</a:t>
            </a:r>
          </a:p>
          <a:p>
            <a:pPr algn="ctr">
              <a:lnSpc>
                <a:spcPts val="148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segments</a:t>
            </a:r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5E99918B-4511-BF41-B10D-9E6DA81D0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Implementing  </a:t>
            </a:r>
            <a:r>
              <a:rPr lang="en-US" sz="18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push/pop</a:t>
            </a:r>
            <a:r>
              <a:rPr lang="en-US" sz="18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local</a:t>
            </a:r>
            <a:r>
              <a:rPr lang="en-US" sz="18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</a:t>
            </a:r>
            <a:r>
              <a:rPr lang="en-US" sz="1800" i="1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i</a:t>
            </a:r>
            <a:endParaRPr lang="en-US" sz="1600" i="1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50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306" t="7805" r="20562" b="78659"/>
          <a:stretch/>
        </p:blipFill>
        <p:spPr>
          <a:xfrm>
            <a:off x="2172611" y="923675"/>
            <a:ext cx="6508727" cy="1673392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193589" y="913175"/>
            <a:ext cx="6150446" cy="1605930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36015" y="1265108"/>
            <a:ext cx="15406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Abstraction:</a:t>
            </a:r>
            <a:endParaRPr lang="en-US" sz="2000" dirty="0">
              <a:latin typeface="Times New Roman"/>
              <a:cs typeface="Times New Roman"/>
            </a:endParaRPr>
          </a:p>
          <a:p>
            <a:pPr marL="342900" indent="-342900">
              <a:spcBef>
                <a:spcPts val="600"/>
              </a:spcBef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23" name="TextBox 22"/>
          <p:cNvSpPr txBox="1"/>
          <p:nvPr/>
        </p:nvSpPr>
        <p:spPr>
          <a:xfrm flipH="1">
            <a:off x="5108525" y="1402639"/>
            <a:ext cx="170608" cy="246221"/>
          </a:xfrm>
          <a:prstGeom prst="rect">
            <a:avLst/>
          </a:prstGeom>
          <a:solidFill>
            <a:srgbClr val="C3C1C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i="1" dirty="0">
                <a:solidFill>
                  <a:srgbClr val="800000"/>
                </a:solidFill>
                <a:latin typeface="Times New Roman"/>
                <a:cs typeface="Times New Roman"/>
              </a:rPr>
              <a:t>i</a:t>
            </a:r>
          </a:p>
        </p:txBody>
      </p:sp>
      <p:sp>
        <p:nvSpPr>
          <p:cNvPr id="24" name="TextBox 23"/>
          <p:cNvSpPr txBox="1"/>
          <p:nvPr/>
        </p:nvSpPr>
        <p:spPr>
          <a:xfrm flipH="1">
            <a:off x="7118560" y="1773017"/>
            <a:ext cx="416275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36000" bIns="0" rtlCol="0">
            <a:spAutoFit/>
          </a:bodyPr>
          <a:lstStyle/>
          <a:p>
            <a:pPr algn="r"/>
            <a:r>
              <a:rPr lang="en-US" sz="1600" i="1" dirty="0">
                <a:latin typeface="Times New Roman"/>
                <a:cs typeface="Times New Roman"/>
              </a:rPr>
              <a:t>i</a:t>
            </a:r>
          </a:p>
        </p:txBody>
      </p:sp>
      <p:sp>
        <p:nvSpPr>
          <p:cNvPr id="35" name="Text Box 9">
            <a:extLst>
              <a:ext uri="{FF2B5EF4-FFF2-40B4-BE49-F238E27FC236}">
                <a16:creationId xmlns:a16="http://schemas.microsoft.com/office/drawing/2014/main" id="{A01524EE-32C8-A14A-AEC7-C08AE74A6E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1815" y="1115283"/>
            <a:ext cx="1524686" cy="90395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pop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local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 </a:t>
            </a:r>
            <a:r>
              <a:rPr lang="en-US" sz="2000" i="1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endParaRPr lang="en-US" sz="16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6E997B3-3E13-3844-8086-68B436827E2A}"/>
              </a:ext>
            </a:extLst>
          </p:cNvPr>
          <p:cNvCxnSpPr>
            <a:cxnSpLocks/>
          </p:cNvCxnSpPr>
          <p:nvPr/>
        </p:nvCxnSpPr>
        <p:spPr>
          <a:xfrm>
            <a:off x="4181180" y="1770297"/>
            <a:ext cx="1303018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Box 9">
            <a:extLst>
              <a:ext uri="{FF2B5EF4-FFF2-40B4-BE49-F238E27FC236}">
                <a16:creationId xmlns:a16="http://schemas.microsoft.com/office/drawing/2014/main" id="{5672ADA6-1B83-FC46-B938-5BCBC7AD8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997" y="1436204"/>
            <a:ext cx="278667" cy="26211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indent="-342900" algn="ctr" defTabSz="914400" rtl="1" eaLnBrk="1" latinLnBrk="0" hangingPunct="1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...</a:t>
            </a:r>
            <a:endParaRPr lang="en-US" sz="16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37" name="Text Box 9">
            <a:extLst>
              <a:ext uri="{FF2B5EF4-FFF2-40B4-BE49-F238E27FC236}">
                <a16:creationId xmlns:a16="http://schemas.microsoft.com/office/drawing/2014/main" id="{6C33DC2D-D156-AD43-8BD9-069613424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8369" y="1506931"/>
            <a:ext cx="278667" cy="20398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3600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indent="-342900" algn="r" defTabSz="914400" rtl="1" eaLnBrk="1" latinLnBrk="0" hangingPunct="1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Arial Unicode MS" charset="0"/>
                <a:cs typeface="Arial" panose="020B0604020202020204" pitchFamily="34" charset="0"/>
              </a:rPr>
              <a:t>19</a:t>
            </a:r>
            <a:endParaRPr lang="en-US" sz="1200" dirty="0"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</p:txBody>
      </p:sp>
      <p:sp>
        <p:nvSpPr>
          <p:cNvPr id="38" name="Text Box 9">
            <a:extLst>
              <a:ext uri="{FF2B5EF4-FFF2-40B4-BE49-F238E27FC236}">
                <a16:creationId xmlns:a16="http://schemas.microsoft.com/office/drawing/2014/main" id="{2C927957-5B98-A14A-93DC-CE4EB80369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0101" y="1794135"/>
            <a:ext cx="278667" cy="20398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3600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indent="-342900" algn="r" defTabSz="914400" rtl="1" eaLnBrk="1" latinLnBrk="0" hangingPunct="1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Arial Unicode MS" charset="0"/>
                <a:cs typeface="Arial" panose="020B0604020202020204" pitchFamily="34" charset="0"/>
              </a:rPr>
              <a:t>19</a:t>
            </a:r>
            <a:endParaRPr lang="en-US" sz="1200" dirty="0"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</p:txBody>
      </p:sp>
      <p:sp>
        <p:nvSpPr>
          <p:cNvPr id="39" name="Text Box 9">
            <a:extLst>
              <a:ext uri="{FF2B5EF4-FFF2-40B4-BE49-F238E27FC236}">
                <a16:creationId xmlns:a16="http://schemas.microsoft.com/office/drawing/2014/main" id="{836892DE-07B9-3840-ADAD-38738CE73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3348" y="1224986"/>
            <a:ext cx="343687" cy="20398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3600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indent="-342900" algn="r" defTabSz="914400" rtl="1" eaLnBrk="1" latinLnBrk="0" hangingPunct="1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Arial Unicode MS" charset="0"/>
                <a:cs typeface="Arial" panose="020B0604020202020204" pitchFamily="34" charset="0"/>
              </a:rPr>
              <a:t>131</a:t>
            </a:r>
            <a:endParaRPr lang="en-US" sz="1200" dirty="0"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</p:txBody>
      </p:sp>
      <p:sp>
        <p:nvSpPr>
          <p:cNvPr id="40" name="Text Box 9">
            <a:extLst>
              <a:ext uri="{FF2B5EF4-FFF2-40B4-BE49-F238E27FC236}">
                <a16:creationId xmlns:a16="http://schemas.microsoft.com/office/drawing/2014/main" id="{184138CE-E078-424F-9948-E90FBFB279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8708" y="1257164"/>
            <a:ext cx="343687" cy="20398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3600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indent="-342900" algn="r" defTabSz="914400" rtl="1" eaLnBrk="1" latinLnBrk="0" hangingPunct="1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Arial Unicode MS" charset="0"/>
                <a:cs typeface="Arial" panose="020B0604020202020204" pitchFamily="34" charset="0"/>
              </a:rPr>
              <a:t>131</a:t>
            </a:r>
            <a:endParaRPr lang="en-US" sz="1200" dirty="0"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</p:txBody>
      </p:sp>
      <p:sp>
        <p:nvSpPr>
          <p:cNvPr id="43" name="Text Box 9">
            <a:extLst>
              <a:ext uri="{FF2B5EF4-FFF2-40B4-BE49-F238E27FC236}">
                <a16:creationId xmlns:a16="http://schemas.microsoft.com/office/drawing/2014/main" id="{C4B9EC3A-C044-5442-81A8-6F327FB655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1255" y="4456915"/>
            <a:ext cx="278667" cy="20398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3600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indent="-342900" algn="r" defTabSz="914400" rtl="1" eaLnBrk="1" latinLnBrk="0" hangingPunct="1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Arial Unicode MS" charset="0"/>
                <a:cs typeface="Arial" panose="020B0604020202020204" pitchFamily="34" charset="0"/>
              </a:rPr>
              <a:t>19</a:t>
            </a:r>
            <a:endParaRPr lang="en-US" sz="1200" dirty="0"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</p:txBody>
      </p:sp>
      <p:sp>
        <p:nvSpPr>
          <p:cNvPr id="44" name="Text Box 9">
            <a:extLst>
              <a:ext uri="{FF2B5EF4-FFF2-40B4-BE49-F238E27FC236}">
                <a16:creationId xmlns:a16="http://schemas.microsoft.com/office/drawing/2014/main" id="{A5CF0DFC-9B9B-C540-BE66-571962E268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6234" y="4174970"/>
            <a:ext cx="343687" cy="20398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3600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indent="-342900" algn="r" defTabSz="914400" rtl="1" eaLnBrk="1" latinLnBrk="0" hangingPunct="1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Arial Unicode MS" charset="0"/>
                <a:cs typeface="Arial" panose="020B0604020202020204" pitchFamily="34" charset="0"/>
              </a:rPr>
              <a:t>131</a:t>
            </a:r>
            <a:endParaRPr lang="en-US" sz="1200" dirty="0"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</p:txBody>
      </p:sp>
      <p:sp>
        <p:nvSpPr>
          <p:cNvPr id="45" name="Text Box 9">
            <a:extLst>
              <a:ext uri="{FF2B5EF4-FFF2-40B4-BE49-F238E27FC236}">
                <a16:creationId xmlns:a16="http://schemas.microsoft.com/office/drawing/2014/main" id="{1A3EAECD-A8E4-554A-A0D7-EE4484361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4984" y="5864605"/>
            <a:ext cx="278667" cy="20398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3600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indent="-342900" algn="r" defTabSz="914400" rtl="1" eaLnBrk="1" latinLnBrk="0" hangingPunct="1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Arial Unicode MS" charset="0"/>
                <a:cs typeface="Arial" panose="020B0604020202020204" pitchFamily="34" charset="0"/>
              </a:rPr>
              <a:t>19</a:t>
            </a:r>
            <a:endParaRPr lang="en-US" sz="1200" dirty="0"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</p:txBody>
      </p:sp>
      <p:sp>
        <p:nvSpPr>
          <p:cNvPr id="46" name="Text Box 9">
            <a:extLst>
              <a:ext uri="{FF2B5EF4-FFF2-40B4-BE49-F238E27FC236}">
                <a16:creationId xmlns:a16="http://schemas.microsoft.com/office/drawing/2014/main" id="{9A9630B3-D8C9-A349-BE7F-D19966EA0F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7038" y="5532814"/>
            <a:ext cx="545626" cy="26211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7200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indent="-342900" algn="r" defTabSz="914400" rtl="1" eaLnBrk="1" latinLnBrk="0" hangingPunct="1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...</a:t>
            </a:r>
            <a:endParaRPr lang="en-US" sz="16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47" name="Text Box 9">
            <a:extLst>
              <a:ext uri="{FF2B5EF4-FFF2-40B4-BE49-F238E27FC236}">
                <a16:creationId xmlns:a16="http://schemas.microsoft.com/office/drawing/2014/main" id="{FB15206E-EB73-5F46-8138-8819FDCEC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8024" y="5864605"/>
            <a:ext cx="754518" cy="20398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indent="-342900" algn="ctr" defTabSz="914400" eaLnBrk="1" latinLnBrk="0" hangingPunct="1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Arial Unicode MS" charset="0"/>
                <a:cs typeface="Arial" panose="020B0604020202020204" pitchFamily="34" charset="0"/>
              </a:rPr>
              <a:t>1015 + </a:t>
            </a:r>
            <a:r>
              <a:rPr lang="en-US" sz="1600" i="1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i</a:t>
            </a:r>
            <a:endParaRPr lang="en-US" sz="1200" i="1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1D39F82A-651F-8840-8DAD-225941350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Implementing  </a:t>
            </a:r>
            <a:r>
              <a:rPr lang="en-US" sz="18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push/pop</a:t>
            </a:r>
            <a:r>
              <a:rPr lang="en-US" sz="18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local</a:t>
            </a:r>
            <a:r>
              <a:rPr lang="en-US" sz="18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</a:t>
            </a:r>
            <a:r>
              <a:rPr lang="en-US" sz="1800" i="1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i</a:t>
            </a:r>
            <a:endParaRPr lang="en-US" sz="1600" i="1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100D72-BA2B-401C-73B1-CEEA9ED7CE30}"/>
              </a:ext>
            </a:extLst>
          </p:cNvPr>
          <p:cNvSpPr/>
          <p:nvPr/>
        </p:nvSpPr>
        <p:spPr>
          <a:xfrm>
            <a:off x="6500123" y="2587581"/>
            <a:ext cx="2367574" cy="3967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E98748-79CD-7C11-1E45-BD7EAA33BF3B}"/>
              </a:ext>
            </a:extLst>
          </p:cNvPr>
          <p:cNvSpPr txBox="1"/>
          <p:nvPr/>
        </p:nvSpPr>
        <p:spPr>
          <a:xfrm>
            <a:off x="2700217" y="2019238"/>
            <a:ext cx="96767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(example values)</a:t>
            </a:r>
          </a:p>
          <a:p>
            <a:pPr marL="342900" indent="-342900">
              <a:spcBef>
                <a:spcPts val="600"/>
              </a:spcBef>
              <a:buFont typeface="Arial"/>
              <a:buChar char="•"/>
            </a:pPr>
            <a:endParaRPr lang="en-US" sz="1200" dirty="0">
              <a:solidFill>
                <a:schemeClr val="bg1">
                  <a:lumMod val="65000"/>
                </a:schemeClr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217118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306" t="7805" r="20562" b="47197"/>
          <a:stretch/>
        </p:blipFill>
        <p:spPr>
          <a:xfrm>
            <a:off x="2172611" y="923674"/>
            <a:ext cx="6508727" cy="5563023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193589" y="913175"/>
            <a:ext cx="6150446" cy="1605930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36015" y="1265108"/>
            <a:ext cx="15406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Abstraction:</a:t>
            </a:r>
            <a:endParaRPr lang="en-US" sz="2000" dirty="0">
              <a:latin typeface="Times New Roman"/>
              <a:cs typeface="Times New Roman"/>
            </a:endParaRPr>
          </a:p>
          <a:p>
            <a:pPr marL="342900" indent="-342900">
              <a:spcBef>
                <a:spcPts val="600"/>
              </a:spcBef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23" name="TextBox 22"/>
          <p:cNvSpPr txBox="1"/>
          <p:nvPr/>
        </p:nvSpPr>
        <p:spPr>
          <a:xfrm flipH="1">
            <a:off x="5108525" y="1402639"/>
            <a:ext cx="170608" cy="246221"/>
          </a:xfrm>
          <a:prstGeom prst="rect">
            <a:avLst/>
          </a:prstGeom>
          <a:solidFill>
            <a:srgbClr val="C3C1C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i="1" dirty="0">
                <a:solidFill>
                  <a:srgbClr val="800000"/>
                </a:solidFill>
                <a:latin typeface="Times New Roman"/>
                <a:cs typeface="Times New Roman"/>
              </a:rPr>
              <a:t>i</a:t>
            </a:r>
          </a:p>
        </p:txBody>
      </p:sp>
      <p:sp>
        <p:nvSpPr>
          <p:cNvPr id="24" name="TextBox 23"/>
          <p:cNvSpPr txBox="1"/>
          <p:nvPr/>
        </p:nvSpPr>
        <p:spPr>
          <a:xfrm flipH="1">
            <a:off x="7118560" y="1773017"/>
            <a:ext cx="416275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36000" bIns="0" rtlCol="0">
            <a:spAutoFit/>
          </a:bodyPr>
          <a:lstStyle/>
          <a:p>
            <a:pPr algn="r"/>
            <a:r>
              <a:rPr lang="en-US" sz="1600" i="1" dirty="0">
                <a:latin typeface="Times New Roman"/>
                <a:cs typeface="Times New Roman"/>
              </a:rPr>
              <a:t>i</a:t>
            </a:r>
          </a:p>
        </p:txBody>
      </p:sp>
      <p:sp>
        <p:nvSpPr>
          <p:cNvPr id="35" name="Text Box 9">
            <a:extLst>
              <a:ext uri="{FF2B5EF4-FFF2-40B4-BE49-F238E27FC236}">
                <a16:creationId xmlns:a16="http://schemas.microsoft.com/office/drawing/2014/main" id="{A01524EE-32C8-A14A-AEC7-C08AE74A6E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1815" y="1115283"/>
            <a:ext cx="1524686" cy="90395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pop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local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 </a:t>
            </a:r>
            <a:r>
              <a:rPr lang="en-US" sz="2000" i="1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endParaRPr lang="en-US" sz="16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6E997B3-3E13-3844-8086-68B436827E2A}"/>
              </a:ext>
            </a:extLst>
          </p:cNvPr>
          <p:cNvCxnSpPr>
            <a:cxnSpLocks/>
          </p:cNvCxnSpPr>
          <p:nvPr/>
        </p:nvCxnSpPr>
        <p:spPr>
          <a:xfrm>
            <a:off x="4181180" y="1770297"/>
            <a:ext cx="1303018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Box 9">
            <a:extLst>
              <a:ext uri="{FF2B5EF4-FFF2-40B4-BE49-F238E27FC236}">
                <a16:creationId xmlns:a16="http://schemas.microsoft.com/office/drawing/2014/main" id="{5672ADA6-1B83-FC46-B938-5BCBC7AD8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997" y="1436204"/>
            <a:ext cx="278667" cy="26211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indent="-342900" algn="ctr" defTabSz="914400" rtl="1" eaLnBrk="1" latinLnBrk="0" hangingPunct="1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...</a:t>
            </a:r>
            <a:endParaRPr lang="en-US" sz="16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37" name="Text Box 9">
            <a:extLst>
              <a:ext uri="{FF2B5EF4-FFF2-40B4-BE49-F238E27FC236}">
                <a16:creationId xmlns:a16="http://schemas.microsoft.com/office/drawing/2014/main" id="{6C33DC2D-D156-AD43-8BD9-069613424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8369" y="1506931"/>
            <a:ext cx="278667" cy="20398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3600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indent="-342900" algn="r" defTabSz="914400" rtl="1" eaLnBrk="1" latinLnBrk="0" hangingPunct="1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Arial Unicode MS" charset="0"/>
                <a:cs typeface="Arial" panose="020B0604020202020204" pitchFamily="34" charset="0"/>
              </a:rPr>
              <a:t>19</a:t>
            </a:r>
            <a:endParaRPr lang="en-US" sz="1200" dirty="0"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</p:txBody>
      </p:sp>
      <p:sp>
        <p:nvSpPr>
          <p:cNvPr id="38" name="Text Box 9">
            <a:extLst>
              <a:ext uri="{FF2B5EF4-FFF2-40B4-BE49-F238E27FC236}">
                <a16:creationId xmlns:a16="http://schemas.microsoft.com/office/drawing/2014/main" id="{2C927957-5B98-A14A-93DC-CE4EB80369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0101" y="1794135"/>
            <a:ext cx="278667" cy="20398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3600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indent="-342900" algn="r" defTabSz="914400" rtl="1" eaLnBrk="1" latinLnBrk="0" hangingPunct="1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Arial Unicode MS" charset="0"/>
                <a:cs typeface="Arial" panose="020B0604020202020204" pitchFamily="34" charset="0"/>
              </a:rPr>
              <a:t>19</a:t>
            </a:r>
            <a:endParaRPr lang="en-US" sz="1200" dirty="0"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</p:txBody>
      </p:sp>
      <p:sp>
        <p:nvSpPr>
          <p:cNvPr id="39" name="Text Box 9">
            <a:extLst>
              <a:ext uri="{FF2B5EF4-FFF2-40B4-BE49-F238E27FC236}">
                <a16:creationId xmlns:a16="http://schemas.microsoft.com/office/drawing/2014/main" id="{836892DE-07B9-3840-ADAD-38738CE73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3348" y="1224986"/>
            <a:ext cx="343687" cy="20398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3600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indent="-342900" algn="r" defTabSz="914400" rtl="1" eaLnBrk="1" latinLnBrk="0" hangingPunct="1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Arial Unicode MS" charset="0"/>
                <a:cs typeface="Arial" panose="020B0604020202020204" pitchFamily="34" charset="0"/>
              </a:rPr>
              <a:t>131</a:t>
            </a:r>
            <a:endParaRPr lang="en-US" sz="1200" dirty="0"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</p:txBody>
      </p:sp>
      <p:sp>
        <p:nvSpPr>
          <p:cNvPr id="40" name="Text Box 9">
            <a:extLst>
              <a:ext uri="{FF2B5EF4-FFF2-40B4-BE49-F238E27FC236}">
                <a16:creationId xmlns:a16="http://schemas.microsoft.com/office/drawing/2014/main" id="{184138CE-E078-424F-9948-E90FBFB279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8708" y="1257164"/>
            <a:ext cx="343687" cy="20398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3600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indent="-342900" algn="r" defTabSz="914400" rtl="1" eaLnBrk="1" latinLnBrk="0" hangingPunct="1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Arial Unicode MS" charset="0"/>
                <a:cs typeface="Arial" panose="020B0604020202020204" pitchFamily="34" charset="0"/>
              </a:rPr>
              <a:t>131</a:t>
            </a:r>
            <a:endParaRPr lang="en-US" sz="1200" dirty="0"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</p:txBody>
      </p:sp>
      <p:sp>
        <p:nvSpPr>
          <p:cNvPr id="41" name="Text Box 9">
            <a:extLst>
              <a:ext uri="{FF2B5EF4-FFF2-40B4-BE49-F238E27FC236}">
                <a16:creationId xmlns:a16="http://schemas.microsoft.com/office/drawing/2014/main" id="{02825F2E-4560-BD4F-A290-C31FA9EBEF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6339" y="4450347"/>
            <a:ext cx="278667" cy="20398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3600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indent="-342900" algn="r" defTabSz="914400" rtl="1" eaLnBrk="1" latinLnBrk="0" hangingPunct="1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Arial Unicode MS" charset="0"/>
                <a:cs typeface="Arial" panose="020B0604020202020204" pitchFamily="34" charset="0"/>
              </a:rPr>
              <a:t>19</a:t>
            </a:r>
            <a:endParaRPr lang="en-US" sz="1200" dirty="0"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</p:txBody>
      </p:sp>
      <p:sp>
        <p:nvSpPr>
          <p:cNvPr id="42" name="Text Box 9">
            <a:extLst>
              <a:ext uri="{FF2B5EF4-FFF2-40B4-BE49-F238E27FC236}">
                <a16:creationId xmlns:a16="http://schemas.microsoft.com/office/drawing/2014/main" id="{3B817D08-B482-2544-ACC4-EE64327B13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1318" y="4168402"/>
            <a:ext cx="343687" cy="20398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3600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indent="-342900" algn="r" defTabSz="914400" rtl="1" eaLnBrk="1" latinLnBrk="0" hangingPunct="1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Arial Unicode MS" charset="0"/>
                <a:cs typeface="Arial" panose="020B0604020202020204" pitchFamily="34" charset="0"/>
              </a:rPr>
              <a:t>131</a:t>
            </a:r>
            <a:endParaRPr lang="en-US" sz="1200" dirty="0"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</p:txBody>
      </p:sp>
      <p:sp>
        <p:nvSpPr>
          <p:cNvPr id="43" name="Text Box 9">
            <a:extLst>
              <a:ext uri="{FF2B5EF4-FFF2-40B4-BE49-F238E27FC236}">
                <a16:creationId xmlns:a16="http://schemas.microsoft.com/office/drawing/2014/main" id="{C4B9EC3A-C044-5442-81A8-6F327FB655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1255" y="4456915"/>
            <a:ext cx="278667" cy="20398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3600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indent="-342900" algn="r" defTabSz="914400" rtl="1" eaLnBrk="1" latinLnBrk="0" hangingPunct="1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Arial Unicode MS" charset="0"/>
                <a:cs typeface="Arial" panose="020B0604020202020204" pitchFamily="34" charset="0"/>
              </a:rPr>
              <a:t>19</a:t>
            </a:r>
            <a:endParaRPr lang="en-US" sz="1200" dirty="0"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</p:txBody>
      </p:sp>
      <p:sp>
        <p:nvSpPr>
          <p:cNvPr id="44" name="Text Box 9">
            <a:extLst>
              <a:ext uri="{FF2B5EF4-FFF2-40B4-BE49-F238E27FC236}">
                <a16:creationId xmlns:a16="http://schemas.microsoft.com/office/drawing/2014/main" id="{A5CF0DFC-9B9B-C540-BE66-571962E268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6234" y="4174970"/>
            <a:ext cx="343687" cy="20398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3600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indent="-342900" algn="r" defTabSz="914400" rtl="1" eaLnBrk="1" latinLnBrk="0" hangingPunct="1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Arial Unicode MS" charset="0"/>
                <a:cs typeface="Arial" panose="020B0604020202020204" pitchFamily="34" charset="0"/>
              </a:rPr>
              <a:t>131</a:t>
            </a:r>
            <a:endParaRPr lang="en-US" sz="1200" dirty="0"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</p:txBody>
      </p:sp>
      <p:sp>
        <p:nvSpPr>
          <p:cNvPr id="45" name="Text Box 9">
            <a:extLst>
              <a:ext uri="{FF2B5EF4-FFF2-40B4-BE49-F238E27FC236}">
                <a16:creationId xmlns:a16="http://schemas.microsoft.com/office/drawing/2014/main" id="{1A3EAECD-A8E4-554A-A0D7-EE4484361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4984" y="5864605"/>
            <a:ext cx="278667" cy="20398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3600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indent="-342900" algn="r" defTabSz="914400" rtl="1" eaLnBrk="1" latinLnBrk="0" hangingPunct="1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Arial Unicode MS" charset="0"/>
                <a:cs typeface="Arial" panose="020B0604020202020204" pitchFamily="34" charset="0"/>
              </a:rPr>
              <a:t>19</a:t>
            </a:r>
            <a:endParaRPr lang="en-US" sz="1200" dirty="0"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</p:txBody>
      </p:sp>
      <p:sp>
        <p:nvSpPr>
          <p:cNvPr id="46" name="Text Box 9">
            <a:extLst>
              <a:ext uri="{FF2B5EF4-FFF2-40B4-BE49-F238E27FC236}">
                <a16:creationId xmlns:a16="http://schemas.microsoft.com/office/drawing/2014/main" id="{9A9630B3-D8C9-A349-BE7F-D19966EA0F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7038" y="5532814"/>
            <a:ext cx="545626" cy="26211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7200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indent="-342900" algn="r" defTabSz="914400" rtl="1" eaLnBrk="1" latinLnBrk="0" hangingPunct="1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...</a:t>
            </a:r>
            <a:endParaRPr lang="en-US" sz="16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47" name="Text Box 9">
            <a:extLst>
              <a:ext uri="{FF2B5EF4-FFF2-40B4-BE49-F238E27FC236}">
                <a16:creationId xmlns:a16="http://schemas.microsoft.com/office/drawing/2014/main" id="{FB15206E-EB73-5F46-8138-8819FDCEC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8024" y="5864605"/>
            <a:ext cx="754518" cy="20398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indent="-342900" algn="ctr" defTabSz="914400" eaLnBrk="1" latinLnBrk="0" hangingPunct="1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Arial Unicode MS" charset="0"/>
                <a:cs typeface="Arial" panose="020B0604020202020204" pitchFamily="34" charset="0"/>
              </a:rPr>
              <a:t>1015 + </a:t>
            </a:r>
            <a:r>
              <a:rPr lang="en-US" sz="1600" i="1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i</a:t>
            </a:r>
            <a:endParaRPr lang="en-US" sz="1200" i="1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AD1F97F-089B-334D-A0CF-355EE7352688}"/>
              </a:ext>
            </a:extLst>
          </p:cNvPr>
          <p:cNvSpPr txBox="1"/>
          <p:nvPr/>
        </p:nvSpPr>
        <p:spPr>
          <a:xfrm>
            <a:off x="259255" y="2988175"/>
            <a:ext cx="189259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Implementation:</a:t>
            </a:r>
            <a:endParaRPr lang="en-US" sz="2000" dirty="0">
              <a:latin typeface="Times New Roman"/>
              <a:cs typeface="Times New Roman"/>
            </a:endParaRPr>
          </a:p>
          <a:p>
            <a:pPr marL="342900" indent="-342900">
              <a:spcBef>
                <a:spcPts val="600"/>
              </a:spcBef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942100A-5195-EB49-A474-F2F23924BB0F}"/>
              </a:ext>
            </a:extLst>
          </p:cNvPr>
          <p:cNvSpPr txBox="1"/>
          <p:nvPr/>
        </p:nvSpPr>
        <p:spPr>
          <a:xfrm>
            <a:off x="259462" y="3589783"/>
            <a:ext cx="212546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segment is allocated to a RAM block</a:t>
            </a:r>
          </a:p>
          <a:p>
            <a:pPr marL="179388" indent="-1793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Here, the block’s base address happens to be 1015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(arbitrary example)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9388" indent="-1793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base address 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segment 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kept in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LCL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19A3164-F52A-50E2-725B-601258DE0395}"/>
              </a:ext>
            </a:extLst>
          </p:cNvPr>
          <p:cNvGrpSpPr/>
          <p:nvPr/>
        </p:nvGrpSpPr>
        <p:grpSpPr>
          <a:xfrm>
            <a:off x="4093203" y="3274002"/>
            <a:ext cx="1524686" cy="903955"/>
            <a:chOff x="4093203" y="3274002"/>
            <a:chExt cx="1524686" cy="903955"/>
          </a:xfrm>
        </p:grpSpPr>
        <p:sp>
          <p:nvSpPr>
            <p:cNvPr id="60" name="Text Box 9">
              <a:extLst>
                <a:ext uri="{FF2B5EF4-FFF2-40B4-BE49-F238E27FC236}">
                  <a16:creationId xmlns:a16="http://schemas.microsoft.com/office/drawing/2014/main" id="{D6198AB9-8F1B-624A-8016-2562C1EEFE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93203" y="3274002"/>
              <a:ext cx="1524686" cy="90395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0" tIns="46800" rIns="0" bIns="4680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768"/>
                </a:spcBef>
                <a:buClr>
                  <a:srgbClr val="006600"/>
                </a:buClr>
                <a:buSzPct val="85000"/>
              </a:pP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pop</a:t>
              </a:r>
              <a:r>
                <a:rPr 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 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local</a:t>
              </a:r>
              <a:r>
                <a:rPr 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 </a:t>
              </a:r>
              <a:r>
                <a:rPr lang="en-US" sz="2000" i="1" dirty="0">
                  <a:latin typeface="Times New Roman" panose="02020603050405020304" pitchFamily="18" charset="0"/>
                  <a:ea typeface="Times New Roman" charset="0"/>
                  <a:cs typeface="Times New Roman" panose="02020603050405020304" pitchFamily="18" charset="0"/>
                </a:rPr>
                <a:t>i</a:t>
              </a:r>
              <a:r>
                <a:rPr lang="en-US" sz="1400" dirty="0">
                  <a:latin typeface="Times New Roman" panose="02020603050405020304" pitchFamily="18" charset="0"/>
                  <a:ea typeface="Times New Roman" charset="0"/>
                  <a:cs typeface="Times New Roman" panose="02020603050405020304" pitchFamily="18" charset="0"/>
                </a:rPr>
                <a:t> </a:t>
              </a:r>
              <a:endParaRPr lang="en-US" sz="16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8BD87D0-DA4C-BF4D-B940-13A403C50171}"/>
                </a:ext>
              </a:extLst>
            </p:cNvPr>
            <p:cNvCxnSpPr>
              <a:cxnSpLocks/>
            </p:cNvCxnSpPr>
            <p:nvPr/>
          </p:nvCxnSpPr>
          <p:spPr>
            <a:xfrm>
              <a:off x="4212568" y="3929016"/>
              <a:ext cx="1303018" cy="0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itle 1">
            <a:extLst>
              <a:ext uri="{FF2B5EF4-FFF2-40B4-BE49-F238E27FC236}">
                <a16:creationId xmlns:a16="http://schemas.microsoft.com/office/drawing/2014/main" id="{1D39F82A-651F-8840-8DAD-225941350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Implementing  </a:t>
            </a:r>
            <a:r>
              <a:rPr lang="en-US" sz="18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push/pop</a:t>
            </a:r>
            <a:r>
              <a:rPr lang="en-US" sz="18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local</a:t>
            </a:r>
            <a:r>
              <a:rPr lang="en-US" sz="18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</a:t>
            </a:r>
            <a:r>
              <a:rPr lang="en-US" sz="1800" i="1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i</a:t>
            </a:r>
            <a:endParaRPr lang="en-US" sz="1600" i="1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67653F-A042-8102-951B-4C868C7EF79B}"/>
              </a:ext>
            </a:extLst>
          </p:cNvPr>
          <p:cNvSpPr txBox="1"/>
          <p:nvPr/>
        </p:nvSpPr>
        <p:spPr>
          <a:xfrm>
            <a:off x="2700217" y="2019238"/>
            <a:ext cx="96767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(example values)</a:t>
            </a:r>
          </a:p>
          <a:p>
            <a:pPr marL="342900" indent="-342900">
              <a:spcBef>
                <a:spcPts val="600"/>
              </a:spcBef>
              <a:buFont typeface="Arial"/>
              <a:buChar char="•"/>
            </a:pPr>
            <a:endParaRPr lang="en-US" sz="1200" dirty="0">
              <a:solidFill>
                <a:schemeClr val="bg1">
                  <a:lumMod val="65000"/>
                </a:schemeClr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5927510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306" t="7805" r="20562" b="47197"/>
          <a:stretch/>
        </p:blipFill>
        <p:spPr>
          <a:xfrm>
            <a:off x="2172611" y="923674"/>
            <a:ext cx="6508727" cy="5563023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193589" y="913175"/>
            <a:ext cx="6150446" cy="1605930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36015" y="1265108"/>
            <a:ext cx="15406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Abstraction:</a:t>
            </a:r>
            <a:endParaRPr lang="en-US" sz="2000" dirty="0">
              <a:latin typeface="Times New Roman"/>
              <a:cs typeface="Times New Roman"/>
            </a:endParaRPr>
          </a:p>
          <a:p>
            <a:pPr marL="342900" indent="-342900">
              <a:spcBef>
                <a:spcPts val="600"/>
              </a:spcBef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23" name="TextBox 22"/>
          <p:cNvSpPr txBox="1"/>
          <p:nvPr/>
        </p:nvSpPr>
        <p:spPr>
          <a:xfrm flipH="1">
            <a:off x="5108525" y="1402639"/>
            <a:ext cx="170608" cy="246221"/>
          </a:xfrm>
          <a:prstGeom prst="rect">
            <a:avLst/>
          </a:prstGeom>
          <a:solidFill>
            <a:srgbClr val="C3C1C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i="1" dirty="0">
                <a:solidFill>
                  <a:srgbClr val="800000"/>
                </a:solidFill>
                <a:latin typeface="Times New Roman"/>
                <a:cs typeface="Times New Roman"/>
              </a:rPr>
              <a:t>i</a:t>
            </a:r>
          </a:p>
        </p:txBody>
      </p:sp>
      <p:sp>
        <p:nvSpPr>
          <p:cNvPr id="24" name="TextBox 23"/>
          <p:cNvSpPr txBox="1"/>
          <p:nvPr/>
        </p:nvSpPr>
        <p:spPr>
          <a:xfrm flipH="1">
            <a:off x="7118560" y="1773017"/>
            <a:ext cx="416275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36000" bIns="0" rtlCol="0">
            <a:spAutoFit/>
          </a:bodyPr>
          <a:lstStyle/>
          <a:p>
            <a:pPr algn="r"/>
            <a:r>
              <a:rPr lang="en-US" sz="1600" i="1" dirty="0">
                <a:latin typeface="Times New Roman"/>
                <a:cs typeface="Times New Roman"/>
              </a:rPr>
              <a:t>i</a:t>
            </a:r>
          </a:p>
        </p:txBody>
      </p:sp>
      <p:sp>
        <p:nvSpPr>
          <p:cNvPr id="35" name="Text Box 9">
            <a:extLst>
              <a:ext uri="{FF2B5EF4-FFF2-40B4-BE49-F238E27FC236}">
                <a16:creationId xmlns:a16="http://schemas.microsoft.com/office/drawing/2014/main" id="{A01524EE-32C8-A14A-AEC7-C08AE74A6E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1815" y="1115283"/>
            <a:ext cx="1524686" cy="90395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pop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local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 </a:t>
            </a:r>
            <a:r>
              <a:rPr lang="en-US" sz="2000" i="1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endParaRPr lang="en-US" sz="16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6E997B3-3E13-3844-8086-68B436827E2A}"/>
              </a:ext>
            </a:extLst>
          </p:cNvPr>
          <p:cNvCxnSpPr>
            <a:cxnSpLocks/>
          </p:cNvCxnSpPr>
          <p:nvPr/>
        </p:nvCxnSpPr>
        <p:spPr>
          <a:xfrm>
            <a:off x="4181180" y="1770297"/>
            <a:ext cx="1303018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Box 9">
            <a:extLst>
              <a:ext uri="{FF2B5EF4-FFF2-40B4-BE49-F238E27FC236}">
                <a16:creationId xmlns:a16="http://schemas.microsoft.com/office/drawing/2014/main" id="{5672ADA6-1B83-FC46-B938-5BCBC7AD8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997" y="1436204"/>
            <a:ext cx="278667" cy="26211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indent="-342900" algn="ctr" defTabSz="914400" rtl="1" eaLnBrk="1" latinLnBrk="0" hangingPunct="1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...</a:t>
            </a:r>
            <a:endParaRPr lang="en-US" sz="16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37" name="Text Box 9">
            <a:extLst>
              <a:ext uri="{FF2B5EF4-FFF2-40B4-BE49-F238E27FC236}">
                <a16:creationId xmlns:a16="http://schemas.microsoft.com/office/drawing/2014/main" id="{6C33DC2D-D156-AD43-8BD9-069613424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8369" y="1506931"/>
            <a:ext cx="278667" cy="20398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3600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indent="-342900" algn="r" defTabSz="914400" rtl="1" eaLnBrk="1" latinLnBrk="0" hangingPunct="1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Arial Unicode MS" charset="0"/>
                <a:cs typeface="Arial" panose="020B0604020202020204" pitchFamily="34" charset="0"/>
              </a:rPr>
              <a:t>19</a:t>
            </a:r>
            <a:endParaRPr lang="en-US" sz="1200" dirty="0"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</p:txBody>
      </p:sp>
      <p:sp>
        <p:nvSpPr>
          <p:cNvPr id="38" name="Text Box 9">
            <a:extLst>
              <a:ext uri="{FF2B5EF4-FFF2-40B4-BE49-F238E27FC236}">
                <a16:creationId xmlns:a16="http://schemas.microsoft.com/office/drawing/2014/main" id="{2C927957-5B98-A14A-93DC-CE4EB80369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0101" y="1794135"/>
            <a:ext cx="278667" cy="20398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3600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indent="-342900" algn="r" defTabSz="914400" rtl="1" eaLnBrk="1" latinLnBrk="0" hangingPunct="1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Arial Unicode MS" charset="0"/>
                <a:cs typeface="Arial" panose="020B0604020202020204" pitchFamily="34" charset="0"/>
              </a:rPr>
              <a:t>19</a:t>
            </a:r>
            <a:endParaRPr lang="en-US" sz="1200" dirty="0"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</p:txBody>
      </p:sp>
      <p:sp>
        <p:nvSpPr>
          <p:cNvPr id="39" name="Text Box 9">
            <a:extLst>
              <a:ext uri="{FF2B5EF4-FFF2-40B4-BE49-F238E27FC236}">
                <a16:creationId xmlns:a16="http://schemas.microsoft.com/office/drawing/2014/main" id="{836892DE-07B9-3840-ADAD-38738CE73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3348" y="1224986"/>
            <a:ext cx="343687" cy="20398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3600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indent="-342900" algn="r" defTabSz="914400" rtl="1" eaLnBrk="1" latinLnBrk="0" hangingPunct="1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Arial Unicode MS" charset="0"/>
                <a:cs typeface="Arial" panose="020B0604020202020204" pitchFamily="34" charset="0"/>
              </a:rPr>
              <a:t>131</a:t>
            </a:r>
            <a:endParaRPr lang="en-US" sz="1200" dirty="0"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</p:txBody>
      </p:sp>
      <p:sp>
        <p:nvSpPr>
          <p:cNvPr id="40" name="Text Box 9">
            <a:extLst>
              <a:ext uri="{FF2B5EF4-FFF2-40B4-BE49-F238E27FC236}">
                <a16:creationId xmlns:a16="http://schemas.microsoft.com/office/drawing/2014/main" id="{184138CE-E078-424F-9948-E90FBFB279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8708" y="1257164"/>
            <a:ext cx="343687" cy="20398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3600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indent="-342900" algn="r" defTabSz="914400" rtl="1" eaLnBrk="1" latinLnBrk="0" hangingPunct="1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Arial Unicode MS" charset="0"/>
                <a:cs typeface="Arial" panose="020B0604020202020204" pitchFamily="34" charset="0"/>
              </a:rPr>
              <a:t>131</a:t>
            </a:r>
            <a:endParaRPr lang="en-US" sz="1200" dirty="0"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</p:txBody>
      </p:sp>
      <p:sp>
        <p:nvSpPr>
          <p:cNvPr id="41" name="Text Box 9">
            <a:extLst>
              <a:ext uri="{FF2B5EF4-FFF2-40B4-BE49-F238E27FC236}">
                <a16:creationId xmlns:a16="http://schemas.microsoft.com/office/drawing/2014/main" id="{02825F2E-4560-BD4F-A290-C31FA9EBEF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6339" y="4450347"/>
            <a:ext cx="278667" cy="20398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3600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indent="-342900" algn="r" defTabSz="914400" rtl="1" eaLnBrk="1" latinLnBrk="0" hangingPunct="1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Arial Unicode MS" charset="0"/>
                <a:cs typeface="Arial" panose="020B0604020202020204" pitchFamily="34" charset="0"/>
              </a:rPr>
              <a:t>19</a:t>
            </a:r>
            <a:endParaRPr lang="en-US" sz="1200" dirty="0"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</p:txBody>
      </p:sp>
      <p:sp>
        <p:nvSpPr>
          <p:cNvPr id="42" name="Text Box 9">
            <a:extLst>
              <a:ext uri="{FF2B5EF4-FFF2-40B4-BE49-F238E27FC236}">
                <a16:creationId xmlns:a16="http://schemas.microsoft.com/office/drawing/2014/main" id="{3B817D08-B482-2544-ACC4-EE64327B13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1318" y="4168402"/>
            <a:ext cx="343687" cy="20398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3600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indent="-342900" algn="r" defTabSz="914400" rtl="1" eaLnBrk="1" latinLnBrk="0" hangingPunct="1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Arial Unicode MS" charset="0"/>
                <a:cs typeface="Arial" panose="020B0604020202020204" pitchFamily="34" charset="0"/>
              </a:rPr>
              <a:t>131</a:t>
            </a:r>
            <a:endParaRPr lang="en-US" sz="1200" dirty="0"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</p:txBody>
      </p:sp>
      <p:sp>
        <p:nvSpPr>
          <p:cNvPr id="43" name="Text Box 9">
            <a:extLst>
              <a:ext uri="{FF2B5EF4-FFF2-40B4-BE49-F238E27FC236}">
                <a16:creationId xmlns:a16="http://schemas.microsoft.com/office/drawing/2014/main" id="{C4B9EC3A-C044-5442-81A8-6F327FB655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1255" y="4456915"/>
            <a:ext cx="278667" cy="20398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3600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indent="-342900" algn="r" defTabSz="914400" rtl="1" eaLnBrk="1" latinLnBrk="0" hangingPunct="1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Arial Unicode MS" charset="0"/>
                <a:cs typeface="Arial" panose="020B0604020202020204" pitchFamily="34" charset="0"/>
              </a:rPr>
              <a:t>19</a:t>
            </a:r>
            <a:endParaRPr lang="en-US" sz="1200" dirty="0"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</p:txBody>
      </p:sp>
      <p:sp>
        <p:nvSpPr>
          <p:cNvPr id="44" name="Text Box 9">
            <a:extLst>
              <a:ext uri="{FF2B5EF4-FFF2-40B4-BE49-F238E27FC236}">
                <a16:creationId xmlns:a16="http://schemas.microsoft.com/office/drawing/2014/main" id="{A5CF0DFC-9B9B-C540-BE66-571962E268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6234" y="4174970"/>
            <a:ext cx="343687" cy="20398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3600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indent="-342900" algn="r" defTabSz="914400" rtl="1" eaLnBrk="1" latinLnBrk="0" hangingPunct="1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Arial Unicode MS" charset="0"/>
                <a:cs typeface="Arial" panose="020B0604020202020204" pitchFamily="34" charset="0"/>
              </a:rPr>
              <a:t>131</a:t>
            </a:r>
            <a:endParaRPr lang="en-US" sz="1200" dirty="0"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</p:txBody>
      </p:sp>
      <p:sp>
        <p:nvSpPr>
          <p:cNvPr id="45" name="Text Box 9">
            <a:extLst>
              <a:ext uri="{FF2B5EF4-FFF2-40B4-BE49-F238E27FC236}">
                <a16:creationId xmlns:a16="http://schemas.microsoft.com/office/drawing/2014/main" id="{1A3EAECD-A8E4-554A-A0D7-EE4484361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4984" y="5864605"/>
            <a:ext cx="278667" cy="20398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3600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indent="-342900" algn="r" defTabSz="914400" rtl="1" eaLnBrk="1" latinLnBrk="0" hangingPunct="1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Arial Unicode MS" charset="0"/>
                <a:cs typeface="Arial" panose="020B0604020202020204" pitchFamily="34" charset="0"/>
              </a:rPr>
              <a:t>19</a:t>
            </a:r>
            <a:endParaRPr lang="en-US" sz="1200" dirty="0"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</p:txBody>
      </p:sp>
      <p:sp>
        <p:nvSpPr>
          <p:cNvPr id="46" name="Text Box 9">
            <a:extLst>
              <a:ext uri="{FF2B5EF4-FFF2-40B4-BE49-F238E27FC236}">
                <a16:creationId xmlns:a16="http://schemas.microsoft.com/office/drawing/2014/main" id="{9A9630B3-D8C9-A349-BE7F-D19966EA0F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7038" y="5532814"/>
            <a:ext cx="545626" cy="26211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7200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indent="-342900" algn="r" defTabSz="914400" rtl="1" eaLnBrk="1" latinLnBrk="0" hangingPunct="1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...</a:t>
            </a:r>
            <a:endParaRPr lang="en-US" sz="16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47" name="Text Box 9">
            <a:extLst>
              <a:ext uri="{FF2B5EF4-FFF2-40B4-BE49-F238E27FC236}">
                <a16:creationId xmlns:a16="http://schemas.microsoft.com/office/drawing/2014/main" id="{FB15206E-EB73-5F46-8138-8819FDCEC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8024" y="5864605"/>
            <a:ext cx="754518" cy="20398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indent="-342900" algn="ctr" defTabSz="914400" eaLnBrk="1" latinLnBrk="0" hangingPunct="1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Arial Unicode MS" charset="0"/>
                <a:cs typeface="Arial" panose="020B0604020202020204" pitchFamily="34" charset="0"/>
              </a:rPr>
              <a:t>1015 + </a:t>
            </a:r>
            <a:r>
              <a:rPr lang="en-US" sz="1600" i="1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i</a:t>
            </a:r>
            <a:endParaRPr lang="en-US" sz="1200" i="1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65A1EB7-5322-624C-A8A9-E69AFC59F16A}"/>
              </a:ext>
            </a:extLst>
          </p:cNvPr>
          <p:cNvGrpSpPr/>
          <p:nvPr/>
        </p:nvGrpSpPr>
        <p:grpSpPr>
          <a:xfrm>
            <a:off x="3993270" y="2699058"/>
            <a:ext cx="3053768" cy="1440735"/>
            <a:chOff x="4216586" y="3146363"/>
            <a:chExt cx="3053768" cy="1440735"/>
          </a:xfrm>
        </p:grpSpPr>
        <p:sp>
          <p:nvSpPr>
            <p:cNvPr id="31" name="Text Box 9">
              <a:extLst>
                <a:ext uri="{FF2B5EF4-FFF2-40B4-BE49-F238E27FC236}">
                  <a16:creationId xmlns:a16="http://schemas.microsoft.com/office/drawing/2014/main" id="{AD460410-A42B-DE42-B0D1-5823222EFE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8326" y="3447919"/>
              <a:ext cx="2030990" cy="11391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01600" tIns="46800" rIns="0" bIns="4680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ts val="400"/>
                </a:spcBef>
                <a:buClr>
                  <a:srgbClr val="006600"/>
                </a:buClr>
                <a:buSzPct val="85000"/>
              </a:pPr>
              <a:r>
                <a:rPr lang="en-US" sz="1400" b="1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//</a:t>
              </a:r>
              <a:r>
                <a:rPr lang="en-US" sz="1400" b="1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b="1" dirty="0">
                  <a:solidFill>
                    <a:srgbClr val="008000"/>
                  </a:solidFill>
                  <a:latin typeface="Consolas" charset="0"/>
                  <a:ea typeface="Arial Unicode MS" charset="0"/>
                  <a:cs typeface="Consolas" charset="0"/>
                </a:rPr>
                <a:t>pop</a:t>
              </a:r>
              <a:r>
                <a:rPr lang="en-US" sz="1200" b="1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 </a:t>
              </a:r>
              <a:r>
                <a:rPr lang="en-US" sz="1200" b="1" dirty="0">
                  <a:solidFill>
                    <a:srgbClr val="008000"/>
                  </a:solidFill>
                  <a:latin typeface="Consolas" charset="0"/>
                  <a:ea typeface="Arial Unicode MS" charset="0"/>
                  <a:cs typeface="Consolas" charset="0"/>
                </a:rPr>
                <a:t>local</a:t>
              </a:r>
              <a:r>
                <a:rPr lang="en-US" sz="1200" b="1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 </a:t>
              </a:r>
              <a:r>
                <a:rPr lang="en-US" sz="1200" b="1" i="1" dirty="0">
                  <a:solidFill>
                    <a:srgbClr val="008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i</a:t>
              </a:r>
            </a:p>
            <a:p>
              <a:pPr>
                <a:spcBef>
                  <a:spcPts val="400"/>
                </a:spcBef>
                <a:buClr>
                  <a:srgbClr val="006600"/>
                </a:buClr>
                <a:buSzPct val="85000"/>
              </a:pPr>
              <a:r>
                <a:rPr lang="en-US" sz="1400" i="1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addr </a:t>
              </a:r>
              <a:r>
                <a:rPr lang="en-US" sz="12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←</a:t>
              </a:r>
              <a:r>
                <a:rPr lang="en-US" sz="12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 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LCL</a:t>
              </a:r>
              <a:r>
                <a:rPr lang="en-US" sz="12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 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+</a:t>
              </a:r>
              <a:r>
                <a:rPr lang="en-US" sz="1200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 </a:t>
              </a:r>
              <a:r>
                <a:rPr lang="en-US" sz="1200" i="1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i</a:t>
              </a:r>
            </a:p>
            <a:p>
              <a:pPr>
                <a:spcBef>
                  <a:spcPts val="4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SP--</a:t>
              </a:r>
            </a:p>
            <a:p>
              <a:pPr>
                <a:spcBef>
                  <a:spcPts val="4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RAM[</a:t>
              </a:r>
              <a:r>
                <a:rPr lang="en-US" sz="1200" i="1" dirty="0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addr</a:t>
              </a:r>
              <a:r>
                <a:rPr lang="en-US" sz="12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] </a:t>
              </a:r>
              <a:r>
                <a:rPr lang="en-US" sz="1200" dirty="0">
                  <a:latin typeface="Consolas" charset="0"/>
                  <a:ea typeface="Arial Unicode MS" charset="0"/>
                  <a:cs typeface="Consolas" charset="0"/>
                </a:rPr>
                <a:t>← RAM[SP]</a:t>
              </a:r>
              <a:r>
                <a:rPr lang="en-US" sz="12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 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8ACDA41-805A-6447-88BE-E7FC0F6DEB3B}"/>
                </a:ext>
              </a:extLst>
            </p:cNvPr>
            <p:cNvSpPr txBox="1"/>
            <p:nvPr/>
          </p:nvSpPr>
          <p:spPr>
            <a:xfrm>
              <a:off x="4216586" y="3146363"/>
              <a:ext cx="3053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Pseudocode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4AF863D-E3E0-B94F-AB04-46B2DDBC94CB}"/>
              </a:ext>
            </a:extLst>
          </p:cNvPr>
          <p:cNvGrpSpPr/>
          <p:nvPr/>
        </p:nvGrpSpPr>
        <p:grpSpPr>
          <a:xfrm>
            <a:off x="3993270" y="4343620"/>
            <a:ext cx="2324403" cy="2111584"/>
            <a:chOff x="3993270" y="4343620"/>
            <a:chExt cx="2324403" cy="2111584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E783D41-1710-3044-95A7-3C2590B94F5E}"/>
                </a:ext>
              </a:extLst>
            </p:cNvPr>
            <p:cNvGrpSpPr/>
            <p:nvPr/>
          </p:nvGrpSpPr>
          <p:grpSpPr>
            <a:xfrm>
              <a:off x="3993270" y="4343620"/>
              <a:ext cx="2324403" cy="2111584"/>
              <a:chOff x="3993270" y="4343620"/>
              <a:chExt cx="2324403" cy="2111584"/>
            </a:xfrm>
          </p:grpSpPr>
          <p:sp>
            <p:nvSpPr>
              <p:cNvPr id="57" name="Text Box 9">
                <a:extLst>
                  <a:ext uri="{FF2B5EF4-FFF2-40B4-BE49-F238E27FC236}">
                    <a16:creationId xmlns:a16="http://schemas.microsoft.com/office/drawing/2014/main" id="{448D980D-07D2-8443-ABA4-19E192AE41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61815" y="4660899"/>
                <a:ext cx="2034185" cy="179430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93973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201600" tIns="46800" rIns="0" bIns="46800" anchor="ctr" anchorCtr="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342900" indent="-342900" algn="l" defTabSz="914400" rtl="0" eaLnBrk="1" latinLnBrk="0" hangingPunct="1">
                  <a:lnSpc>
                    <a:spcPct val="90000"/>
                  </a:lnSpc>
                  <a:spcBef>
                    <a:spcPts val="768"/>
                  </a:spcBef>
                  <a:buClr>
                    <a:srgbClr val="006600"/>
                  </a:buClr>
                  <a:buSzPct val="85000"/>
                </a:pPr>
                <a:endParaRPr lang="en-US" sz="12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C864B0-2251-6A41-A90D-789140160D13}"/>
                  </a:ext>
                </a:extLst>
              </p:cNvPr>
              <p:cNvSpPr txBox="1"/>
              <p:nvPr/>
            </p:nvSpPr>
            <p:spPr>
              <a:xfrm>
                <a:off x="3993270" y="4343620"/>
                <a:ext cx="23244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sz="1600" dirty="0">
                    <a:latin typeface="Times New Roman"/>
                    <a:cs typeface="Times New Roman"/>
                  </a:rPr>
                  <a:t>Hack assembly:</a:t>
                </a:r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F0A60B5-8799-8C43-80C6-6F4BE67D4C6F}"/>
                </a:ext>
              </a:extLst>
            </p:cNvPr>
            <p:cNvSpPr txBox="1"/>
            <p:nvPr/>
          </p:nvSpPr>
          <p:spPr>
            <a:xfrm>
              <a:off x="4190415" y="5373385"/>
              <a:ext cx="1776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200"/>
                </a:spcBef>
              </a:pPr>
              <a:r>
                <a:rPr lang="en-US" i="1" dirty="0">
                  <a:latin typeface="Times New Roman"/>
                  <a:cs typeface="Times New Roman"/>
                </a:rPr>
                <a:t>You figure it out!</a:t>
              </a:r>
              <a:endParaRPr lang="en-US" sz="1400" i="1" dirty="0">
                <a:latin typeface="Consolas"/>
                <a:cs typeface="Consolas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7D0CBF86-FDBD-0F45-91F4-663544EB6F08}"/>
              </a:ext>
            </a:extLst>
          </p:cNvPr>
          <p:cNvSpPr txBox="1"/>
          <p:nvPr/>
        </p:nvSpPr>
        <p:spPr>
          <a:xfrm>
            <a:off x="259255" y="2988175"/>
            <a:ext cx="189259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Implementation:</a:t>
            </a:r>
            <a:endParaRPr lang="en-US" sz="2000" dirty="0">
              <a:latin typeface="Times New Roman"/>
              <a:cs typeface="Times New Roman"/>
            </a:endParaRPr>
          </a:p>
          <a:p>
            <a:pPr marL="342900" indent="-342900">
              <a:spcBef>
                <a:spcPts val="600"/>
              </a:spcBef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041B31A3-1FE0-8C4B-B123-224C7A98E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Implementing  </a:t>
            </a:r>
            <a:r>
              <a:rPr lang="en-US" sz="18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push/pop</a:t>
            </a:r>
            <a:r>
              <a:rPr lang="en-US" sz="18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local</a:t>
            </a:r>
            <a:r>
              <a:rPr lang="en-US" sz="18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</a:t>
            </a:r>
            <a:r>
              <a:rPr lang="en-US" sz="1800" i="1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i</a:t>
            </a:r>
            <a:endParaRPr lang="en-US" sz="1600" i="1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24248F-D682-BA04-68AA-77BEFCB0AB74}"/>
              </a:ext>
            </a:extLst>
          </p:cNvPr>
          <p:cNvSpPr txBox="1"/>
          <p:nvPr/>
        </p:nvSpPr>
        <p:spPr>
          <a:xfrm>
            <a:off x="2700217" y="2019238"/>
            <a:ext cx="96767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(example values)</a:t>
            </a:r>
          </a:p>
          <a:p>
            <a:pPr marL="342900" indent="-342900">
              <a:spcBef>
                <a:spcPts val="600"/>
              </a:spcBef>
              <a:buFont typeface="Arial"/>
              <a:buChar char="•"/>
            </a:pPr>
            <a:endParaRPr lang="en-US" sz="1200" dirty="0">
              <a:solidFill>
                <a:schemeClr val="bg1">
                  <a:lumMod val="6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58BFD6-EC44-F76C-91CE-491CDA2E4F9E}"/>
              </a:ext>
            </a:extLst>
          </p:cNvPr>
          <p:cNvSpPr txBox="1"/>
          <p:nvPr/>
        </p:nvSpPr>
        <p:spPr>
          <a:xfrm>
            <a:off x="259462" y="3589783"/>
            <a:ext cx="212546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segment is allocated to a RAM block</a:t>
            </a:r>
          </a:p>
          <a:p>
            <a:pPr marL="179388" indent="-1793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Here, the block’s base address happens to be 1015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(arbitrary example)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9388" indent="-1793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base address 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segment 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kept in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LCL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71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896256" y="1075008"/>
            <a:ext cx="1790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latin typeface="Times New Roman"/>
                <a:cs typeface="Times New Roman"/>
              </a:rPr>
              <a:t>VM code:</a:t>
            </a:r>
          </a:p>
        </p:txBody>
      </p:sp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995317" y="1440254"/>
            <a:ext cx="1537331" cy="47673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pop local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ea typeface="Arial Unicode MS" charset="0"/>
                <a:cs typeface="Times New Roman"/>
              </a:rPr>
              <a:t>  i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00199" y="931948"/>
            <a:ext cx="2782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latin typeface="Times New Roman"/>
                <a:cs typeface="Times New Roman"/>
              </a:rPr>
              <a:t>Assembly pseudo code:</a:t>
            </a:r>
          </a:p>
        </p:txBody>
      </p:sp>
      <p:sp>
        <p:nvSpPr>
          <p:cNvPr id="15" name="Text Box 9">
            <a:extLst>
              <a:ext uri="{FF2B5EF4-FFF2-40B4-BE49-F238E27FC236}">
                <a16:creationId xmlns:a16="http://schemas.microsoft.com/office/drawing/2014/main" id="{C89588A7-F98A-7349-84BC-6E696D0D29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5718" y="1324389"/>
            <a:ext cx="2030990" cy="113917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400"/>
              </a:spcBef>
              <a:buClr>
                <a:srgbClr val="006600"/>
              </a:buClr>
              <a:buSzPct val="85000"/>
            </a:pPr>
            <a:r>
              <a:rPr lang="en-US" sz="1400" b="1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rPr>
              <a:t>pop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 </a:t>
            </a:r>
            <a:r>
              <a:rPr lang="en-US" sz="1200" b="1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rPr>
              <a:t>local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 </a:t>
            </a:r>
            <a:r>
              <a:rPr lang="en-US" sz="1200" b="1" i="1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i</a:t>
            </a:r>
          </a:p>
          <a:p>
            <a:pPr>
              <a:spcBef>
                <a:spcPts val="400"/>
              </a:spcBef>
              <a:buClr>
                <a:srgbClr val="006600"/>
              </a:buClr>
              <a:buSzPct val="85000"/>
            </a:pP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addr 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←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LCL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 </a:t>
            </a:r>
            <a:r>
              <a:rPr lang="en-US" sz="1200" i="1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i</a:t>
            </a:r>
          </a:p>
          <a:p>
            <a:pPr>
              <a:spcBef>
                <a:spcPts val="4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SP--</a:t>
            </a:r>
          </a:p>
          <a:p>
            <a:pPr>
              <a:spcBef>
                <a:spcPts val="4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RAM[</a:t>
            </a:r>
            <a:r>
              <a:rPr lang="en-US" sz="1200" i="1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addr</a:t>
            </a: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]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← RAM[SP]</a:t>
            </a: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</a:t>
            </a:r>
          </a:p>
        </p:txBody>
      </p:sp>
      <p:sp>
        <p:nvSpPr>
          <p:cNvPr id="22" name="AutoShape 8">
            <a:extLst>
              <a:ext uri="{FF2B5EF4-FFF2-40B4-BE49-F238E27FC236}">
                <a16:creationId xmlns:a16="http://schemas.microsoft.com/office/drawing/2014/main" id="{8AB7BE3D-7DF3-CB40-B459-86E11D420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906" y="1324389"/>
            <a:ext cx="1650965" cy="715396"/>
          </a:xfrm>
          <a:prstGeom prst="rightArrow">
            <a:avLst>
              <a:gd name="adj1" fmla="val 50000"/>
              <a:gd name="adj2" fmla="val 52273"/>
            </a:avLst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VM translator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6D4775-668E-BC43-BDD8-CF96D491CF13}"/>
              </a:ext>
            </a:extLst>
          </p:cNvPr>
          <p:cNvSpPr txBox="1"/>
          <p:nvPr/>
        </p:nvSpPr>
        <p:spPr>
          <a:xfrm>
            <a:off x="838200" y="3807432"/>
            <a:ext cx="909698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u="sng" dirty="0">
                <a:latin typeface="Times New Roman"/>
                <a:cs typeface="Times New Roman"/>
              </a:rPr>
              <a:t>The big picture:</a:t>
            </a:r>
            <a:endParaRPr lang="en-US" dirty="0">
              <a:latin typeface="Times New Roman"/>
              <a:cs typeface="Times New Roman"/>
            </a:endParaRPr>
          </a:p>
          <a:p>
            <a:pPr>
              <a:spcBef>
                <a:spcPts val="1200"/>
              </a:spcBef>
            </a:pPr>
            <a:r>
              <a:rPr lang="en-US" dirty="0">
                <a:latin typeface="Times New Roman"/>
                <a:cs typeface="Times New Roman"/>
              </a:rPr>
              <a:t>When the compiler compiles a high-level method, it represents…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Times New Roman"/>
                <a:cs typeface="Times New Roman"/>
              </a:rPr>
              <a:t>    the method’s </a:t>
            </a:r>
            <a:r>
              <a:rPr lang="en-US" i="1" dirty="0">
                <a:latin typeface="Times New Roman"/>
                <a:cs typeface="Times New Roman"/>
              </a:rPr>
              <a:t>local variables</a:t>
            </a:r>
            <a:r>
              <a:rPr lang="en-US" dirty="0">
                <a:latin typeface="Times New Roman"/>
                <a:cs typeface="Times New Roman"/>
              </a:rPr>
              <a:t> in the virtual segment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endParaRPr lang="en-US" dirty="0">
              <a:latin typeface="Times New Roman"/>
              <a:cs typeface="Times New Roman"/>
            </a:endParaRPr>
          </a:p>
          <a:p>
            <a:pPr>
              <a:spcBef>
                <a:spcPts val="1200"/>
              </a:spcBef>
            </a:pPr>
            <a:r>
              <a:rPr lang="en-US" dirty="0">
                <a:latin typeface="Times New Roman"/>
                <a:cs typeface="Times New Roman"/>
              </a:rPr>
              <a:t>    the method’s </a:t>
            </a:r>
            <a:r>
              <a:rPr lang="en-US" i="1" dirty="0">
                <a:latin typeface="Times New Roman"/>
                <a:cs typeface="Times New Roman"/>
              </a:rPr>
              <a:t>arguments</a:t>
            </a:r>
            <a:r>
              <a:rPr lang="en-US" dirty="0">
                <a:latin typeface="Times New Roman"/>
                <a:cs typeface="Times New Roman"/>
              </a:rPr>
              <a:t> in the virtual segment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argument</a:t>
            </a:r>
            <a:endParaRPr lang="en-US" dirty="0">
              <a:latin typeface="Times New Roman"/>
              <a:cs typeface="Times New Roman"/>
            </a:endParaRPr>
          </a:p>
          <a:p>
            <a:pPr>
              <a:spcBef>
                <a:spcPts val="1200"/>
              </a:spcBef>
            </a:pPr>
            <a:r>
              <a:rPr lang="en-US" dirty="0">
                <a:latin typeface="Times New Roman"/>
                <a:cs typeface="Times New Roman"/>
              </a:rPr>
              <a:t>    the </a:t>
            </a:r>
            <a:r>
              <a:rPr lang="en-US" i="1" dirty="0">
                <a:latin typeface="Times New Roman"/>
                <a:cs typeface="Times New Roman"/>
              </a:rPr>
              <a:t>fields</a:t>
            </a:r>
            <a:r>
              <a:rPr lang="en-US" dirty="0">
                <a:latin typeface="Times New Roman"/>
                <a:cs typeface="Times New Roman"/>
              </a:rPr>
              <a:t> of the current object in the virtual segment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endParaRPr lang="en-US" dirty="0">
              <a:latin typeface="Times New Roman"/>
              <a:cs typeface="Times New Roman"/>
            </a:endParaRPr>
          </a:p>
          <a:p>
            <a:pPr>
              <a:spcBef>
                <a:spcPts val="1200"/>
              </a:spcBef>
              <a:buClr>
                <a:schemeClr val="bg1"/>
              </a:buClr>
            </a:pPr>
            <a:r>
              <a:rPr lang="en-US" dirty="0">
                <a:latin typeface="Times New Roman"/>
                <a:cs typeface="Times New Roman"/>
              </a:rPr>
              <a:t>    the </a:t>
            </a:r>
            <a:r>
              <a:rPr lang="en-US" i="1" dirty="0">
                <a:latin typeface="Times New Roman"/>
                <a:cs typeface="Times New Roman"/>
              </a:rPr>
              <a:t>entries</a:t>
            </a:r>
            <a:r>
              <a:rPr lang="en-US" dirty="0">
                <a:latin typeface="Times New Roman"/>
                <a:cs typeface="Times New Roman"/>
              </a:rPr>
              <a:t> of the current array in the virtual segment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that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220F3B2-35DF-DF41-82FD-5CEE8C5D4CE7}"/>
              </a:ext>
            </a:extLst>
          </p:cNvPr>
          <p:cNvGrpSpPr/>
          <p:nvPr/>
        </p:nvGrpSpPr>
        <p:grpSpPr>
          <a:xfrm>
            <a:off x="7448262" y="932850"/>
            <a:ext cx="1675545" cy="3453708"/>
            <a:chOff x="819406" y="3079967"/>
            <a:chExt cx="1675545" cy="345370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70165AD-292E-964F-BE29-C3D0BCF6D379}"/>
                </a:ext>
              </a:extLst>
            </p:cNvPr>
            <p:cNvGrpSpPr/>
            <p:nvPr/>
          </p:nvGrpSpPr>
          <p:grpSpPr>
            <a:xfrm>
              <a:off x="819406" y="3079967"/>
              <a:ext cx="1675545" cy="3453708"/>
              <a:chOff x="819406" y="3079967"/>
              <a:chExt cx="1675545" cy="3453708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3973F11-ED81-6944-A128-432438EFBC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2746" t="18906" r="27609" b="52505"/>
              <a:stretch/>
            </p:blipFill>
            <p:spPr>
              <a:xfrm>
                <a:off x="819406" y="3378240"/>
                <a:ext cx="1675545" cy="3155435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CF3D740-6E27-5C44-8B8E-1C27E9D60647}"/>
                  </a:ext>
                </a:extLst>
              </p:cNvPr>
              <p:cNvSpPr txBox="1"/>
              <p:nvPr/>
            </p:nvSpPr>
            <p:spPr>
              <a:xfrm>
                <a:off x="885818" y="3079967"/>
                <a:ext cx="11357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1400" dirty="0">
                    <a:latin typeface="Times New Roman"/>
                    <a:cs typeface="Times New Roman"/>
                  </a:rPr>
                  <a:t>Host RAM</a:t>
                </a: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978649E-7E12-1146-A55D-5BFAAE1073AE}"/>
                </a:ext>
              </a:extLst>
            </p:cNvPr>
            <p:cNvSpPr/>
            <p:nvPr/>
          </p:nvSpPr>
          <p:spPr>
            <a:xfrm>
              <a:off x="1667356" y="4631040"/>
              <a:ext cx="760245" cy="1589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9730F350-9690-0948-9AD1-B234AAC3C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Implementing  </a:t>
            </a:r>
            <a:r>
              <a:rPr lang="en-US" sz="18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push/pop</a:t>
            </a:r>
            <a:r>
              <a:rPr lang="en-US" sz="18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local</a:t>
            </a:r>
            <a:r>
              <a:rPr lang="en-US" sz="18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</a:t>
            </a:r>
            <a:r>
              <a:rPr lang="en-US" sz="1800" i="1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i</a:t>
            </a:r>
            <a:endParaRPr lang="en-US" sz="1600" i="1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F29FB4-C211-5333-4600-27D3D4B2153E}"/>
              </a:ext>
            </a:extLst>
          </p:cNvPr>
          <p:cNvSpPr/>
          <p:nvPr/>
        </p:nvSpPr>
        <p:spPr>
          <a:xfrm>
            <a:off x="8296212" y="1727866"/>
            <a:ext cx="677502" cy="1047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" name="Text Box 9">
            <a:extLst>
              <a:ext uri="{FF2B5EF4-FFF2-40B4-BE49-F238E27FC236}">
                <a16:creationId xmlns:a16="http://schemas.microsoft.com/office/drawing/2014/main" id="{5DECA721-1F91-4BEC-9419-5AC17BEAD9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5317" y="2896483"/>
            <a:ext cx="1574278" cy="47673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local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ea typeface="Arial Unicode MS" charset="0"/>
                <a:cs typeface="Times New Roman"/>
              </a:rPr>
              <a:t>  i</a:t>
            </a:r>
          </a:p>
        </p:txBody>
      </p:sp>
      <p:sp>
        <p:nvSpPr>
          <p:cNvPr id="5" name="Text Box 9">
            <a:extLst>
              <a:ext uri="{FF2B5EF4-FFF2-40B4-BE49-F238E27FC236}">
                <a16:creationId xmlns:a16="http://schemas.microsoft.com/office/drawing/2014/main" id="{A7919607-07AD-C018-BD3D-F122B89C7B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4544" y="2691262"/>
            <a:ext cx="2030990" cy="113917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400"/>
              </a:spcBef>
              <a:buClr>
                <a:srgbClr val="006600"/>
              </a:buClr>
              <a:buSzPct val="85000"/>
            </a:pPr>
            <a:r>
              <a:rPr lang="en-US" sz="1400" b="1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rPr>
              <a:t>push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 </a:t>
            </a:r>
            <a:r>
              <a:rPr lang="en-US" sz="1200" b="1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rPr>
              <a:t>local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 </a:t>
            </a:r>
            <a:r>
              <a:rPr lang="en-US" sz="1200" b="1" i="1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i</a:t>
            </a:r>
          </a:p>
          <a:p>
            <a:pPr>
              <a:spcBef>
                <a:spcPts val="400"/>
              </a:spcBef>
              <a:buClr>
                <a:srgbClr val="006600"/>
              </a:buClr>
              <a:buSzPct val="85000"/>
            </a:pP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addr 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←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LCL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 </a:t>
            </a:r>
            <a:r>
              <a:rPr lang="en-US" sz="1200" i="1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i</a:t>
            </a:r>
            <a:endParaRPr lang="en-US" sz="12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4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RAM[SP] ← </a:t>
            </a: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RAM[</a:t>
            </a:r>
            <a:r>
              <a:rPr lang="en-US" sz="1200" i="1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addr</a:t>
            </a: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]</a:t>
            </a:r>
            <a:endParaRPr lang="en-US" sz="1200" dirty="0"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4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SP++ </a:t>
            </a:r>
          </a:p>
        </p:txBody>
      </p:sp>
      <p:sp>
        <p:nvSpPr>
          <p:cNvPr id="6" name="AutoShape 8">
            <a:extLst>
              <a:ext uri="{FF2B5EF4-FFF2-40B4-BE49-F238E27FC236}">
                <a16:creationId xmlns:a16="http://schemas.microsoft.com/office/drawing/2014/main" id="{6CF6F924-E657-0C85-FBF3-3769F173E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0732" y="2801509"/>
            <a:ext cx="1650965" cy="701374"/>
          </a:xfrm>
          <a:prstGeom prst="rightArrow">
            <a:avLst>
              <a:gd name="adj1" fmla="val 50000"/>
              <a:gd name="adj2" fmla="val 52273"/>
            </a:avLst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VM translator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FD20FC5-2E62-220F-757F-3383770BF2C4}"/>
              </a:ext>
            </a:extLst>
          </p:cNvPr>
          <p:cNvGrpSpPr/>
          <p:nvPr/>
        </p:nvGrpSpPr>
        <p:grpSpPr>
          <a:xfrm>
            <a:off x="6696708" y="4743789"/>
            <a:ext cx="2359749" cy="1502401"/>
            <a:chOff x="7095854" y="4743788"/>
            <a:chExt cx="2359749" cy="1502401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38D817CC-5DA5-DD52-EE18-E345DEF758CE}"/>
                </a:ext>
              </a:extLst>
            </p:cNvPr>
            <p:cNvSpPr/>
            <p:nvPr/>
          </p:nvSpPr>
          <p:spPr>
            <a:xfrm>
              <a:off x="7095854" y="4743788"/>
              <a:ext cx="403011" cy="1502401"/>
            </a:xfrm>
            <a:prstGeom prst="rightBrace">
              <a:avLst>
                <a:gd name="adj1" fmla="val 46433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871073-D7AA-4142-6BF6-C729DA008B38}"/>
                </a:ext>
              </a:extLst>
            </p:cNvPr>
            <p:cNvSpPr txBox="1"/>
            <p:nvPr/>
          </p:nvSpPr>
          <p:spPr>
            <a:xfrm>
              <a:off x="7380102" y="5041062"/>
              <a:ext cx="207550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7013" indent="-227013">
                <a:buClr>
                  <a:schemeClr val="bg1"/>
                </a:buClr>
                <a:buFont typeface="Wingdings" charset="2"/>
                <a:buChar char="ü"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Implemented the same way at the VM level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591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26D4775-668E-BC43-BDD8-CF96D491CF13}"/>
              </a:ext>
            </a:extLst>
          </p:cNvPr>
          <p:cNvSpPr txBox="1"/>
          <p:nvPr/>
        </p:nvSpPr>
        <p:spPr>
          <a:xfrm>
            <a:off x="995317" y="4386558"/>
            <a:ext cx="909698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buClr>
                <a:schemeClr val="bg1"/>
              </a:buClr>
            </a:pPr>
            <a:r>
              <a:rPr lang="en-US" dirty="0">
                <a:latin typeface="Times New Roman"/>
                <a:cs typeface="Times New Roman"/>
              </a:rPr>
              <a:t>To access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i="1" dirty="0">
                <a:latin typeface="Times New Roman"/>
                <a:cs typeface="Times New Roman"/>
              </a:rPr>
              <a:t>i</a:t>
            </a:r>
            <a:r>
              <a:rPr lang="en-US" dirty="0">
                <a:latin typeface="Times New Roman"/>
                <a:cs typeface="Times New Roman"/>
              </a:rPr>
              <a:t>  where </a:t>
            </a:r>
            <a:r>
              <a:rPr lang="en-US" sz="1400" i="1" dirty="0">
                <a:latin typeface="Times New Roman"/>
                <a:cs typeface="Times New Roman"/>
              </a:rPr>
              <a:t>segment</a:t>
            </a:r>
            <a:r>
              <a:rPr lang="en-US" dirty="0">
                <a:latin typeface="Times New Roman"/>
                <a:cs typeface="Times New Roman"/>
              </a:rPr>
              <a:t> is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argument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that</a:t>
            </a:r>
            <a:r>
              <a:rPr lang="en-US" dirty="0">
                <a:latin typeface="Times New Roman"/>
                <a:cs typeface="Times New Roman"/>
              </a:rPr>
              <a:t>: </a:t>
            </a:r>
          </a:p>
          <a:p>
            <a:pPr>
              <a:spcBef>
                <a:spcPts val="1200"/>
              </a:spcBef>
              <a:buClr>
                <a:schemeClr val="bg1"/>
              </a:buClr>
            </a:pPr>
            <a:r>
              <a:rPr lang="en-US" dirty="0">
                <a:latin typeface="Times New Roman"/>
                <a:cs typeface="Times New Roman"/>
              </a:rPr>
              <a:t>     access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RAM[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segmentPointer</a:t>
            </a:r>
            <a:r>
              <a:rPr lang="en-US" dirty="0">
                <a:latin typeface="Times New Roman"/>
                <a:cs typeface="Times New Roman"/>
              </a:rPr>
              <a:t> + </a:t>
            </a:r>
            <a:r>
              <a:rPr lang="en-US" i="1" dirty="0">
                <a:latin typeface="Times New Roman"/>
                <a:cs typeface="Times New Roman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>
              <a:spcBef>
                <a:spcPts val="1200"/>
              </a:spcBef>
              <a:buClr>
                <a:schemeClr val="bg1"/>
              </a:buClr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where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segmentPointer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LCL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THAT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220F3B2-35DF-DF41-82FD-5CEE8C5D4CE7}"/>
              </a:ext>
            </a:extLst>
          </p:cNvPr>
          <p:cNvGrpSpPr/>
          <p:nvPr/>
        </p:nvGrpSpPr>
        <p:grpSpPr>
          <a:xfrm>
            <a:off x="7448262" y="932850"/>
            <a:ext cx="1675545" cy="3453708"/>
            <a:chOff x="819406" y="3079967"/>
            <a:chExt cx="1675545" cy="345370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70165AD-292E-964F-BE29-C3D0BCF6D379}"/>
                </a:ext>
              </a:extLst>
            </p:cNvPr>
            <p:cNvGrpSpPr/>
            <p:nvPr/>
          </p:nvGrpSpPr>
          <p:grpSpPr>
            <a:xfrm>
              <a:off x="819406" y="3079967"/>
              <a:ext cx="1675545" cy="3453708"/>
              <a:chOff x="819406" y="3079967"/>
              <a:chExt cx="1675545" cy="3453708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3973F11-ED81-6944-A128-432438EFBC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2746" t="18906" r="27609" b="52505"/>
              <a:stretch/>
            </p:blipFill>
            <p:spPr>
              <a:xfrm>
                <a:off x="819406" y="3378240"/>
                <a:ext cx="1675545" cy="3155435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CF3D740-6E27-5C44-8B8E-1C27E9D60647}"/>
                  </a:ext>
                </a:extLst>
              </p:cNvPr>
              <p:cNvSpPr txBox="1"/>
              <p:nvPr/>
            </p:nvSpPr>
            <p:spPr>
              <a:xfrm>
                <a:off x="885818" y="3079967"/>
                <a:ext cx="11357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1400" dirty="0">
                    <a:latin typeface="Times New Roman"/>
                    <a:cs typeface="Times New Roman"/>
                  </a:rPr>
                  <a:t>Host RAM</a:t>
                </a: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978649E-7E12-1146-A55D-5BFAAE1073AE}"/>
                </a:ext>
              </a:extLst>
            </p:cNvPr>
            <p:cNvSpPr/>
            <p:nvPr/>
          </p:nvSpPr>
          <p:spPr>
            <a:xfrm>
              <a:off x="1667356" y="4631040"/>
              <a:ext cx="760245" cy="1589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9730F350-9690-0948-9AD1-B234AAC3C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Implementing  </a:t>
            </a:r>
            <a:r>
              <a:rPr lang="en-US" sz="18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push/pop</a:t>
            </a:r>
            <a:r>
              <a:rPr lang="en-US" sz="18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{</a:t>
            </a:r>
            <a:r>
              <a:rPr lang="en-US" sz="1800" b="1" dirty="0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local</a:t>
            </a:r>
            <a:r>
              <a:rPr lang="en-US" sz="18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| </a:t>
            </a:r>
            <a:r>
              <a:rPr lang="en-US" sz="1800" b="1" dirty="0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argument</a:t>
            </a:r>
            <a:r>
              <a:rPr lang="en-US" sz="18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| </a:t>
            </a:r>
            <a:r>
              <a:rPr lang="en-US" sz="1800" b="1" dirty="0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this</a:t>
            </a:r>
            <a:r>
              <a:rPr lang="en-US" sz="18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| </a:t>
            </a:r>
            <a:r>
              <a:rPr lang="en-US" sz="1800" b="1" dirty="0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that</a:t>
            </a:r>
            <a:r>
              <a:rPr lang="en-US" sz="18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}  </a:t>
            </a:r>
            <a:r>
              <a:rPr lang="en-US" sz="1800" i="1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i</a:t>
            </a:r>
            <a:endParaRPr lang="en-US" sz="1600" i="1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32E76B-3042-FCF1-D1DF-F5EEC114D334}"/>
              </a:ext>
            </a:extLst>
          </p:cNvPr>
          <p:cNvSpPr txBox="1"/>
          <p:nvPr/>
        </p:nvSpPr>
        <p:spPr>
          <a:xfrm>
            <a:off x="896256" y="1075008"/>
            <a:ext cx="1790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latin typeface="Times New Roman"/>
                <a:cs typeface="Times New Roman"/>
              </a:rPr>
              <a:t>VM code:</a:t>
            </a:r>
          </a:p>
        </p:txBody>
      </p:sp>
      <p:sp>
        <p:nvSpPr>
          <p:cNvPr id="13" name="Text Box 9">
            <a:extLst>
              <a:ext uri="{FF2B5EF4-FFF2-40B4-BE49-F238E27FC236}">
                <a16:creationId xmlns:a16="http://schemas.microsoft.com/office/drawing/2014/main" id="{B6300BE5-2041-5A3D-1F4C-27A4BE374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5317" y="1440254"/>
            <a:ext cx="1537331" cy="47673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pop local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ea typeface="Arial Unicode MS" charset="0"/>
                <a:cs typeface="Times New Roman"/>
              </a:rPr>
              <a:t>  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DB165C-63A3-E97A-15B7-1A34D7831618}"/>
              </a:ext>
            </a:extLst>
          </p:cNvPr>
          <p:cNvSpPr txBox="1"/>
          <p:nvPr/>
        </p:nvSpPr>
        <p:spPr>
          <a:xfrm>
            <a:off x="4600199" y="931948"/>
            <a:ext cx="2782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latin typeface="Times New Roman"/>
                <a:cs typeface="Times New Roman"/>
              </a:rPr>
              <a:t>Assembly pseudo code:</a:t>
            </a:r>
          </a:p>
        </p:txBody>
      </p:sp>
      <p:sp>
        <p:nvSpPr>
          <p:cNvPr id="28" name="Text Box 9">
            <a:extLst>
              <a:ext uri="{FF2B5EF4-FFF2-40B4-BE49-F238E27FC236}">
                <a16:creationId xmlns:a16="http://schemas.microsoft.com/office/drawing/2014/main" id="{7C30D36A-124C-254F-E4AA-910CF4B913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5718" y="1324389"/>
            <a:ext cx="2030990" cy="113917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400"/>
              </a:spcBef>
              <a:buClr>
                <a:srgbClr val="006600"/>
              </a:buClr>
              <a:buSzPct val="85000"/>
            </a:pPr>
            <a:r>
              <a:rPr lang="en-US" sz="1400" b="1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rPr>
              <a:t>pop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 </a:t>
            </a:r>
            <a:r>
              <a:rPr lang="en-US" sz="1200" b="1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rPr>
              <a:t>local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 </a:t>
            </a:r>
            <a:r>
              <a:rPr lang="en-US" sz="1200" b="1" i="1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i</a:t>
            </a:r>
          </a:p>
          <a:p>
            <a:pPr>
              <a:spcBef>
                <a:spcPts val="400"/>
              </a:spcBef>
              <a:buClr>
                <a:srgbClr val="006600"/>
              </a:buClr>
              <a:buSzPct val="85000"/>
            </a:pP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addr 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←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LCL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 </a:t>
            </a:r>
            <a:r>
              <a:rPr lang="en-US" sz="1200" i="1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i</a:t>
            </a:r>
          </a:p>
          <a:p>
            <a:pPr>
              <a:spcBef>
                <a:spcPts val="4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SP--</a:t>
            </a:r>
          </a:p>
          <a:p>
            <a:pPr>
              <a:spcBef>
                <a:spcPts val="4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RAM[</a:t>
            </a:r>
            <a:r>
              <a:rPr lang="en-US" sz="1200" i="1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addr</a:t>
            </a: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] </a:t>
            </a: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← RAM[SP]</a:t>
            </a: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</a:t>
            </a:r>
          </a:p>
        </p:txBody>
      </p:sp>
      <p:sp>
        <p:nvSpPr>
          <p:cNvPr id="29" name="AutoShape 8">
            <a:extLst>
              <a:ext uri="{FF2B5EF4-FFF2-40B4-BE49-F238E27FC236}">
                <a16:creationId xmlns:a16="http://schemas.microsoft.com/office/drawing/2014/main" id="{C9A36813-10D5-7EEB-9AA2-7D8C63C6A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906" y="1324389"/>
            <a:ext cx="1650965" cy="715396"/>
          </a:xfrm>
          <a:prstGeom prst="rightArrow">
            <a:avLst>
              <a:gd name="adj1" fmla="val 50000"/>
              <a:gd name="adj2" fmla="val 52273"/>
            </a:avLst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VM translator</a:t>
            </a:r>
          </a:p>
        </p:txBody>
      </p:sp>
      <p:sp>
        <p:nvSpPr>
          <p:cNvPr id="30" name="Text Box 9">
            <a:extLst>
              <a:ext uri="{FF2B5EF4-FFF2-40B4-BE49-F238E27FC236}">
                <a16:creationId xmlns:a16="http://schemas.microsoft.com/office/drawing/2014/main" id="{3E6F7784-36E0-A9CF-2FBE-09AFB5256F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5317" y="2896483"/>
            <a:ext cx="1574278" cy="47673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push local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ea typeface="Arial Unicode MS" charset="0"/>
                <a:cs typeface="Times New Roman"/>
              </a:rPr>
              <a:t>  i</a:t>
            </a:r>
          </a:p>
        </p:txBody>
      </p:sp>
      <p:sp>
        <p:nvSpPr>
          <p:cNvPr id="31" name="Text Box 9">
            <a:extLst>
              <a:ext uri="{FF2B5EF4-FFF2-40B4-BE49-F238E27FC236}">
                <a16:creationId xmlns:a16="http://schemas.microsoft.com/office/drawing/2014/main" id="{AA66B38E-2D44-BC15-B213-E51D052D3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4544" y="2691262"/>
            <a:ext cx="2030990" cy="113917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400"/>
              </a:spcBef>
              <a:buClr>
                <a:srgbClr val="006600"/>
              </a:buClr>
              <a:buSzPct val="85000"/>
            </a:pPr>
            <a:r>
              <a:rPr lang="en-US" sz="1400" b="1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</a:t>
            </a: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rPr>
              <a:t>push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 </a:t>
            </a:r>
            <a:r>
              <a:rPr lang="en-US" sz="1200" b="1" dirty="0">
                <a:solidFill>
                  <a:srgbClr val="008000"/>
                </a:solidFill>
                <a:latin typeface="Consolas" charset="0"/>
                <a:ea typeface="Arial Unicode MS" charset="0"/>
                <a:cs typeface="Consolas" charset="0"/>
              </a:rPr>
              <a:t>local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 </a:t>
            </a:r>
            <a:r>
              <a:rPr lang="en-US" sz="1200" b="1" i="1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i</a:t>
            </a:r>
          </a:p>
          <a:p>
            <a:pPr>
              <a:spcBef>
                <a:spcPts val="400"/>
              </a:spcBef>
              <a:buClr>
                <a:srgbClr val="006600"/>
              </a:buClr>
              <a:buSzPct val="85000"/>
            </a:pP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addr 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←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LCL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 </a:t>
            </a:r>
            <a:r>
              <a:rPr lang="en-US" sz="1200" i="1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i</a:t>
            </a:r>
            <a:endParaRPr lang="en-US" sz="12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400"/>
              </a:spcBef>
              <a:buClr>
                <a:srgbClr val="006600"/>
              </a:buClr>
              <a:buSzPct val="85000"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RAM[SP] ← </a:t>
            </a: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RAM[</a:t>
            </a:r>
            <a:r>
              <a:rPr lang="en-US" sz="1200" i="1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addr</a:t>
            </a: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]</a:t>
            </a:r>
            <a:endParaRPr lang="en-US" sz="1200" dirty="0">
              <a:latin typeface="Consolas" charset="0"/>
              <a:ea typeface="Arial Unicode MS" charset="0"/>
              <a:cs typeface="Consolas" charset="0"/>
            </a:endParaRPr>
          </a:p>
          <a:p>
            <a:pPr>
              <a:spcBef>
                <a:spcPts val="4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SP++ </a:t>
            </a:r>
          </a:p>
        </p:txBody>
      </p:sp>
      <p:sp>
        <p:nvSpPr>
          <p:cNvPr id="32" name="AutoShape 8">
            <a:extLst>
              <a:ext uri="{FF2B5EF4-FFF2-40B4-BE49-F238E27FC236}">
                <a16:creationId xmlns:a16="http://schemas.microsoft.com/office/drawing/2014/main" id="{191B2E69-AA72-C86F-F1C9-1D4390CDF2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0732" y="2801509"/>
            <a:ext cx="1650965" cy="701374"/>
          </a:xfrm>
          <a:prstGeom prst="rightArrow">
            <a:avLst>
              <a:gd name="adj1" fmla="val 50000"/>
              <a:gd name="adj2" fmla="val 52273"/>
            </a:avLst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VM translator</a:t>
            </a:r>
          </a:p>
        </p:txBody>
      </p:sp>
    </p:spTree>
    <p:extLst>
      <p:ext uri="{BB962C8B-B14F-4D97-AF65-F5344CB8AC3E}">
        <p14:creationId xmlns:p14="http://schemas.microsoft.com/office/powerpoint/2010/main" val="356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F4521532-9FCE-6145-BD3F-000DBBD40816}"/>
              </a:ext>
            </a:extLst>
          </p:cNvPr>
          <p:cNvGrpSpPr/>
          <p:nvPr/>
        </p:nvGrpSpPr>
        <p:grpSpPr>
          <a:xfrm>
            <a:off x="4032792" y="1898143"/>
            <a:ext cx="426557" cy="808208"/>
            <a:chOff x="9791424" y="1561900"/>
            <a:chExt cx="426557" cy="808208"/>
          </a:xfrm>
          <a:solidFill>
            <a:schemeClr val="bg1"/>
          </a:solidFill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790A02F-3CBB-8F41-A114-F1C741F9B048}"/>
                </a:ext>
              </a:extLst>
            </p:cNvPr>
            <p:cNvSpPr/>
            <p:nvPr/>
          </p:nvSpPr>
          <p:spPr>
            <a:xfrm>
              <a:off x="9793805" y="1830187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400" spc="2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649BF70-B87D-7448-88AF-F1FBA078F1B9}"/>
                </a:ext>
              </a:extLst>
            </p:cNvPr>
            <p:cNvSpPr/>
            <p:nvPr/>
          </p:nvSpPr>
          <p:spPr>
            <a:xfrm>
              <a:off x="9796708" y="2098151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400" spc="2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1D1E945-5F49-C24C-AAE0-B4CC0FF79437}"/>
                </a:ext>
              </a:extLst>
            </p:cNvPr>
            <p:cNvSpPr/>
            <p:nvPr/>
          </p:nvSpPr>
          <p:spPr>
            <a:xfrm>
              <a:off x="9791424" y="1561900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400" spc="200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80B7EA2-1A46-3B43-BF70-CC148B652BAD}"/>
              </a:ext>
            </a:extLst>
          </p:cNvPr>
          <p:cNvGrpSpPr/>
          <p:nvPr/>
        </p:nvGrpSpPr>
        <p:grpSpPr>
          <a:xfrm>
            <a:off x="4088889" y="1875461"/>
            <a:ext cx="434603" cy="1037148"/>
            <a:chOff x="9836182" y="1561900"/>
            <a:chExt cx="434603" cy="1037148"/>
          </a:xfrm>
          <a:solidFill>
            <a:schemeClr val="bg1"/>
          </a:solidFill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17AA722-FE91-C14A-944B-B4DDFE0C43B3}"/>
                </a:ext>
              </a:extLst>
            </p:cNvPr>
            <p:cNvSpPr/>
            <p:nvPr/>
          </p:nvSpPr>
          <p:spPr>
            <a:xfrm>
              <a:off x="9849512" y="2327091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400" spc="200" dirty="0">
                  <a:solidFill>
                    <a:schemeClr val="tx1"/>
                  </a:solidFill>
                </a:rPr>
                <a:t>...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0542276B-1E66-624C-ADE2-394EF6A7F72F}"/>
                </a:ext>
              </a:extLst>
            </p:cNvPr>
            <p:cNvSpPr/>
            <p:nvPr/>
          </p:nvSpPr>
          <p:spPr>
            <a:xfrm>
              <a:off x="9838563" y="1830187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200" spc="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F976CD3-EF5C-0245-9111-798664A312F5}"/>
                </a:ext>
              </a:extLst>
            </p:cNvPr>
            <p:cNvSpPr/>
            <p:nvPr/>
          </p:nvSpPr>
          <p:spPr>
            <a:xfrm>
              <a:off x="9841466" y="2098151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200" spc="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1EBF907-E11F-B643-A2EA-2A62E4D478D1}"/>
                </a:ext>
              </a:extLst>
            </p:cNvPr>
            <p:cNvSpPr/>
            <p:nvPr/>
          </p:nvSpPr>
          <p:spPr>
            <a:xfrm>
              <a:off x="9836182" y="1561900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200" spc="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F1EFE1E1-88CA-DF43-A52C-C62C2E51A7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12" r="74472" b="76583"/>
          <a:stretch/>
        </p:blipFill>
        <p:spPr>
          <a:xfrm>
            <a:off x="1258608" y="1328533"/>
            <a:ext cx="2758892" cy="2140557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700A4D74-38CC-6D40-84BD-FD32BF3D1B35}"/>
              </a:ext>
            </a:extLst>
          </p:cNvPr>
          <p:cNvSpPr/>
          <p:nvPr/>
        </p:nvSpPr>
        <p:spPr>
          <a:xfrm>
            <a:off x="4073671" y="1329448"/>
            <a:ext cx="1263382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memory segments</a:t>
            </a:r>
          </a:p>
        </p:txBody>
      </p:sp>
      <p:sp>
        <p:nvSpPr>
          <p:cNvPr id="78" name="Text Box 9">
            <a:extLst>
              <a:ext uri="{FF2B5EF4-FFF2-40B4-BE49-F238E27FC236}">
                <a16:creationId xmlns:a16="http://schemas.microsoft.com/office/drawing/2014/main" id="{709C404B-2631-F146-B651-BC8C02715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4880" y="1526438"/>
            <a:ext cx="1524686" cy="15431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endParaRPr lang="en-US" sz="16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79" name="Text Box 9">
            <a:extLst>
              <a:ext uri="{FF2B5EF4-FFF2-40B4-BE49-F238E27FC236}">
                <a16:creationId xmlns:a16="http://schemas.microsoft.com/office/drawing/2014/main" id="{A91EBC44-E952-254A-822B-6C51DB1C60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2334" y="2214374"/>
            <a:ext cx="1524686" cy="25140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pop</a:t>
            </a:r>
            <a:endParaRPr lang="en-US" sz="14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B053546-7948-0441-8552-D24939571A5A}"/>
              </a:ext>
            </a:extLst>
          </p:cNvPr>
          <p:cNvCxnSpPr>
            <a:cxnSpLocks/>
          </p:cNvCxnSpPr>
          <p:nvPr/>
        </p:nvCxnSpPr>
        <p:spPr>
          <a:xfrm flipH="1">
            <a:off x="2954685" y="2483668"/>
            <a:ext cx="975906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 Box 9">
            <a:extLst>
              <a:ext uri="{FF2B5EF4-FFF2-40B4-BE49-F238E27FC236}">
                <a16:creationId xmlns:a16="http://schemas.microsoft.com/office/drawing/2014/main" id="{574852F1-3FCB-9643-A8D6-B10EF9D56A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1836" y="1758057"/>
            <a:ext cx="1524686" cy="25140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push</a:t>
            </a:r>
            <a:endParaRPr lang="en-US" sz="14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9F7DE37-260F-A545-B5E5-ED8257B3945B}"/>
              </a:ext>
            </a:extLst>
          </p:cNvPr>
          <p:cNvCxnSpPr>
            <a:cxnSpLocks/>
          </p:cNvCxnSpPr>
          <p:nvPr/>
        </p:nvCxnSpPr>
        <p:spPr>
          <a:xfrm>
            <a:off x="2954685" y="2030414"/>
            <a:ext cx="975907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268F49A-4AC5-6441-8D12-D2A121D7AFC9}"/>
              </a:ext>
            </a:extLst>
          </p:cNvPr>
          <p:cNvGrpSpPr/>
          <p:nvPr/>
        </p:nvGrpSpPr>
        <p:grpSpPr>
          <a:xfrm>
            <a:off x="4446814" y="1861098"/>
            <a:ext cx="559366" cy="1050367"/>
            <a:chOff x="3052906" y="3016432"/>
            <a:chExt cx="559366" cy="1050367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D24BEB0-1101-4C41-94C7-FF92D053620F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4DE775A7-9B0B-EC49-B6B5-8412D97FC7C6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430413F0-39DE-6149-A79B-B204A3EE08BB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11EC1B72-48C1-C547-8ED9-9768E5151A24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3167FA6-1452-5F49-A708-11157732A7A7}"/>
              </a:ext>
            </a:extLst>
          </p:cNvPr>
          <p:cNvGrpSpPr/>
          <p:nvPr/>
        </p:nvGrpSpPr>
        <p:grpSpPr>
          <a:xfrm>
            <a:off x="4552381" y="1963163"/>
            <a:ext cx="559366" cy="1050367"/>
            <a:chOff x="3052906" y="3016432"/>
            <a:chExt cx="559366" cy="1050367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E39D723A-1F7A-0141-B703-22AAC30D47E6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6C2C9D50-B296-AC43-829A-6EF226E75BB3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D4EE5B9-303B-F148-907D-98F06555EE47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2BDC1629-40AE-BE4F-8F59-32AD761C315C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EFB523B4-6369-954E-BA73-BC5B504D76E1}"/>
              </a:ext>
            </a:extLst>
          </p:cNvPr>
          <p:cNvGrpSpPr/>
          <p:nvPr/>
        </p:nvGrpSpPr>
        <p:grpSpPr>
          <a:xfrm>
            <a:off x="4656371" y="2060665"/>
            <a:ext cx="559366" cy="1050367"/>
            <a:chOff x="3052906" y="3016432"/>
            <a:chExt cx="559366" cy="1050367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0E6109E0-E135-3F46-9174-159490DE8945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078F6706-F9D6-4F45-8828-0A1B8FCE70D7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780E43C-F6EF-004C-8ABF-4D530D288EDF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6CC029E5-CA23-A947-8671-0ADA9F9B3732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E6BDFA2-82A8-944B-BA2B-FBD115AF401D}"/>
              </a:ext>
            </a:extLst>
          </p:cNvPr>
          <p:cNvGrpSpPr/>
          <p:nvPr/>
        </p:nvGrpSpPr>
        <p:grpSpPr>
          <a:xfrm>
            <a:off x="4733703" y="2145768"/>
            <a:ext cx="559366" cy="1050367"/>
            <a:chOff x="3052906" y="3016432"/>
            <a:chExt cx="559366" cy="1050367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FB71F85C-E3BC-9645-A89E-561BF2F1C544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69C91BF6-F300-E34A-B357-E29F717A5B6F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237EA393-3604-4245-9BAA-A3BE83219A52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FFEDD5C7-98CF-EF45-B3C1-7FD8121F8BDC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8A09E3E-97F4-EC4C-A4E9-E61E0A265118}"/>
              </a:ext>
            </a:extLst>
          </p:cNvPr>
          <p:cNvGrpSpPr/>
          <p:nvPr/>
        </p:nvGrpSpPr>
        <p:grpSpPr>
          <a:xfrm>
            <a:off x="4832477" y="2224335"/>
            <a:ext cx="559366" cy="1050367"/>
            <a:chOff x="3052906" y="3016432"/>
            <a:chExt cx="559366" cy="1050367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6F61B29D-F377-804F-ACB3-662DF98DC1FE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C1A50B4B-B24A-B64A-AC77-1E5C0E9DFC88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6804D2AE-E565-5849-8F4D-2267935539F0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BEADF3ED-2C13-024E-ABBD-FE1DB9AE9A17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2807630-4649-834F-B56E-CCDDE92A8E47}"/>
              </a:ext>
            </a:extLst>
          </p:cNvPr>
          <p:cNvGrpSpPr/>
          <p:nvPr/>
        </p:nvGrpSpPr>
        <p:grpSpPr>
          <a:xfrm>
            <a:off x="4929791" y="2314633"/>
            <a:ext cx="559366" cy="1050367"/>
            <a:chOff x="3052906" y="3016432"/>
            <a:chExt cx="559366" cy="1050367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9E62A39D-C7F8-7247-BA52-E3B2DB36E070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6AB31410-ED12-BD42-9647-3BD4C8E37F77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F33C48B3-B934-514D-A223-8559107F4B25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BCBDC339-B2F1-504B-996C-3B249317B43F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B68E95C2-EA37-1847-9C61-BFEB7511EA67}"/>
              </a:ext>
            </a:extLst>
          </p:cNvPr>
          <p:cNvGrpSpPr/>
          <p:nvPr/>
        </p:nvGrpSpPr>
        <p:grpSpPr>
          <a:xfrm>
            <a:off x="5033781" y="2412135"/>
            <a:ext cx="559366" cy="1050367"/>
            <a:chOff x="3052906" y="3016432"/>
            <a:chExt cx="559366" cy="1050367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5365FCDA-58D4-8149-9F28-85BE8123BE62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F03A01B-AAEE-BA46-9572-D506ADD445E4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A73D3DC-2448-CF42-9DD5-4E43622C0B29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1FED5A47-246D-5540-89DA-5BAF7AC8E719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30F45FAF-D49A-2E46-8273-01A2094A97E5}"/>
              </a:ext>
            </a:extLst>
          </p:cNvPr>
          <p:cNvGrpSpPr/>
          <p:nvPr/>
        </p:nvGrpSpPr>
        <p:grpSpPr>
          <a:xfrm>
            <a:off x="5127241" y="2494952"/>
            <a:ext cx="560282" cy="1082255"/>
            <a:chOff x="4080656" y="1497836"/>
            <a:chExt cx="560282" cy="1082255"/>
          </a:xfrm>
        </p:grpSpPr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6DBEF8F8-F2E6-8A43-AD8A-28DA05007F8D}"/>
                </a:ext>
              </a:extLst>
            </p:cNvPr>
            <p:cNvSpPr/>
            <p:nvPr/>
          </p:nvSpPr>
          <p:spPr>
            <a:xfrm>
              <a:off x="4080656" y="2035998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8650E17E-0C40-B84C-85AD-1776411B0E24}"/>
                </a:ext>
              </a:extLst>
            </p:cNvPr>
            <p:cNvSpPr/>
            <p:nvPr/>
          </p:nvSpPr>
          <p:spPr>
            <a:xfrm>
              <a:off x="4081450" y="2307188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pc="200" dirty="0">
                  <a:solidFill>
                    <a:schemeClr val="tx1"/>
                  </a:solidFill>
                </a:rPr>
                <a:t>...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BD97D82F-957A-4049-A97B-7F247E911D5C}"/>
                </a:ext>
              </a:extLst>
            </p:cNvPr>
            <p:cNvSpPr/>
            <p:nvPr/>
          </p:nvSpPr>
          <p:spPr>
            <a:xfrm>
              <a:off x="4080656" y="149783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32CE252D-A147-2744-A0DC-3C95F1EB1706}"/>
                </a:ext>
              </a:extLst>
            </p:cNvPr>
            <p:cNvSpPr/>
            <p:nvPr/>
          </p:nvSpPr>
          <p:spPr>
            <a:xfrm>
              <a:off x="4084669" y="176902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3" name="Rectangle 172">
            <a:extLst>
              <a:ext uri="{FF2B5EF4-FFF2-40B4-BE49-F238E27FC236}">
                <a16:creationId xmlns:a16="http://schemas.microsoft.com/office/drawing/2014/main" id="{169C77A4-B95F-B64F-B942-2920C7BDB369}"/>
              </a:ext>
            </a:extLst>
          </p:cNvPr>
          <p:cNvSpPr/>
          <p:nvPr/>
        </p:nvSpPr>
        <p:spPr>
          <a:xfrm>
            <a:off x="1599371" y="1395993"/>
            <a:ext cx="126338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</a:p>
        </p:txBody>
      </p:sp>
      <p:sp>
        <p:nvSpPr>
          <p:cNvPr id="176" name="Text Box 9">
            <a:extLst>
              <a:ext uri="{FF2B5EF4-FFF2-40B4-BE49-F238E27FC236}">
                <a16:creationId xmlns:a16="http://schemas.microsoft.com/office/drawing/2014/main" id="{D5861B83-8438-C146-9291-7E07F154A8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0319" y="2135623"/>
            <a:ext cx="243127" cy="40048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endParaRPr lang="en-US" sz="16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EF0BC025-CD76-DE46-97FE-C127B5BA9887}"/>
              </a:ext>
            </a:extLst>
          </p:cNvPr>
          <p:cNvSpPr txBox="1"/>
          <p:nvPr/>
        </p:nvSpPr>
        <p:spPr>
          <a:xfrm>
            <a:off x="5843804" y="1822542"/>
            <a:ext cx="20551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3" indent="-227013">
              <a:buClr>
                <a:schemeClr val="tx1"/>
              </a:buClr>
              <a:buFont typeface="Wingdings" charset="2"/>
              <a:buChar char="ü"/>
            </a:pPr>
            <a:r>
              <a:rPr lang="en-US" sz="1400" dirty="0">
                <a:latin typeface="Consolas"/>
                <a:cs typeface="Consolas"/>
              </a:rPr>
              <a:t>local</a:t>
            </a:r>
          </a:p>
          <a:p>
            <a:pPr marL="227013" indent="-227013">
              <a:buClr>
                <a:schemeClr val="tx1"/>
              </a:buClr>
              <a:buFont typeface="Wingdings" charset="2"/>
              <a:buChar char="ü"/>
            </a:pPr>
            <a:r>
              <a:rPr lang="en-US" sz="1400" dirty="0">
                <a:latin typeface="Consolas"/>
                <a:cs typeface="Consolas"/>
              </a:rPr>
              <a:t>argument</a:t>
            </a:r>
          </a:p>
          <a:p>
            <a:pPr marL="227013" indent="-227013">
              <a:buClr>
                <a:schemeClr val="tx1"/>
              </a:buClr>
              <a:buFont typeface="Wingdings" charset="2"/>
              <a:buChar char="ü"/>
            </a:pPr>
            <a:r>
              <a:rPr lang="en-US" sz="1400" dirty="0">
                <a:latin typeface="Consolas"/>
                <a:cs typeface="Consolas"/>
              </a:rPr>
              <a:t>this</a:t>
            </a:r>
          </a:p>
          <a:p>
            <a:pPr marL="227013" indent="-227013">
              <a:buClr>
                <a:schemeClr val="tx1"/>
              </a:buClr>
              <a:buFont typeface="Wingdings" charset="2"/>
              <a:buChar char="ü"/>
            </a:pPr>
            <a:r>
              <a:rPr lang="en-US" sz="1400" dirty="0">
                <a:latin typeface="Consolas"/>
                <a:cs typeface="Consolas"/>
              </a:rPr>
              <a:t>that</a:t>
            </a:r>
          </a:p>
          <a:p>
            <a:pPr marL="227013" indent="-227013">
              <a:buClr>
                <a:schemeClr val="tx1"/>
              </a:buClr>
              <a:buFont typeface="Wingdings" charset="2"/>
              <a:buChar char="ü"/>
            </a:pPr>
            <a:r>
              <a:rPr lang="en-US" sz="1400" dirty="0">
                <a:latin typeface="Consolas"/>
                <a:cs typeface="Consolas"/>
              </a:rPr>
              <a:t>constant</a:t>
            </a:r>
          </a:p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dirty="0">
                <a:latin typeface="Consolas"/>
                <a:cs typeface="Consolas"/>
              </a:rPr>
              <a:t>static</a:t>
            </a:r>
          </a:p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dirty="0">
                <a:latin typeface="Consolas"/>
                <a:cs typeface="Consolas"/>
              </a:rPr>
              <a:t>pointer</a:t>
            </a:r>
          </a:p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dirty="0">
                <a:latin typeface="Consolas"/>
                <a:cs typeface="Consolas"/>
              </a:rPr>
              <a:t>temp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94F9F-4B32-4AA7-4FB2-8E262A625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Implementing </a:t>
            </a:r>
            <a:r>
              <a:rPr lang="en-US" sz="20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push</a:t>
            </a:r>
            <a:r>
              <a:rPr lang="en-US" sz="28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/</a:t>
            </a:r>
            <a:r>
              <a:rPr lang="en-US" sz="28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pop</a:t>
            </a:r>
            <a:r>
              <a:rPr lang="en-US" sz="28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commands</a:t>
            </a:r>
            <a:endParaRPr lang="en-US" i="1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7006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>
            <a:extLst>
              <a:ext uri="{FF2B5EF4-FFF2-40B4-BE49-F238E27FC236}">
                <a16:creationId xmlns:a16="http://schemas.microsoft.com/office/drawing/2014/main" id="{64D6B30C-9A29-014D-A0FF-3DDB510E65E8}"/>
              </a:ext>
            </a:extLst>
          </p:cNvPr>
          <p:cNvSpPr txBox="1"/>
          <p:nvPr/>
        </p:nvSpPr>
        <p:spPr>
          <a:xfrm>
            <a:off x="930873" y="3693873"/>
            <a:ext cx="77992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The Big Picture</a:t>
            </a:r>
            <a:endParaRPr lang="en-US" sz="1400" dirty="0">
              <a:latin typeface="Times New Roman"/>
              <a:cs typeface="Times New Roman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A Jack program is a collection of one or more Jack classes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Each class is a separate compilation unit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A “class file”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Foo.jack</a:t>
            </a:r>
            <a:r>
              <a:rPr lang="en-US" dirty="0">
                <a:latin typeface="Times New Roman"/>
                <a:cs typeface="Times New Roman"/>
              </a:rPr>
              <a:t> is compiled into a “VM file” named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Foo.vm</a:t>
            </a:r>
            <a:endParaRPr lang="en-US" dirty="0">
              <a:latin typeface="Times New Roman"/>
              <a:cs typeface="Times New Roman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The compiler maps the class-level </a:t>
            </a:r>
            <a:r>
              <a:rPr lang="en-US" i="1" dirty="0">
                <a:latin typeface="Times New Roman"/>
                <a:cs typeface="Times New Roman"/>
              </a:rPr>
              <a:t>static variables </a:t>
            </a:r>
            <a:r>
              <a:rPr lang="en-US" dirty="0">
                <a:latin typeface="Times New Roman"/>
                <a:cs typeface="Times New Roman"/>
              </a:rPr>
              <a:t>on the VM segment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endParaRPr lang="en-US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4521532-9FCE-6145-BD3F-000DBBD40816}"/>
              </a:ext>
            </a:extLst>
          </p:cNvPr>
          <p:cNvGrpSpPr/>
          <p:nvPr/>
        </p:nvGrpSpPr>
        <p:grpSpPr>
          <a:xfrm>
            <a:off x="4032792" y="1898143"/>
            <a:ext cx="426557" cy="808208"/>
            <a:chOff x="9791424" y="1561900"/>
            <a:chExt cx="426557" cy="808208"/>
          </a:xfrm>
          <a:solidFill>
            <a:schemeClr val="bg1"/>
          </a:solidFill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790A02F-3CBB-8F41-A114-F1C741F9B048}"/>
                </a:ext>
              </a:extLst>
            </p:cNvPr>
            <p:cNvSpPr/>
            <p:nvPr/>
          </p:nvSpPr>
          <p:spPr>
            <a:xfrm>
              <a:off x="9793805" y="1830187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400" spc="2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649BF70-B87D-7448-88AF-F1FBA078F1B9}"/>
                </a:ext>
              </a:extLst>
            </p:cNvPr>
            <p:cNvSpPr/>
            <p:nvPr/>
          </p:nvSpPr>
          <p:spPr>
            <a:xfrm>
              <a:off x="9796708" y="2098151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400" spc="2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1D1E945-5F49-C24C-AAE0-B4CC0FF79437}"/>
                </a:ext>
              </a:extLst>
            </p:cNvPr>
            <p:cNvSpPr/>
            <p:nvPr/>
          </p:nvSpPr>
          <p:spPr>
            <a:xfrm>
              <a:off x="9791424" y="1561900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400" spc="200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80B7EA2-1A46-3B43-BF70-CC148B652BAD}"/>
              </a:ext>
            </a:extLst>
          </p:cNvPr>
          <p:cNvGrpSpPr/>
          <p:nvPr/>
        </p:nvGrpSpPr>
        <p:grpSpPr>
          <a:xfrm>
            <a:off x="4088889" y="1875461"/>
            <a:ext cx="434603" cy="1037148"/>
            <a:chOff x="9836182" y="1561900"/>
            <a:chExt cx="434603" cy="1037148"/>
          </a:xfrm>
          <a:solidFill>
            <a:schemeClr val="bg1"/>
          </a:solidFill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17AA722-FE91-C14A-944B-B4DDFE0C43B3}"/>
                </a:ext>
              </a:extLst>
            </p:cNvPr>
            <p:cNvSpPr/>
            <p:nvPr/>
          </p:nvSpPr>
          <p:spPr>
            <a:xfrm>
              <a:off x="9849512" y="2327091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400" spc="200" dirty="0">
                  <a:solidFill>
                    <a:schemeClr val="tx1"/>
                  </a:solidFill>
                </a:rPr>
                <a:t>...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0542276B-1E66-624C-ADE2-394EF6A7F72F}"/>
                </a:ext>
              </a:extLst>
            </p:cNvPr>
            <p:cNvSpPr/>
            <p:nvPr/>
          </p:nvSpPr>
          <p:spPr>
            <a:xfrm>
              <a:off x="9838563" y="1830187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200" spc="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F976CD3-EF5C-0245-9111-798664A312F5}"/>
                </a:ext>
              </a:extLst>
            </p:cNvPr>
            <p:cNvSpPr/>
            <p:nvPr/>
          </p:nvSpPr>
          <p:spPr>
            <a:xfrm>
              <a:off x="9841466" y="2098151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200" spc="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1EBF907-E11F-B643-A2EA-2A62E4D478D1}"/>
                </a:ext>
              </a:extLst>
            </p:cNvPr>
            <p:cNvSpPr/>
            <p:nvPr/>
          </p:nvSpPr>
          <p:spPr>
            <a:xfrm>
              <a:off x="9836182" y="1561900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200" spc="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F1EFE1E1-88CA-DF43-A52C-C62C2E51A7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12" r="74472" b="76583"/>
          <a:stretch/>
        </p:blipFill>
        <p:spPr>
          <a:xfrm>
            <a:off x="1258608" y="1328533"/>
            <a:ext cx="2758892" cy="2140557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700A4D74-38CC-6D40-84BD-FD32BF3D1B35}"/>
              </a:ext>
            </a:extLst>
          </p:cNvPr>
          <p:cNvSpPr/>
          <p:nvPr/>
        </p:nvSpPr>
        <p:spPr>
          <a:xfrm>
            <a:off x="4073671" y="1329448"/>
            <a:ext cx="1263382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memory segments</a:t>
            </a:r>
          </a:p>
        </p:txBody>
      </p:sp>
      <p:sp>
        <p:nvSpPr>
          <p:cNvPr id="78" name="Text Box 9">
            <a:extLst>
              <a:ext uri="{FF2B5EF4-FFF2-40B4-BE49-F238E27FC236}">
                <a16:creationId xmlns:a16="http://schemas.microsoft.com/office/drawing/2014/main" id="{709C404B-2631-F146-B651-BC8C02715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4880" y="1526438"/>
            <a:ext cx="1524686" cy="15431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endParaRPr lang="en-US" sz="16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79" name="Text Box 9">
            <a:extLst>
              <a:ext uri="{FF2B5EF4-FFF2-40B4-BE49-F238E27FC236}">
                <a16:creationId xmlns:a16="http://schemas.microsoft.com/office/drawing/2014/main" id="{A91EBC44-E952-254A-822B-6C51DB1C60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2334" y="2214374"/>
            <a:ext cx="1524686" cy="25140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pop</a:t>
            </a:r>
            <a:endParaRPr lang="en-US" sz="14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B053546-7948-0441-8552-D24939571A5A}"/>
              </a:ext>
            </a:extLst>
          </p:cNvPr>
          <p:cNvCxnSpPr>
            <a:cxnSpLocks/>
          </p:cNvCxnSpPr>
          <p:nvPr/>
        </p:nvCxnSpPr>
        <p:spPr>
          <a:xfrm flipH="1">
            <a:off x="2954685" y="2483668"/>
            <a:ext cx="975906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 Box 9">
            <a:extLst>
              <a:ext uri="{FF2B5EF4-FFF2-40B4-BE49-F238E27FC236}">
                <a16:creationId xmlns:a16="http://schemas.microsoft.com/office/drawing/2014/main" id="{574852F1-3FCB-9643-A8D6-B10EF9D56A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1836" y="1758057"/>
            <a:ext cx="1524686" cy="25140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push</a:t>
            </a:r>
            <a:endParaRPr lang="en-US" sz="14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9F7DE37-260F-A545-B5E5-ED8257B3945B}"/>
              </a:ext>
            </a:extLst>
          </p:cNvPr>
          <p:cNvCxnSpPr>
            <a:cxnSpLocks/>
          </p:cNvCxnSpPr>
          <p:nvPr/>
        </p:nvCxnSpPr>
        <p:spPr>
          <a:xfrm>
            <a:off x="2954685" y="2030414"/>
            <a:ext cx="975907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268F49A-4AC5-6441-8D12-D2A121D7AFC9}"/>
              </a:ext>
            </a:extLst>
          </p:cNvPr>
          <p:cNvGrpSpPr/>
          <p:nvPr/>
        </p:nvGrpSpPr>
        <p:grpSpPr>
          <a:xfrm>
            <a:off x="4446814" y="1861098"/>
            <a:ext cx="559366" cy="1050367"/>
            <a:chOff x="3052906" y="3016432"/>
            <a:chExt cx="559366" cy="1050367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D24BEB0-1101-4C41-94C7-FF92D053620F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4DE775A7-9B0B-EC49-B6B5-8412D97FC7C6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430413F0-39DE-6149-A79B-B204A3EE08BB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11EC1B72-48C1-C547-8ED9-9768E5151A24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3167FA6-1452-5F49-A708-11157732A7A7}"/>
              </a:ext>
            </a:extLst>
          </p:cNvPr>
          <p:cNvGrpSpPr/>
          <p:nvPr/>
        </p:nvGrpSpPr>
        <p:grpSpPr>
          <a:xfrm>
            <a:off x="4552381" y="1963163"/>
            <a:ext cx="559366" cy="1050367"/>
            <a:chOff x="3052906" y="3016432"/>
            <a:chExt cx="559366" cy="1050367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E39D723A-1F7A-0141-B703-22AAC30D47E6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6C2C9D50-B296-AC43-829A-6EF226E75BB3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D4EE5B9-303B-F148-907D-98F06555EE47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2BDC1629-40AE-BE4F-8F59-32AD761C315C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EFB523B4-6369-954E-BA73-BC5B504D76E1}"/>
              </a:ext>
            </a:extLst>
          </p:cNvPr>
          <p:cNvGrpSpPr/>
          <p:nvPr/>
        </p:nvGrpSpPr>
        <p:grpSpPr>
          <a:xfrm>
            <a:off x="4656371" y="2060665"/>
            <a:ext cx="559366" cy="1050367"/>
            <a:chOff x="3052906" y="3016432"/>
            <a:chExt cx="559366" cy="1050367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0E6109E0-E135-3F46-9174-159490DE8945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078F6706-F9D6-4F45-8828-0A1B8FCE70D7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780E43C-F6EF-004C-8ABF-4D530D288EDF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6CC029E5-CA23-A947-8671-0ADA9F9B3732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E6BDFA2-82A8-944B-BA2B-FBD115AF401D}"/>
              </a:ext>
            </a:extLst>
          </p:cNvPr>
          <p:cNvGrpSpPr/>
          <p:nvPr/>
        </p:nvGrpSpPr>
        <p:grpSpPr>
          <a:xfrm>
            <a:off x="4733703" y="2145768"/>
            <a:ext cx="559366" cy="1050367"/>
            <a:chOff x="3052906" y="3016432"/>
            <a:chExt cx="559366" cy="1050367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FB71F85C-E3BC-9645-A89E-561BF2F1C544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69C91BF6-F300-E34A-B357-E29F717A5B6F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237EA393-3604-4245-9BAA-A3BE83219A52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FFEDD5C7-98CF-EF45-B3C1-7FD8121F8BDC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8A09E3E-97F4-EC4C-A4E9-E61E0A265118}"/>
              </a:ext>
            </a:extLst>
          </p:cNvPr>
          <p:cNvGrpSpPr/>
          <p:nvPr/>
        </p:nvGrpSpPr>
        <p:grpSpPr>
          <a:xfrm>
            <a:off x="4832477" y="2224335"/>
            <a:ext cx="559366" cy="1050367"/>
            <a:chOff x="3052906" y="3016432"/>
            <a:chExt cx="559366" cy="1050367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6F61B29D-F377-804F-ACB3-662DF98DC1FE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C1A50B4B-B24A-B64A-AC77-1E5C0E9DFC88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6804D2AE-E565-5849-8F4D-2267935539F0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BEADF3ED-2C13-024E-ABBD-FE1DB9AE9A17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2807630-4649-834F-B56E-CCDDE92A8E47}"/>
              </a:ext>
            </a:extLst>
          </p:cNvPr>
          <p:cNvGrpSpPr/>
          <p:nvPr/>
        </p:nvGrpSpPr>
        <p:grpSpPr>
          <a:xfrm>
            <a:off x="4929791" y="2314633"/>
            <a:ext cx="559366" cy="1050367"/>
            <a:chOff x="3052906" y="3016432"/>
            <a:chExt cx="559366" cy="1050367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9E62A39D-C7F8-7247-BA52-E3B2DB36E070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6AB31410-ED12-BD42-9647-3BD4C8E37F77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F33C48B3-B934-514D-A223-8559107F4B25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BCBDC339-B2F1-504B-996C-3B249317B43F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B68E95C2-EA37-1847-9C61-BFEB7511EA67}"/>
              </a:ext>
            </a:extLst>
          </p:cNvPr>
          <p:cNvGrpSpPr/>
          <p:nvPr/>
        </p:nvGrpSpPr>
        <p:grpSpPr>
          <a:xfrm>
            <a:off x="5033781" y="2412135"/>
            <a:ext cx="559366" cy="1050367"/>
            <a:chOff x="3052906" y="3016432"/>
            <a:chExt cx="559366" cy="1050367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5365FCDA-58D4-8149-9F28-85BE8123BE62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F03A01B-AAEE-BA46-9572-D506ADD445E4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A73D3DC-2448-CF42-9DD5-4E43622C0B29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1FED5A47-246D-5540-89DA-5BAF7AC8E719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30F45FAF-D49A-2E46-8273-01A2094A97E5}"/>
              </a:ext>
            </a:extLst>
          </p:cNvPr>
          <p:cNvGrpSpPr/>
          <p:nvPr/>
        </p:nvGrpSpPr>
        <p:grpSpPr>
          <a:xfrm>
            <a:off x="5127241" y="2494952"/>
            <a:ext cx="560282" cy="1082255"/>
            <a:chOff x="4080656" y="1497836"/>
            <a:chExt cx="560282" cy="1082255"/>
          </a:xfrm>
        </p:grpSpPr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6DBEF8F8-F2E6-8A43-AD8A-28DA05007F8D}"/>
                </a:ext>
              </a:extLst>
            </p:cNvPr>
            <p:cNvSpPr/>
            <p:nvPr/>
          </p:nvSpPr>
          <p:spPr>
            <a:xfrm>
              <a:off x="4080656" y="2035998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8650E17E-0C40-B84C-85AD-1776411B0E24}"/>
                </a:ext>
              </a:extLst>
            </p:cNvPr>
            <p:cNvSpPr/>
            <p:nvPr/>
          </p:nvSpPr>
          <p:spPr>
            <a:xfrm>
              <a:off x="4081450" y="2307188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pc="200" dirty="0">
                  <a:solidFill>
                    <a:schemeClr val="tx1"/>
                  </a:solidFill>
                </a:rPr>
                <a:t>...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BD97D82F-957A-4049-A97B-7F247E911D5C}"/>
                </a:ext>
              </a:extLst>
            </p:cNvPr>
            <p:cNvSpPr/>
            <p:nvPr/>
          </p:nvSpPr>
          <p:spPr>
            <a:xfrm>
              <a:off x="4080656" y="149783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32CE252D-A147-2744-A0DC-3C95F1EB1706}"/>
                </a:ext>
              </a:extLst>
            </p:cNvPr>
            <p:cNvSpPr/>
            <p:nvPr/>
          </p:nvSpPr>
          <p:spPr>
            <a:xfrm>
              <a:off x="4084669" y="176902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3" name="Rectangle 172">
            <a:extLst>
              <a:ext uri="{FF2B5EF4-FFF2-40B4-BE49-F238E27FC236}">
                <a16:creationId xmlns:a16="http://schemas.microsoft.com/office/drawing/2014/main" id="{169C77A4-B95F-B64F-B942-2920C7BDB369}"/>
              </a:ext>
            </a:extLst>
          </p:cNvPr>
          <p:cNvSpPr/>
          <p:nvPr/>
        </p:nvSpPr>
        <p:spPr>
          <a:xfrm>
            <a:off x="1599371" y="1395993"/>
            <a:ext cx="126338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</a:p>
        </p:txBody>
      </p:sp>
      <p:sp>
        <p:nvSpPr>
          <p:cNvPr id="176" name="Text Box 9">
            <a:extLst>
              <a:ext uri="{FF2B5EF4-FFF2-40B4-BE49-F238E27FC236}">
                <a16:creationId xmlns:a16="http://schemas.microsoft.com/office/drawing/2014/main" id="{D5861B83-8438-C146-9291-7E07F154A8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0319" y="2135623"/>
            <a:ext cx="243127" cy="40048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endParaRPr lang="en-US" sz="16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EF0BC025-CD76-DE46-97FE-C127B5BA9887}"/>
              </a:ext>
            </a:extLst>
          </p:cNvPr>
          <p:cNvSpPr txBox="1"/>
          <p:nvPr/>
        </p:nvSpPr>
        <p:spPr>
          <a:xfrm>
            <a:off x="5843804" y="1822542"/>
            <a:ext cx="20551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local</a:t>
            </a:r>
          </a:p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argument</a:t>
            </a:r>
          </a:p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this</a:t>
            </a:r>
          </a:p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that</a:t>
            </a:r>
          </a:p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constant</a:t>
            </a:r>
          </a:p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b="1" dirty="0">
                <a:latin typeface="Consolas"/>
                <a:cs typeface="Consolas"/>
              </a:rPr>
              <a:t>static</a:t>
            </a:r>
          </a:p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pointer</a:t>
            </a:r>
          </a:p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temp</a:t>
            </a:r>
            <a:endParaRPr lang="en-US" dirty="0">
              <a:solidFill>
                <a:schemeClr val="bg1">
                  <a:lumMod val="6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4368F2BE-E1BF-7748-9946-31038CE31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Implementing  </a:t>
            </a:r>
            <a:r>
              <a:rPr lang="en-US" sz="18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push/pop</a:t>
            </a:r>
            <a:r>
              <a:rPr lang="en-US" sz="18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static</a:t>
            </a:r>
            <a:r>
              <a:rPr lang="en-US" sz="18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</a:t>
            </a:r>
            <a:r>
              <a:rPr lang="en-US" sz="1800" i="1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i</a:t>
            </a:r>
            <a:endParaRPr lang="en-US" sz="1600" i="1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82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7632786" y="4559276"/>
            <a:ext cx="442211" cy="1649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838200" y="1222333"/>
            <a:ext cx="5868820" cy="372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tabLst>
                <a:tab pos="357188" algn="l"/>
              </a:tabLst>
            </a:pPr>
            <a:r>
              <a:rPr lang="en-US" u="sng" dirty="0">
                <a:latin typeface="Times New Roman"/>
                <a:cs typeface="Times New Roman"/>
              </a:rPr>
              <a:t>Implementation</a:t>
            </a:r>
            <a:endParaRPr lang="en-US" dirty="0">
              <a:latin typeface="Times New Roman"/>
              <a:cs typeface="Times New Roman"/>
            </a:endParaRPr>
          </a:p>
          <a:p>
            <a:pPr marL="285750" indent="-285750">
              <a:lnSpc>
                <a:spcPts val="186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357188" algn="l"/>
              </a:tabLst>
            </a:pPr>
            <a:r>
              <a:rPr lang="en-US" sz="1600" dirty="0">
                <a:latin typeface="Times New Roman"/>
                <a:cs typeface="Times New Roman"/>
              </a:rPr>
              <a:t>The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600" dirty="0">
                <a:latin typeface="Times New Roman"/>
                <a:cs typeface="Times New Roman"/>
              </a:rPr>
              <a:t> segment is stored in a fixed RAM block,</a:t>
            </a:r>
            <a:br>
              <a:rPr lang="en-US" sz="1600" dirty="0">
                <a:latin typeface="Times New Roman"/>
                <a:cs typeface="Times New Roman"/>
              </a:rPr>
            </a:br>
            <a:r>
              <a:rPr lang="en-US" sz="1600" dirty="0">
                <a:latin typeface="Times New Roman"/>
                <a:cs typeface="Times New Roman"/>
              </a:rPr>
              <a:t>starting at address 16</a:t>
            </a:r>
          </a:p>
          <a:p>
            <a:pPr marL="285750" indent="-285750">
              <a:lnSpc>
                <a:spcPts val="186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57188" algn="l"/>
              </a:tabLs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translating a VM file named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Foo.vm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lnSpc>
                <a:spcPts val="1860"/>
              </a:lnSpc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357188" algn="l"/>
              </a:tabLst>
            </a:pPr>
            <a:r>
              <a:rPr lang="en-US" sz="1600" dirty="0">
                <a:latin typeface="Times New Roman"/>
                <a:cs typeface="Times New Roman"/>
              </a:rPr>
              <a:t>To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push/pop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i="1" dirty="0">
                <a:latin typeface="Times New Roman"/>
                <a:cs typeface="Times New Roman"/>
              </a:rPr>
              <a:t>i</a:t>
            </a:r>
            <a:r>
              <a:rPr lang="en-US" sz="1600" dirty="0">
                <a:latin typeface="Times New Roman"/>
                <a:cs typeface="Times New Roman"/>
              </a:rPr>
              <a:t>,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600" dirty="0">
                <a:latin typeface="Times New Roman"/>
                <a:cs typeface="Times New Roman"/>
              </a:rPr>
              <a:t>generate assembly code that executes</a:t>
            </a:r>
            <a:endParaRPr lang="en-US" sz="1400" dirty="0">
              <a:latin typeface="Times New Roman"/>
              <a:cs typeface="Times New Roman"/>
            </a:endParaRPr>
          </a:p>
          <a:p>
            <a:pPr marL="285750" indent="-285750">
              <a:lnSpc>
                <a:spcPts val="1860"/>
              </a:lnSpc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357188" algn="l"/>
              </a:tabLst>
            </a:pPr>
            <a:r>
              <a:rPr lang="en-US" sz="1400" dirty="0">
                <a:latin typeface="Times New Roman"/>
                <a:cs typeface="Times New Roman"/>
              </a:rPr>
              <a:t>  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push/pop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Foo.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ts val="186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357188" algn="l"/>
              </a:tabLst>
            </a:pPr>
            <a:endParaRPr lang="en-US" sz="1600" dirty="0">
              <a:latin typeface="Times New Roman"/>
              <a:cs typeface="Times New Roman"/>
            </a:endParaRPr>
          </a:p>
          <a:p>
            <a:pPr>
              <a:lnSpc>
                <a:spcPts val="1860"/>
              </a:lnSpc>
              <a:spcBef>
                <a:spcPts val="600"/>
              </a:spcBef>
              <a:tabLst>
                <a:tab pos="357188" algn="l"/>
              </a:tabLst>
            </a:pPr>
            <a:r>
              <a:rPr lang="en-US" sz="1600" u="sng" dirty="0">
                <a:latin typeface="Times New Roman"/>
                <a:cs typeface="Times New Roman"/>
              </a:rPr>
              <a:t>Explanation:</a:t>
            </a:r>
          </a:p>
          <a:p>
            <a:pPr>
              <a:lnSpc>
                <a:spcPts val="1860"/>
              </a:lnSpc>
              <a:spcBef>
                <a:spcPts val="600"/>
              </a:spcBef>
              <a:tabLst>
                <a:tab pos="357188" algn="l"/>
              </a:tabLst>
            </a:pPr>
            <a:r>
              <a:rPr lang="en-US" sz="1600" dirty="0">
                <a:latin typeface="Times New Roman"/>
                <a:cs typeface="Times New Roman"/>
              </a:rPr>
              <a:t>The Hack assembler will subsequently map every symbol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Foo.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br>
              <a:rPr lang="en-US" sz="1600" dirty="0">
                <a:latin typeface="Times New Roman"/>
                <a:cs typeface="Times New Roman"/>
              </a:rPr>
            </a:br>
            <a:r>
              <a:rPr lang="en-US" sz="1600" dirty="0">
                <a:latin typeface="Times New Roman"/>
                <a:cs typeface="Times New Roman"/>
              </a:rPr>
              <a:t>in the generated assembly code onto </a:t>
            </a:r>
            <a:r>
              <a:rPr lang="en-US" sz="1200" dirty="0">
                <a:latin typeface="Consolas"/>
                <a:cs typeface="Consolas"/>
              </a:rPr>
              <a:t>RAM[16]</a:t>
            </a:r>
            <a:r>
              <a:rPr lang="en-US" sz="1600" dirty="0">
                <a:latin typeface="Times New Roman"/>
                <a:cs typeface="Times New Roman"/>
              </a:rPr>
              <a:t>, </a:t>
            </a:r>
            <a:r>
              <a:rPr lang="en-US" sz="1200" dirty="0">
                <a:latin typeface="Consolas"/>
                <a:cs typeface="Consolas"/>
              </a:rPr>
              <a:t>RAM[17]</a:t>
            </a:r>
            <a:r>
              <a:rPr lang="en-US" sz="1600" dirty="0">
                <a:latin typeface="Times New Roman"/>
                <a:cs typeface="Times New Roman"/>
              </a:rPr>
              <a:t>, ..., </a:t>
            </a:r>
            <a:r>
              <a:rPr lang="en-US" sz="1200" dirty="0">
                <a:latin typeface="Consolas"/>
                <a:cs typeface="Consolas"/>
              </a:rPr>
              <a:t>RAM[255]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  <a:spcBef>
                <a:spcPts val="600"/>
              </a:spcBef>
              <a:buClr>
                <a:schemeClr val="bg1"/>
              </a:buClr>
              <a:tabLst>
                <a:tab pos="357188" algn="l"/>
              </a:tabLs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(exactly what we want…)</a:t>
            </a:r>
          </a:p>
          <a:p>
            <a:pPr marL="285750" indent="-285750">
              <a:lnSpc>
                <a:spcPts val="1860"/>
              </a:lnSpc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357188" algn="l"/>
              </a:tabLst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818656" y="883779"/>
            <a:ext cx="2305914" cy="5339583"/>
            <a:chOff x="6629061" y="1024268"/>
            <a:chExt cx="2305914" cy="533958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t="1737" b="391"/>
            <a:stretch/>
          </p:blipFill>
          <p:spPr>
            <a:xfrm>
              <a:off x="6629061" y="1362822"/>
              <a:ext cx="2305914" cy="5001029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7196822" y="1024268"/>
              <a:ext cx="11508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dirty="0">
                  <a:latin typeface="Times New Roman"/>
                  <a:cs typeface="Times New Roman"/>
                </a:rPr>
                <a:t>RAM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92379" y="4259572"/>
              <a:ext cx="450023" cy="1038686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2" name="Rectangle 41"/>
          <p:cNvSpPr/>
          <p:nvPr/>
        </p:nvSpPr>
        <p:spPr>
          <a:xfrm>
            <a:off x="8064263" y="2536060"/>
            <a:ext cx="923616" cy="15324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8072662" y="5233601"/>
            <a:ext cx="923616" cy="986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348EA83-EEF2-2D4A-AB9D-5319E69B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Implementing  </a:t>
            </a:r>
            <a:r>
              <a:rPr lang="en-US" sz="18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push/pop</a:t>
            </a:r>
            <a:r>
              <a:rPr lang="en-US" sz="18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static</a:t>
            </a:r>
            <a:r>
              <a:rPr lang="en-US" sz="18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</a:t>
            </a:r>
            <a:r>
              <a:rPr lang="en-US" sz="1800" i="1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i</a:t>
            </a:r>
            <a:endParaRPr lang="en-US" sz="1600" i="1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99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Box 3">
            <a:extLst>
              <a:ext uri="{FF2B5EF4-FFF2-40B4-BE49-F238E27FC236}">
                <a16:creationId xmlns:a16="http://schemas.microsoft.com/office/drawing/2014/main" id="{E2823615-51CA-4552-92F0-C168DC4A2F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063" y="3787643"/>
            <a:ext cx="4348245" cy="257125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3600" tIns="144000" rIns="93600" bIns="972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lnSpc>
                <a:spcPct val="50000"/>
              </a:lnSpc>
              <a:spcBef>
                <a:spcPts val="600"/>
              </a:spcBef>
              <a:defRPr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/** Represents a 2D point (API) */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Consolas"/>
                <a:cs typeface="Consolas"/>
              </a:rPr>
              <a:t>class Point </a:t>
            </a:r>
            <a:r>
              <a:rPr lang="en-US" sz="1100" dirty="0">
                <a:latin typeface="Consolas"/>
                <a:cs typeface="Consolas"/>
              </a:rPr>
              <a:t>{</a:t>
            </a:r>
            <a:endParaRPr lang="en-US" sz="1200" dirty="0">
              <a:solidFill>
                <a:srgbClr val="008000"/>
              </a:solidFill>
              <a:latin typeface="Times New Roman"/>
              <a:cs typeface="Times New Roman"/>
            </a:endParaRPr>
          </a:p>
          <a:p>
            <a:pPr algn="just">
              <a:spcBef>
                <a:spcPts val="600"/>
              </a:spcBef>
              <a:defRPr/>
            </a:pP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/** Constructs a new point with the given coordinates */</a:t>
            </a:r>
          </a:p>
          <a:p>
            <a:pPr algn="just">
              <a:defRPr/>
            </a:pPr>
            <a:r>
              <a:rPr lang="en-US" sz="1200" dirty="0">
                <a:latin typeface="Consolas"/>
                <a:cs typeface="Consolas"/>
              </a:rPr>
              <a:t>   </a:t>
            </a:r>
            <a:r>
              <a:rPr lang="en-US" sz="1100" dirty="0">
                <a:latin typeface="Consolas"/>
                <a:cs typeface="Consolas"/>
              </a:rPr>
              <a:t>constructor Point new(int ax, int ay)</a:t>
            </a:r>
            <a:endParaRPr lang="en-US" sz="1200" dirty="0">
              <a:solidFill>
                <a:srgbClr val="008000"/>
              </a:solidFill>
              <a:latin typeface="Consolas"/>
              <a:cs typeface="Consolas"/>
            </a:endParaRPr>
          </a:p>
          <a:p>
            <a:pPr algn="just">
              <a:spcBef>
                <a:spcPts val="600"/>
              </a:spcBef>
              <a:defRPr/>
            </a:pPr>
            <a:r>
              <a:rPr lang="en-US" sz="1200" dirty="0">
                <a:solidFill>
                  <a:srgbClr val="008000"/>
                </a:solidFill>
                <a:latin typeface="Consolas"/>
                <a:cs typeface="Consolas"/>
              </a:rPr>
              <a:t>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/** Returns the point which is this point plus the other point */</a:t>
            </a:r>
          </a:p>
          <a:p>
            <a:pPr algn="just">
              <a:defRPr/>
            </a:pPr>
            <a:r>
              <a:rPr lang="en-US" sz="1200" dirty="0">
                <a:latin typeface="Consolas"/>
                <a:cs typeface="Consolas"/>
              </a:rPr>
              <a:t>   </a:t>
            </a:r>
            <a:r>
              <a:rPr lang="en-US" sz="1100" dirty="0">
                <a:latin typeface="Consolas"/>
                <a:cs typeface="Consolas"/>
              </a:rPr>
              <a:t>method Point plus(Point other)</a:t>
            </a:r>
            <a:endParaRPr lang="en-US" sz="1200" dirty="0">
              <a:solidFill>
                <a:srgbClr val="008000"/>
              </a:solidFill>
              <a:latin typeface="Consolas"/>
              <a:cs typeface="Consolas"/>
            </a:endParaRPr>
          </a:p>
          <a:p>
            <a:pPr algn="just">
              <a:spcBef>
                <a:spcPts val="600"/>
              </a:spcBef>
              <a:defRPr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 /** Cartesian distance between this and the other point */</a:t>
            </a:r>
          </a:p>
          <a:p>
            <a:pPr algn="just">
              <a:defRPr/>
            </a:pPr>
            <a:r>
              <a:rPr lang="en-US" sz="1100" dirty="0">
                <a:latin typeface="Consolas"/>
                <a:cs typeface="Consolas"/>
              </a:rPr>
              <a:t>   method int distance(Point other) </a:t>
            </a:r>
          </a:p>
          <a:p>
            <a:pPr algn="just">
              <a:spcBef>
                <a:spcPts val="600"/>
              </a:spcBef>
              <a:defRPr/>
            </a:pPr>
            <a:r>
              <a:rPr lang="en-US" sz="1200" dirty="0">
                <a:solidFill>
                  <a:srgbClr val="008000"/>
                </a:solidFill>
                <a:latin typeface="Times New Roman"/>
                <a:cs typeface="Times New Roman"/>
              </a:rPr>
              <a:t>    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/** Prints this point as "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(x,y)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" */</a:t>
            </a:r>
            <a:endParaRPr lang="en-US" sz="1200" dirty="0">
              <a:solidFill>
                <a:srgbClr val="008000"/>
              </a:solidFill>
              <a:latin typeface="Times New Roman"/>
              <a:cs typeface="Times New Roman"/>
            </a:endParaRPr>
          </a:p>
          <a:p>
            <a:pPr algn="just">
              <a:defRPr/>
            </a:pPr>
            <a:r>
              <a:rPr lang="en-US" sz="1200" dirty="0">
                <a:latin typeface="Consolas"/>
                <a:cs typeface="Consolas"/>
              </a:rPr>
              <a:t>   </a:t>
            </a:r>
            <a:r>
              <a:rPr lang="en-US" sz="1100" dirty="0">
                <a:latin typeface="Consolas"/>
                <a:cs typeface="Consolas"/>
              </a:rPr>
              <a:t>method void print()</a:t>
            </a:r>
          </a:p>
          <a:p>
            <a:pPr algn="just">
              <a:defRPr/>
            </a:pPr>
            <a:r>
              <a:rPr lang="en-US" sz="1100" dirty="0">
                <a:latin typeface="Consolas"/>
                <a:cs typeface="Consolas"/>
              </a:rPr>
              <a:t>   ...</a:t>
            </a:r>
          </a:p>
          <a:p>
            <a:pPr algn="just">
              <a:defRPr/>
            </a:pPr>
            <a:r>
              <a:rPr lang="en-US" sz="1100" dirty="0">
                <a:latin typeface="Consolas"/>
                <a:cs typeface="Consolas"/>
              </a:rPr>
              <a:t>}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200" dirty="0">
                <a:latin typeface="Consolas"/>
                <a:cs typeface="Consolas"/>
              </a:rPr>
              <a:t>    </a:t>
            </a:r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9353A9B4-069F-1A4E-B14C-C9914B5ACE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064" y="947729"/>
            <a:ext cx="3434846" cy="270987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3600" tIns="190800" rIns="93600" bIns="190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/** Constructs and manipulates Point objects */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Consolas"/>
                <a:cs typeface="Consolas"/>
              </a:rPr>
              <a:t>class </a:t>
            </a:r>
            <a:r>
              <a:rPr lang="en-US" sz="1100" dirty="0">
                <a:latin typeface="Consolas"/>
                <a:cs typeface="Consolas"/>
              </a:rPr>
              <a:t>Main {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function void main() {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 var Point p1, p2, p3;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 let p1 = Point.new(1,2);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 let p2 = Point.new(3,4);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 let p3 = p1.plus(p2); 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 do p3.print(); </a:t>
            </a:r>
          </a:p>
          <a:p>
            <a:pPr algn="just">
              <a:lnSpc>
                <a:spcPct val="50000"/>
              </a:lnSpc>
              <a:spcBef>
                <a:spcPct val="65000"/>
              </a:spcBef>
              <a:defRPr/>
            </a:pPr>
            <a:r>
              <a:rPr lang="en-US" sz="1100" dirty="0">
                <a:latin typeface="Consolas"/>
                <a:cs typeface="Consolas"/>
              </a:rPr>
              <a:t>     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language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/>
          <a:srcRect t="9778" r="60982" b="56018"/>
          <a:stretch/>
        </p:blipFill>
        <p:spPr>
          <a:xfrm>
            <a:off x="5161308" y="254000"/>
            <a:ext cx="3169891" cy="3186947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8245754" y="672607"/>
            <a:ext cx="599440" cy="275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28517" y="5402510"/>
            <a:ext cx="130994" cy="264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1FD9842-0D94-9842-AA0C-5F01122AD566}"/>
              </a:ext>
            </a:extLst>
          </p:cNvPr>
          <p:cNvGrpSpPr/>
          <p:nvPr/>
        </p:nvGrpSpPr>
        <p:grpSpPr>
          <a:xfrm>
            <a:off x="5179144" y="3816940"/>
            <a:ext cx="3620356" cy="2703373"/>
            <a:chOff x="5179144" y="3816940"/>
            <a:chExt cx="3620356" cy="270337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4444D8F-9C25-2447-383E-DA057639453F}"/>
                </a:ext>
              </a:extLst>
            </p:cNvPr>
            <p:cNvGrpSpPr/>
            <p:nvPr/>
          </p:nvGrpSpPr>
          <p:grpSpPr>
            <a:xfrm>
              <a:off x="5179144" y="3816940"/>
              <a:ext cx="3620356" cy="2703373"/>
              <a:chOff x="4922723" y="4216399"/>
              <a:chExt cx="3620356" cy="2703373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BE082C-5BAE-978A-129C-17137EF73C90}"/>
                  </a:ext>
                </a:extLst>
              </p:cNvPr>
              <p:cNvSpPr txBox="1"/>
              <p:nvPr/>
            </p:nvSpPr>
            <p:spPr>
              <a:xfrm>
                <a:off x="5061056" y="5731175"/>
                <a:ext cx="130994" cy="2646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C7D46CAF-31D3-8FB2-3C77-6A01AC57EF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836929">
                <a:off x="7007562" y="6065633"/>
                <a:ext cx="1535517" cy="854139"/>
              </a:xfrm>
              <a:prstGeom prst="rect">
                <a:avLst/>
              </a:prstGeom>
            </p:spPr>
          </p:pic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7B952161-641B-92AC-BDA8-ABBC34F07B68}"/>
                  </a:ext>
                </a:extLst>
              </p:cNvPr>
              <p:cNvGrpSpPr/>
              <p:nvPr/>
            </p:nvGrpSpPr>
            <p:grpSpPr>
              <a:xfrm>
                <a:off x="6099226" y="4216399"/>
                <a:ext cx="2028774" cy="1888201"/>
                <a:chOff x="6099226" y="4084321"/>
                <a:chExt cx="2242134" cy="2020280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D67A6CA0-9BEE-EE9B-79CC-E75C2B86AF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99226" y="4084321"/>
                  <a:ext cx="2242134" cy="2020280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474C8B7E-A515-3DDA-A356-8E28F87C95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6917" t="1254" r="36106" b="94671"/>
                <a:stretch/>
              </p:blipFill>
              <p:spPr>
                <a:xfrm>
                  <a:off x="6174899" y="4142562"/>
                  <a:ext cx="1983581" cy="61653"/>
                </a:xfrm>
                <a:prstGeom prst="rect">
                  <a:avLst/>
                </a:prstGeom>
              </p:spPr>
            </p:pic>
          </p:grp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85F922B-88B7-8168-2C39-7F4672400C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22723" y="5771580"/>
                <a:ext cx="1120403" cy="909373"/>
              </a:xfrm>
              <a:prstGeom prst="rect">
                <a:avLst/>
              </a:prstGeom>
            </p:spPr>
          </p:pic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EB12E21-AB94-1533-3C2F-6DE31021A255}"/>
                  </a:ext>
                </a:extLst>
              </p:cNvPr>
              <p:cNvSpPr/>
              <p:nvPr/>
            </p:nvSpPr>
            <p:spPr>
              <a:xfrm>
                <a:off x="5801722" y="6156964"/>
                <a:ext cx="70279" cy="8548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923AD658-2414-6BB4-B1AE-4FBB2840590E}"/>
                  </a:ext>
                </a:extLst>
              </p:cNvPr>
              <p:cNvSpPr/>
              <p:nvPr/>
            </p:nvSpPr>
            <p:spPr>
              <a:xfrm>
                <a:off x="5754873" y="6271047"/>
                <a:ext cx="70279" cy="8548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" name="Curved Connector 13">
                <a:extLst>
                  <a:ext uri="{FF2B5EF4-FFF2-40B4-BE49-F238E27FC236}">
                    <a16:creationId xmlns:a16="http://schemas.microsoft.com/office/drawing/2014/main" id="{683DFC07-7D4A-B8B6-EC8C-CE6AA27CE851}"/>
                  </a:ext>
                </a:extLst>
              </p:cNvPr>
              <p:cNvCxnSpPr/>
              <p:nvPr/>
            </p:nvCxnSpPr>
            <p:spPr>
              <a:xfrm rot="10800000">
                <a:off x="5793452" y="6307181"/>
                <a:ext cx="1373824" cy="283785"/>
              </a:xfrm>
              <a:prstGeom prst="curvedConnector3">
                <a:avLst/>
              </a:prstGeom>
              <a:ln w="349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urved Connector 14">
                <a:extLst>
                  <a:ext uri="{FF2B5EF4-FFF2-40B4-BE49-F238E27FC236}">
                    <a16:creationId xmlns:a16="http://schemas.microsoft.com/office/drawing/2014/main" id="{A2BCA00D-BEEA-B562-58AB-0547A96CD569}"/>
                  </a:ext>
                </a:extLst>
              </p:cNvPr>
              <p:cNvCxnSpPr/>
              <p:nvPr/>
            </p:nvCxnSpPr>
            <p:spPr>
              <a:xfrm flipV="1">
                <a:off x="5842456" y="5808320"/>
                <a:ext cx="1088531" cy="391388"/>
              </a:xfrm>
              <a:prstGeom prst="curvedConnector3">
                <a:avLst>
                  <a:gd name="adj1" fmla="val 50000"/>
                </a:avLst>
              </a:prstGeom>
              <a:ln w="349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A4467A-4C5E-E73B-A077-B79B407F2DF4}"/>
                </a:ext>
              </a:extLst>
            </p:cNvPr>
            <p:cNvSpPr txBox="1"/>
            <p:nvPr/>
          </p:nvSpPr>
          <p:spPr>
            <a:xfrm>
              <a:off x="6484007" y="4011223"/>
              <a:ext cx="1792713" cy="75588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spcBef>
                  <a:spcPts val="300"/>
                </a:spcBef>
              </a:pPr>
              <a:r>
                <a:rPr lang="en-US" dirty="0">
                  <a:solidFill>
                    <a:schemeClr val="bg1"/>
                  </a:solidFill>
                </a:rPr>
                <a:t>(4,6)</a:t>
              </a:r>
              <a:endParaRPr lang="he-IL" dirty="0">
                <a:solidFill>
                  <a:schemeClr val="bg1"/>
                </a:solidFill>
              </a:endParaRPr>
            </a:p>
            <a:p>
              <a:pPr>
                <a:spcBef>
                  <a:spcPts val="300"/>
                </a:spcBef>
              </a:pPr>
              <a:r>
                <a:rPr lang="he-IL" dirty="0">
                  <a:solidFill>
                    <a:schemeClr val="bg1"/>
                  </a:solidFill>
                </a:rPr>
                <a:t>5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7F5AE95C-31F4-03E5-05CA-A601C32AECD6}"/>
              </a:ext>
            </a:extLst>
          </p:cNvPr>
          <p:cNvSpPr/>
          <p:nvPr/>
        </p:nvSpPr>
        <p:spPr>
          <a:xfrm>
            <a:off x="3711342" y="3442799"/>
            <a:ext cx="1180837" cy="577278"/>
          </a:xfrm>
          <a:prstGeom prst="wedgeRoundRectCallout">
            <a:avLst>
              <a:gd name="adj1" fmla="val -35800"/>
              <a:gd name="adj2" fmla="val 2010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>
              <a:spcBef>
                <a:spcPts val="432"/>
              </a:spcBef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Written in the Jack language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9A701957-95FC-5CA6-D24D-187E09CFFCC7}"/>
              </a:ext>
            </a:extLst>
          </p:cNvPr>
          <p:cNvSpPr>
            <a:spLocks noChangeArrowheads="1"/>
          </p:cNvSpPr>
          <p:nvPr/>
        </p:nvSpPr>
        <p:spPr bwMode="auto">
          <a:xfrm rot="18534161">
            <a:off x="6252584" y="1302691"/>
            <a:ext cx="942369" cy="27512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distance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5245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Box 154">
            <a:extLst>
              <a:ext uri="{FF2B5EF4-FFF2-40B4-BE49-F238E27FC236}">
                <a16:creationId xmlns:a16="http://schemas.microsoft.com/office/drawing/2014/main" id="{946644F9-5872-D346-A50D-42ADF1BA0A2F}"/>
              </a:ext>
            </a:extLst>
          </p:cNvPr>
          <p:cNvSpPr txBox="1"/>
          <p:nvPr/>
        </p:nvSpPr>
        <p:spPr>
          <a:xfrm>
            <a:off x="747824" y="4298361"/>
            <a:ext cx="931411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The Big Picture</a:t>
            </a:r>
            <a:endParaRPr lang="en-US" sz="1400" dirty="0">
              <a:latin typeface="Times New Roman"/>
              <a:cs typeface="Times New Roman"/>
            </a:endParaRPr>
          </a:p>
          <a:p>
            <a:pPr marL="180975" indent="-180975">
              <a:spcBef>
                <a:spcPts val="1200"/>
              </a:spcBef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So far, all the variable kinds that we discussed came from the source code</a:t>
            </a:r>
          </a:p>
          <a:p>
            <a:pPr marL="180975" indent="-180975">
              <a:spcBef>
                <a:spcPts val="1200"/>
              </a:spcBef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Sometimes, the compiler needs to add to the generated VM code some additional working variables</a:t>
            </a:r>
          </a:p>
          <a:p>
            <a:pPr marL="180975" indent="-180975">
              <a:spcBef>
                <a:spcPts val="1200"/>
              </a:spcBef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Our VM implementation provides 8 such variables, stored in a segment named </a:t>
            </a:r>
            <a:r>
              <a:rPr lang="en-US" sz="1400" dirty="0">
                <a:latin typeface="Consolas"/>
                <a:cs typeface="Consolas"/>
              </a:rPr>
              <a:t>temp</a:t>
            </a:r>
            <a:endParaRPr lang="en-US" sz="1600" dirty="0">
              <a:latin typeface="Times New Roman"/>
              <a:cs typeface="Times New Roman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5F2887A-6577-7540-BB55-520DA08FCA59}"/>
              </a:ext>
            </a:extLst>
          </p:cNvPr>
          <p:cNvGrpSpPr/>
          <p:nvPr/>
        </p:nvGrpSpPr>
        <p:grpSpPr>
          <a:xfrm>
            <a:off x="3187665" y="2154523"/>
            <a:ext cx="426557" cy="808208"/>
            <a:chOff x="9791424" y="1561900"/>
            <a:chExt cx="426557" cy="808208"/>
          </a:xfrm>
          <a:solidFill>
            <a:schemeClr val="bg1"/>
          </a:solidFill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C9C9FE9-005A-BC4C-9B8D-84B799D67E85}"/>
                </a:ext>
              </a:extLst>
            </p:cNvPr>
            <p:cNvSpPr/>
            <p:nvPr/>
          </p:nvSpPr>
          <p:spPr>
            <a:xfrm>
              <a:off x="9793805" y="1830187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400" spc="2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5E57FB0-BD0F-8640-8478-A8FB323A193C}"/>
                </a:ext>
              </a:extLst>
            </p:cNvPr>
            <p:cNvSpPr/>
            <p:nvPr/>
          </p:nvSpPr>
          <p:spPr>
            <a:xfrm>
              <a:off x="9796708" y="2098151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400" spc="2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86CCB1F-5F5D-F345-967E-74347BC5A1F6}"/>
                </a:ext>
              </a:extLst>
            </p:cNvPr>
            <p:cNvSpPr/>
            <p:nvPr/>
          </p:nvSpPr>
          <p:spPr>
            <a:xfrm>
              <a:off x="9791424" y="1561900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400" spc="200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6D36FA7-32B7-9A4D-AC4D-33C63410FC07}"/>
              </a:ext>
            </a:extLst>
          </p:cNvPr>
          <p:cNvGrpSpPr/>
          <p:nvPr/>
        </p:nvGrpSpPr>
        <p:grpSpPr>
          <a:xfrm>
            <a:off x="3243762" y="2131841"/>
            <a:ext cx="434603" cy="1037148"/>
            <a:chOff x="9836182" y="1561900"/>
            <a:chExt cx="434603" cy="1037148"/>
          </a:xfrm>
          <a:solidFill>
            <a:schemeClr val="bg1"/>
          </a:solidFill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E20BE43-38D8-C041-BED2-BE07735693B4}"/>
                </a:ext>
              </a:extLst>
            </p:cNvPr>
            <p:cNvSpPr/>
            <p:nvPr/>
          </p:nvSpPr>
          <p:spPr>
            <a:xfrm>
              <a:off x="9849512" y="2327091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400" spc="200" dirty="0">
                  <a:solidFill>
                    <a:schemeClr val="tx1"/>
                  </a:solidFill>
                </a:rPr>
                <a:t>...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2CB9B5C-3C77-0449-9BAA-F48BEEB73F96}"/>
                </a:ext>
              </a:extLst>
            </p:cNvPr>
            <p:cNvSpPr/>
            <p:nvPr/>
          </p:nvSpPr>
          <p:spPr>
            <a:xfrm>
              <a:off x="9838563" y="1830187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200" spc="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C046FE8-D766-7C4C-8489-3392720F16A3}"/>
                </a:ext>
              </a:extLst>
            </p:cNvPr>
            <p:cNvSpPr/>
            <p:nvPr/>
          </p:nvSpPr>
          <p:spPr>
            <a:xfrm>
              <a:off x="9841466" y="2098151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200" spc="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BD98C58-9259-CE41-8F21-91203CCE5150}"/>
                </a:ext>
              </a:extLst>
            </p:cNvPr>
            <p:cNvSpPr/>
            <p:nvPr/>
          </p:nvSpPr>
          <p:spPr>
            <a:xfrm>
              <a:off x="9836182" y="1561900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200" spc="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E5608B07-6AD0-D74D-B5DD-B2089B709F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12" r="74472" b="76583"/>
          <a:stretch/>
        </p:blipFill>
        <p:spPr>
          <a:xfrm>
            <a:off x="413481" y="1584913"/>
            <a:ext cx="2758892" cy="2140557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9EE18389-E29E-8F4D-A232-749D3D58FA57}"/>
              </a:ext>
            </a:extLst>
          </p:cNvPr>
          <p:cNvSpPr/>
          <p:nvPr/>
        </p:nvSpPr>
        <p:spPr>
          <a:xfrm>
            <a:off x="3228544" y="1585828"/>
            <a:ext cx="1263382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memory segments</a:t>
            </a:r>
          </a:p>
        </p:txBody>
      </p:sp>
      <p:sp>
        <p:nvSpPr>
          <p:cNvPr id="75" name="Text Box 9">
            <a:extLst>
              <a:ext uri="{FF2B5EF4-FFF2-40B4-BE49-F238E27FC236}">
                <a16:creationId xmlns:a16="http://schemas.microsoft.com/office/drawing/2014/main" id="{6DABF6A1-812D-1F4A-9BAC-6B3C990BD2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9753" y="1782818"/>
            <a:ext cx="1524686" cy="15431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endParaRPr lang="en-US" sz="16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76" name="Text Box 9">
            <a:extLst>
              <a:ext uri="{FF2B5EF4-FFF2-40B4-BE49-F238E27FC236}">
                <a16:creationId xmlns:a16="http://schemas.microsoft.com/office/drawing/2014/main" id="{7F0D903C-78A5-0A41-98FB-08B794CD5D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7207" y="2470754"/>
            <a:ext cx="1524686" cy="25140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pop</a:t>
            </a:r>
            <a:endParaRPr lang="en-US" sz="14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065B612-F820-DF45-844F-D79C10C2EB6E}"/>
              </a:ext>
            </a:extLst>
          </p:cNvPr>
          <p:cNvCxnSpPr>
            <a:cxnSpLocks/>
          </p:cNvCxnSpPr>
          <p:nvPr/>
        </p:nvCxnSpPr>
        <p:spPr>
          <a:xfrm flipH="1">
            <a:off x="2109558" y="2740048"/>
            <a:ext cx="975906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 Box 9">
            <a:extLst>
              <a:ext uri="{FF2B5EF4-FFF2-40B4-BE49-F238E27FC236}">
                <a16:creationId xmlns:a16="http://schemas.microsoft.com/office/drawing/2014/main" id="{231C2007-7B92-FD4B-A2CD-CB2FD8B1CB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6709" y="2014437"/>
            <a:ext cx="1524686" cy="25140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push</a:t>
            </a:r>
            <a:endParaRPr lang="en-US" sz="14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BAB3AF6-F3CD-F145-894F-7B31A7BE2ED5}"/>
              </a:ext>
            </a:extLst>
          </p:cNvPr>
          <p:cNvCxnSpPr>
            <a:cxnSpLocks/>
          </p:cNvCxnSpPr>
          <p:nvPr/>
        </p:nvCxnSpPr>
        <p:spPr>
          <a:xfrm>
            <a:off x="2109558" y="2286794"/>
            <a:ext cx="975907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2A12E22-049E-3443-A7DA-3B1883DF86E7}"/>
              </a:ext>
            </a:extLst>
          </p:cNvPr>
          <p:cNvGrpSpPr/>
          <p:nvPr/>
        </p:nvGrpSpPr>
        <p:grpSpPr>
          <a:xfrm>
            <a:off x="3601687" y="2117478"/>
            <a:ext cx="559366" cy="1050367"/>
            <a:chOff x="3052906" y="3016432"/>
            <a:chExt cx="559366" cy="1050367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E216FCB-0EEB-754B-9DCE-9C09295CD4FC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2620D90-E6E2-6945-AEB4-70B47227E8F5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2C78B94-AC04-F041-B7E0-EAEE9044E6FA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8B9B81D-7DD2-1743-9817-5C838DAE7070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BF7E9C8-B0C7-684D-97EB-F3DB9E9A3037}"/>
              </a:ext>
            </a:extLst>
          </p:cNvPr>
          <p:cNvGrpSpPr/>
          <p:nvPr/>
        </p:nvGrpSpPr>
        <p:grpSpPr>
          <a:xfrm>
            <a:off x="3707254" y="2219543"/>
            <a:ext cx="559366" cy="1050367"/>
            <a:chOff x="3052906" y="3016432"/>
            <a:chExt cx="559366" cy="1050367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1167C3A-3FBA-CB41-AEEB-D421C293D3B2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14442E4-CB1C-164B-88B8-1C158DFD7097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512B64F3-E719-3A40-8466-EB9ACDCAE75E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7A4500C-96A9-7C46-9A31-9E638A861932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10D48DC-515D-6441-BACC-F9CA133D2DBB}"/>
              </a:ext>
            </a:extLst>
          </p:cNvPr>
          <p:cNvGrpSpPr/>
          <p:nvPr/>
        </p:nvGrpSpPr>
        <p:grpSpPr>
          <a:xfrm>
            <a:off x="3811244" y="2317045"/>
            <a:ext cx="559366" cy="1050367"/>
            <a:chOff x="3052906" y="3016432"/>
            <a:chExt cx="559366" cy="1050367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6A8DFB6C-237B-CA41-BADC-2419938375F7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9D35F139-5D8F-9A4F-84F2-5938279B410D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98359F8-093E-D24F-8EE1-741DD8C9A9FA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7C3A77A0-8BB4-0447-AB59-7230C5320050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C036B3EA-5270-D245-803D-409B5E345CC3}"/>
              </a:ext>
            </a:extLst>
          </p:cNvPr>
          <p:cNvGrpSpPr/>
          <p:nvPr/>
        </p:nvGrpSpPr>
        <p:grpSpPr>
          <a:xfrm>
            <a:off x="3888576" y="2402148"/>
            <a:ext cx="559366" cy="1050367"/>
            <a:chOff x="3052906" y="3016432"/>
            <a:chExt cx="559366" cy="1050367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A7C86C4A-9DF6-E04A-9D1E-C1042EA64A6D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FE612C35-11A2-7741-9EAB-75012773697C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8A38356-8F2B-C74F-9E54-AB77D7D75B79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143182E-63A9-EA45-84EB-DEEBB1F86858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20A4110-7FA1-AF4B-A7F4-E686EE57BFF8}"/>
              </a:ext>
            </a:extLst>
          </p:cNvPr>
          <p:cNvGrpSpPr/>
          <p:nvPr/>
        </p:nvGrpSpPr>
        <p:grpSpPr>
          <a:xfrm>
            <a:off x="3987350" y="2480715"/>
            <a:ext cx="559366" cy="1050367"/>
            <a:chOff x="3052906" y="3016432"/>
            <a:chExt cx="559366" cy="1050367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B9503F70-2C41-674C-A7F7-99D15B6ABB41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37F6A692-F7E4-DC4F-9F99-1270DE859D72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47149666-196B-084B-8B62-12292388AC9F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B1B0E994-8C62-AF49-B4F5-A97F01742303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1EDA330-59D0-B04F-87B6-B9439D20C362}"/>
              </a:ext>
            </a:extLst>
          </p:cNvPr>
          <p:cNvGrpSpPr/>
          <p:nvPr/>
        </p:nvGrpSpPr>
        <p:grpSpPr>
          <a:xfrm>
            <a:off x="4084664" y="2571013"/>
            <a:ext cx="559366" cy="1050367"/>
            <a:chOff x="3052906" y="3016432"/>
            <a:chExt cx="559366" cy="1050367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1515C40-7EBB-4547-B3AC-5B5B50F2BAE7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98C90CA5-3CD5-D548-8F78-390D1CB74BA1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B885D57B-3F84-7646-A44C-0FE4626DBE11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A4E1896-9D3D-1C4C-8884-2572928C90ED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3495B828-1AEC-7D4E-B587-6AFB229D94ED}"/>
              </a:ext>
            </a:extLst>
          </p:cNvPr>
          <p:cNvGrpSpPr/>
          <p:nvPr/>
        </p:nvGrpSpPr>
        <p:grpSpPr>
          <a:xfrm>
            <a:off x="4188654" y="2668515"/>
            <a:ext cx="559366" cy="1050367"/>
            <a:chOff x="3052906" y="3016432"/>
            <a:chExt cx="559366" cy="1050367"/>
          </a:xfrm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DFE9F617-FF5F-DA43-9DC0-FF628103A57A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C99D72D0-8A6E-CD4A-8F54-17CD5148FBB2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A106ADA1-07C5-594A-A563-96B87A635454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1BC75874-0789-1C4D-B6C9-21108500FDC3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4B91BA12-24B0-5540-A235-8195C2787CFE}"/>
              </a:ext>
            </a:extLst>
          </p:cNvPr>
          <p:cNvGrpSpPr/>
          <p:nvPr/>
        </p:nvGrpSpPr>
        <p:grpSpPr>
          <a:xfrm>
            <a:off x="4282114" y="2751332"/>
            <a:ext cx="560282" cy="1082255"/>
            <a:chOff x="4080656" y="1497836"/>
            <a:chExt cx="560282" cy="1082255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FBFC61CA-1804-B54E-9FF8-907B8455109F}"/>
                </a:ext>
              </a:extLst>
            </p:cNvPr>
            <p:cNvSpPr/>
            <p:nvPr/>
          </p:nvSpPr>
          <p:spPr>
            <a:xfrm>
              <a:off x="4080656" y="2035998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29330BFF-99AF-EB4A-90C4-E2ED230AC804}"/>
                </a:ext>
              </a:extLst>
            </p:cNvPr>
            <p:cNvSpPr/>
            <p:nvPr/>
          </p:nvSpPr>
          <p:spPr>
            <a:xfrm>
              <a:off x="4081450" y="2307188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pc="200" dirty="0">
                  <a:solidFill>
                    <a:schemeClr val="tx1"/>
                  </a:solidFill>
                </a:rPr>
                <a:t>...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C91D16B9-828D-054C-9E87-448AA1A7DC76}"/>
                </a:ext>
              </a:extLst>
            </p:cNvPr>
            <p:cNvSpPr/>
            <p:nvPr/>
          </p:nvSpPr>
          <p:spPr>
            <a:xfrm>
              <a:off x="4080656" y="149783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C103E6DF-6DB0-C944-BE8A-A2DD7FAD9D71}"/>
                </a:ext>
              </a:extLst>
            </p:cNvPr>
            <p:cNvSpPr/>
            <p:nvPr/>
          </p:nvSpPr>
          <p:spPr>
            <a:xfrm>
              <a:off x="4084669" y="176902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81" name="Rectangle 180">
            <a:extLst>
              <a:ext uri="{FF2B5EF4-FFF2-40B4-BE49-F238E27FC236}">
                <a16:creationId xmlns:a16="http://schemas.microsoft.com/office/drawing/2014/main" id="{E7F72F2D-7551-8741-84AA-AD70B6EA0B59}"/>
              </a:ext>
            </a:extLst>
          </p:cNvPr>
          <p:cNvSpPr/>
          <p:nvPr/>
        </p:nvSpPr>
        <p:spPr>
          <a:xfrm>
            <a:off x="754244" y="1652373"/>
            <a:ext cx="126338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A8683B22-B805-414C-8621-81DBB60C02AB}"/>
              </a:ext>
            </a:extLst>
          </p:cNvPr>
          <p:cNvSpPr txBox="1"/>
          <p:nvPr/>
        </p:nvSpPr>
        <p:spPr>
          <a:xfrm>
            <a:off x="4998677" y="2078922"/>
            <a:ext cx="20551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3" indent="-227013">
              <a:buClr>
                <a:schemeClr val="tx1"/>
              </a:buClr>
              <a:buFont typeface="Wingdings" charset="2"/>
              <a:buChar char="ü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local</a:t>
            </a:r>
          </a:p>
          <a:p>
            <a:pPr marL="227013" indent="-227013">
              <a:buClr>
                <a:schemeClr val="tx1"/>
              </a:buClr>
              <a:buFont typeface="Wingdings" charset="2"/>
              <a:buChar char="ü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argument</a:t>
            </a:r>
          </a:p>
          <a:p>
            <a:pPr marL="227013" indent="-227013">
              <a:buClr>
                <a:schemeClr val="tx1"/>
              </a:buClr>
              <a:buFont typeface="Wingdings" charset="2"/>
              <a:buChar char="ü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this</a:t>
            </a:r>
          </a:p>
          <a:p>
            <a:pPr marL="227013" indent="-227013">
              <a:buClr>
                <a:schemeClr val="tx1"/>
              </a:buClr>
              <a:buFont typeface="Wingdings" charset="2"/>
              <a:buChar char="ü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that</a:t>
            </a:r>
          </a:p>
          <a:p>
            <a:pPr marL="227013" indent="-227013">
              <a:buClr>
                <a:schemeClr val="tx1"/>
              </a:buClr>
              <a:buFont typeface="Wingdings" charset="2"/>
              <a:buChar char="ü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constant</a:t>
            </a:r>
          </a:p>
          <a:p>
            <a:pPr marL="227013" indent="-227013">
              <a:buClr>
                <a:schemeClr val="tx1"/>
              </a:buClr>
              <a:buFont typeface="Wingdings" charset="2"/>
              <a:buChar char="ü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static</a:t>
            </a:r>
          </a:p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dirty="0">
                <a:latin typeface="Consolas"/>
                <a:cs typeface="Consolas"/>
              </a:rPr>
              <a:t>temp</a:t>
            </a:r>
          </a:p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pointer</a:t>
            </a:r>
          </a:p>
        </p:txBody>
      </p:sp>
      <p:sp>
        <p:nvSpPr>
          <p:cNvPr id="183" name="Rounded Rectangle 182">
            <a:extLst>
              <a:ext uri="{FF2B5EF4-FFF2-40B4-BE49-F238E27FC236}">
                <a16:creationId xmlns:a16="http://schemas.microsoft.com/office/drawing/2014/main" id="{75DF56D0-193A-CF46-BBDC-DCFD191CA4BA}"/>
              </a:ext>
            </a:extLst>
          </p:cNvPr>
          <p:cNvSpPr/>
          <p:nvPr/>
        </p:nvSpPr>
        <p:spPr>
          <a:xfrm>
            <a:off x="476981" y="1550773"/>
            <a:ext cx="6199567" cy="2476398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IL"/>
          </a:p>
        </p:txBody>
      </p:sp>
      <p:sp>
        <p:nvSpPr>
          <p:cNvPr id="184" name="Text Box 9">
            <a:extLst>
              <a:ext uri="{FF2B5EF4-FFF2-40B4-BE49-F238E27FC236}">
                <a16:creationId xmlns:a16="http://schemas.microsoft.com/office/drawing/2014/main" id="{FB5DD0CB-DB87-B04F-ACDD-F3A9267CA8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078" y="1065593"/>
            <a:ext cx="2205771" cy="3724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800" u="sng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Abstraction</a:t>
            </a:r>
            <a:endParaRPr lang="en-US" sz="1400" u="sng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85" name="Title 1">
            <a:extLst>
              <a:ext uri="{FF2B5EF4-FFF2-40B4-BE49-F238E27FC236}">
                <a16:creationId xmlns:a16="http://schemas.microsoft.com/office/drawing/2014/main" id="{134BA775-1F43-EF4E-8EF7-64EF8FB94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Implementing  </a:t>
            </a:r>
            <a:r>
              <a:rPr lang="en-US" sz="18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push/pop</a:t>
            </a:r>
            <a:r>
              <a:rPr lang="en-US" sz="18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temp</a:t>
            </a:r>
            <a:r>
              <a:rPr lang="en-US" sz="18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</a:t>
            </a:r>
            <a:r>
              <a:rPr lang="en-US" sz="1800" i="1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i</a:t>
            </a:r>
            <a:endParaRPr lang="en-US" sz="1600" i="1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11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>
            <a:extLst>
              <a:ext uri="{FF2B5EF4-FFF2-40B4-BE49-F238E27FC236}">
                <a16:creationId xmlns:a16="http://schemas.microsoft.com/office/drawing/2014/main" id="{4E1D4DE4-1E05-3A4B-8DD0-EC0F9881BDAA}"/>
              </a:ext>
            </a:extLst>
          </p:cNvPr>
          <p:cNvGrpSpPr/>
          <p:nvPr/>
        </p:nvGrpSpPr>
        <p:grpSpPr>
          <a:xfrm>
            <a:off x="3187665" y="2154523"/>
            <a:ext cx="426557" cy="808208"/>
            <a:chOff x="9791424" y="1561900"/>
            <a:chExt cx="426557" cy="808208"/>
          </a:xfrm>
          <a:solidFill>
            <a:schemeClr val="bg1"/>
          </a:solidFill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79A69314-222E-9444-81AB-95FC98ABA9EA}"/>
                </a:ext>
              </a:extLst>
            </p:cNvPr>
            <p:cNvSpPr/>
            <p:nvPr/>
          </p:nvSpPr>
          <p:spPr>
            <a:xfrm>
              <a:off x="9793805" y="1830187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400" spc="2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C04EB757-3806-4442-BE38-4F7F5D2C3A1E}"/>
                </a:ext>
              </a:extLst>
            </p:cNvPr>
            <p:cNvSpPr/>
            <p:nvPr/>
          </p:nvSpPr>
          <p:spPr>
            <a:xfrm>
              <a:off x="9796708" y="2098151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400" spc="2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DE7EFFEE-3F68-5C43-AC25-0A3139AAB6EC}"/>
                </a:ext>
              </a:extLst>
            </p:cNvPr>
            <p:cNvSpPr/>
            <p:nvPr/>
          </p:nvSpPr>
          <p:spPr>
            <a:xfrm>
              <a:off x="9791424" y="1561900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400" spc="200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C75CCCB-2630-324F-9960-71902227B777}"/>
              </a:ext>
            </a:extLst>
          </p:cNvPr>
          <p:cNvGrpSpPr/>
          <p:nvPr/>
        </p:nvGrpSpPr>
        <p:grpSpPr>
          <a:xfrm>
            <a:off x="3243762" y="2131841"/>
            <a:ext cx="434603" cy="1037148"/>
            <a:chOff x="9836182" y="1561900"/>
            <a:chExt cx="434603" cy="1037148"/>
          </a:xfrm>
          <a:solidFill>
            <a:schemeClr val="bg1"/>
          </a:solidFill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C79B969-99D8-1E4F-8EB0-71F33D1C5BB7}"/>
                </a:ext>
              </a:extLst>
            </p:cNvPr>
            <p:cNvSpPr/>
            <p:nvPr/>
          </p:nvSpPr>
          <p:spPr>
            <a:xfrm>
              <a:off x="9849512" y="2327091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400" spc="200" dirty="0">
                  <a:solidFill>
                    <a:schemeClr val="tx1"/>
                  </a:solidFill>
                </a:rPr>
                <a:t>...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825B9771-31A4-1448-B085-4D64E6415045}"/>
                </a:ext>
              </a:extLst>
            </p:cNvPr>
            <p:cNvSpPr/>
            <p:nvPr/>
          </p:nvSpPr>
          <p:spPr>
            <a:xfrm>
              <a:off x="9838563" y="1830187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200" spc="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BB0B770-C88A-7643-A8CC-80629294CED5}"/>
                </a:ext>
              </a:extLst>
            </p:cNvPr>
            <p:cNvSpPr/>
            <p:nvPr/>
          </p:nvSpPr>
          <p:spPr>
            <a:xfrm>
              <a:off x="9841466" y="2098151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200" spc="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B19C648-2150-B04C-8FBD-358D650BB155}"/>
                </a:ext>
              </a:extLst>
            </p:cNvPr>
            <p:cNvSpPr/>
            <p:nvPr/>
          </p:nvSpPr>
          <p:spPr>
            <a:xfrm>
              <a:off x="9836182" y="1561900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200" spc="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pic>
        <p:nvPicPr>
          <p:cNvPr id="104" name="Picture 103">
            <a:extLst>
              <a:ext uri="{FF2B5EF4-FFF2-40B4-BE49-F238E27FC236}">
                <a16:creationId xmlns:a16="http://schemas.microsoft.com/office/drawing/2014/main" id="{800FE8AE-235A-C04C-9E27-B0F9FDCAA0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12" r="74472" b="76583"/>
          <a:stretch/>
        </p:blipFill>
        <p:spPr>
          <a:xfrm>
            <a:off x="413481" y="1584913"/>
            <a:ext cx="2758892" cy="2140557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BC8FCAB6-7859-0E4A-9E9A-C709AA128445}"/>
              </a:ext>
            </a:extLst>
          </p:cNvPr>
          <p:cNvSpPr/>
          <p:nvPr/>
        </p:nvSpPr>
        <p:spPr>
          <a:xfrm>
            <a:off x="3228544" y="1585828"/>
            <a:ext cx="1263382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memory segments</a:t>
            </a:r>
          </a:p>
        </p:txBody>
      </p:sp>
      <p:sp>
        <p:nvSpPr>
          <p:cNvPr id="106" name="Text Box 9">
            <a:extLst>
              <a:ext uri="{FF2B5EF4-FFF2-40B4-BE49-F238E27FC236}">
                <a16:creationId xmlns:a16="http://schemas.microsoft.com/office/drawing/2014/main" id="{20D4993F-A25C-7947-8224-79C7E6AE12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9753" y="1782818"/>
            <a:ext cx="1524686" cy="15431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endParaRPr lang="en-US" sz="16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07" name="Text Box 9">
            <a:extLst>
              <a:ext uri="{FF2B5EF4-FFF2-40B4-BE49-F238E27FC236}">
                <a16:creationId xmlns:a16="http://schemas.microsoft.com/office/drawing/2014/main" id="{8A90B732-260D-6D4D-8430-D537BBD53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7207" y="2470754"/>
            <a:ext cx="1524686" cy="25140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pop</a:t>
            </a:r>
            <a:endParaRPr lang="en-US" sz="14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57EDC53B-A411-8B41-9EE9-689307FFC766}"/>
              </a:ext>
            </a:extLst>
          </p:cNvPr>
          <p:cNvCxnSpPr>
            <a:cxnSpLocks/>
          </p:cNvCxnSpPr>
          <p:nvPr/>
        </p:nvCxnSpPr>
        <p:spPr>
          <a:xfrm flipH="1">
            <a:off x="2109558" y="2740048"/>
            <a:ext cx="975906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 Box 9">
            <a:extLst>
              <a:ext uri="{FF2B5EF4-FFF2-40B4-BE49-F238E27FC236}">
                <a16:creationId xmlns:a16="http://schemas.microsoft.com/office/drawing/2014/main" id="{2B7D366A-BCD1-3444-915C-1512BE8EE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6709" y="2014437"/>
            <a:ext cx="1524686" cy="25140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push</a:t>
            </a:r>
            <a:endParaRPr lang="en-US" sz="14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49F65270-E3EF-2B4E-971A-51EA4478501C}"/>
              </a:ext>
            </a:extLst>
          </p:cNvPr>
          <p:cNvCxnSpPr>
            <a:cxnSpLocks/>
          </p:cNvCxnSpPr>
          <p:nvPr/>
        </p:nvCxnSpPr>
        <p:spPr>
          <a:xfrm>
            <a:off x="2109558" y="2286794"/>
            <a:ext cx="975907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E7649A7-6F66-B74A-99E2-4D111B3F9F30}"/>
              </a:ext>
            </a:extLst>
          </p:cNvPr>
          <p:cNvGrpSpPr/>
          <p:nvPr/>
        </p:nvGrpSpPr>
        <p:grpSpPr>
          <a:xfrm>
            <a:off x="3601687" y="2117478"/>
            <a:ext cx="559366" cy="1050367"/>
            <a:chOff x="3052906" y="3016432"/>
            <a:chExt cx="559366" cy="1050367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EE1FD4A-0D33-8A46-8489-706496775587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14E8EDA-D3CF-034D-BC40-9884CB659756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AE0B9F1-4633-6E45-B529-C92FE8CFEDC3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77B0650-BEB5-874D-8129-6946D02E6D7C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DBA4597-C6F3-FA40-97C4-A171A4AE03BD}"/>
              </a:ext>
            </a:extLst>
          </p:cNvPr>
          <p:cNvGrpSpPr/>
          <p:nvPr/>
        </p:nvGrpSpPr>
        <p:grpSpPr>
          <a:xfrm>
            <a:off x="3707254" y="2219543"/>
            <a:ext cx="559366" cy="1050367"/>
            <a:chOff x="3052906" y="3016432"/>
            <a:chExt cx="559366" cy="1050367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D3D4422B-8814-F94E-80CE-03AFC525D3C3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54EA5FD8-3F3D-F14D-96A0-1B1BC1B601C0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ECAC81AF-245B-514C-AD7E-347459DF4552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51B2AB91-6739-FA46-850C-C0EE03C95763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04CE0D4-CA09-664D-9FD1-0A48A036D6F1}"/>
              </a:ext>
            </a:extLst>
          </p:cNvPr>
          <p:cNvGrpSpPr/>
          <p:nvPr/>
        </p:nvGrpSpPr>
        <p:grpSpPr>
          <a:xfrm>
            <a:off x="3811244" y="2317045"/>
            <a:ext cx="559366" cy="1050367"/>
            <a:chOff x="3052906" y="3016432"/>
            <a:chExt cx="559366" cy="1050367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65736CFB-25CB-4641-B8D5-749BCD4F6C80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47BD4D1D-463B-2848-A306-29F164F80865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E774106-2616-8649-B2D2-43F766902741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C125FE43-F71F-BB47-B3BD-85F4D735E864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08A658BA-DC82-834F-B776-ED182F616BEA}"/>
              </a:ext>
            </a:extLst>
          </p:cNvPr>
          <p:cNvGrpSpPr/>
          <p:nvPr/>
        </p:nvGrpSpPr>
        <p:grpSpPr>
          <a:xfrm>
            <a:off x="3888576" y="2402148"/>
            <a:ext cx="559366" cy="1050367"/>
            <a:chOff x="3052906" y="3016432"/>
            <a:chExt cx="559366" cy="1050367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1197ADEF-5189-024F-BAC4-5E275964ED6D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D604EB3-578E-BA41-890C-0769D6EB309D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736FA7D5-C074-744F-8F04-18BF136FE1EB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36AC5BA7-F289-BB42-8436-8A4992EEDBBD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E75CCA7-D2AF-2E42-B890-5AC489F9A9D4}"/>
              </a:ext>
            </a:extLst>
          </p:cNvPr>
          <p:cNvGrpSpPr/>
          <p:nvPr/>
        </p:nvGrpSpPr>
        <p:grpSpPr>
          <a:xfrm>
            <a:off x="3987350" y="2480715"/>
            <a:ext cx="559366" cy="1050367"/>
            <a:chOff x="3052906" y="3016432"/>
            <a:chExt cx="559366" cy="1050367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BDD8A301-5EE8-7C47-BCD5-318D7D821C62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28241188-0087-FD45-8C80-5101F0249EAA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9B9FCC50-C763-1D4A-A9D4-A45DA4EFAED0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8224A132-54CF-E544-87EB-69CD971E1F1E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1F8D1A88-26B7-5441-8BDE-8DA7C20681C5}"/>
              </a:ext>
            </a:extLst>
          </p:cNvPr>
          <p:cNvGrpSpPr/>
          <p:nvPr/>
        </p:nvGrpSpPr>
        <p:grpSpPr>
          <a:xfrm>
            <a:off x="4084664" y="2571013"/>
            <a:ext cx="559366" cy="1050367"/>
            <a:chOff x="3052906" y="3016432"/>
            <a:chExt cx="559366" cy="1050367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27D7C51-C988-1F40-8E97-ECC40613E655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A3750BA-D882-534F-ABC6-3E15144E31E2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BD6B992-95F1-6746-8E0B-FA4E76C245B6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EBBF73F4-4121-F54F-80D9-7C86E290DC40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041424E-7389-D241-AC4F-6C60E84FD5D8}"/>
              </a:ext>
            </a:extLst>
          </p:cNvPr>
          <p:cNvGrpSpPr/>
          <p:nvPr/>
        </p:nvGrpSpPr>
        <p:grpSpPr>
          <a:xfrm>
            <a:off x="4188654" y="2668515"/>
            <a:ext cx="559366" cy="1050367"/>
            <a:chOff x="3052906" y="3016432"/>
            <a:chExt cx="559366" cy="1050367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C457D4A7-4A0F-E043-BD58-33443EC14BB2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E356D087-9C02-914E-BA81-1C167E503A24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BB64F4D9-8C16-C949-A00B-89165CEA46A4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5FBD2E40-9276-7947-BFD8-17FC95770DAF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7A446F24-7C5A-D944-94B9-976AABA78404}"/>
              </a:ext>
            </a:extLst>
          </p:cNvPr>
          <p:cNvGrpSpPr/>
          <p:nvPr/>
        </p:nvGrpSpPr>
        <p:grpSpPr>
          <a:xfrm>
            <a:off x="4282114" y="2751332"/>
            <a:ext cx="560282" cy="1082255"/>
            <a:chOff x="4080656" y="1497836"/>
            <a:chExt cx="560282" cy="1082255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863DAAFA-9AB2-4B45-88A2-59F43AD12446}"/>
                </a:ext>
              </a:extLst>
            </p:cNvPr>
            <p:cNvSpPr/>
            <p:nvPr/>
          </p:nvSpPr>
          <p:spPr>
            <a:xfrm>
              <a:off x="4080656" y="2035998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8F391BFE-DCCC-3642-A442-19C2C72B688F}"/>
                </a:ext>
              </a:extLst>
            </p:cNvPr>
            <p:cNvSpPr/>
            <p:nvPr/>
          </p:nvSpPr>
          <p:spPr>
            <a:xfrm>
              <a:off x="4081450" y="2307188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pc="200" dirty="0">
                  <a:solidFill>
                    <a:schemeClr val="tx1"/>
                  </a:solidFill>
                </a:rPr>
                <a:t>...</a:t>
              </a: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24003BED-71F1-2A4E-9197-AE20EDDC6E11}"/>
                </a:ext>
              </a:extLst>
            </p:cNvPr>
            <p:cNvSpPr/>
            <p:nvPr/>
          </p:nvSpPr>
          <p:spPr>
            <a:xfrm>
              <a:off x="4080656" y="149783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E7A648E9-DC15-1742-99D3-F0B282ECCED3}"/>
                </a:ext>
              </a:extLst>
            </p:cNvPr>
            <p:cNvSpPr/>
            <p:nvPr/>
          </p:nvSpPr>
          <p:spPr>
            <a:xfrm>
              <a:off x="4084669" y="176902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A8BBA9B4-0419-5640-A1B2-421E2C0F8AAF}"/>
              </a:ext>
            </a:extLst>
          </p:cNvPr>
          <p:cNvSpPr/>
          <p:nvPr/>
        </p:nvSpPr>
        <p:spPr>
          <a:xfrm>
            <a:off x="754244" y="1652373"/>
            <a:ext cx="126338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4F9547D-FDCE-A34E-B9B0-F2E3E105A399}"/>
              </a:ext>
            </a:extLst>
          </p:cNvPr>
          <p:cNvSpPr txBox="1"/>
          <p:nvPr/>
        </p:nvSpPr>
        <p:spPr>
          <a:xfrm>
            <a:off x="4998677" y="2078922"/>
            <a:ext cx="20551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3" indent="-227013">
              <a:buClr>
                <a:schemeClr val="tx1"/>
              </a:buClr>
              <a:buFont typeface="Wingdings" charset="2"/>
              <a:buChar char="ü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local</a:t>
            </a:r>
          </a:p>
          <a:p>
            <a:pPr marL="227013" indent="-227013">
              <a:buClr>
                <a:schemeClr val="tx1"/>
              </a:buClr>
              <a:buFont typeface="Wingdings" charset="2"/>
              <a:buChar char="ü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argument</a:t>
            </a:r>
          </a:p>
          <a:p>
            <a:pPr marL="227013" indent="-227013">
              <a:buClr>
                <a:schemeClr val="tx1"/>
              </a:buClr>
              <a:buFont typeface="Wingdings" charset="2"/>
              <a:buChar char="ü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this</a:t>
            </a:r>
          </a:p>
          <a:p>
            <a:pPr marL="227013" indent="-227013">
              <a:buClr>
                <a:schemeClr val="tx1"/>
              </a:buClr>
              <a:buFont typeface="Wingdings" charset="2"/>
              <a:buChar char="ü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that</a:t>
            </a:r>
          </a:p>
          <a:p>
            <a:pPr marL="227013" indent="-227013">
              <a:buClr>
                <a:schemeClr val="tx1"/>
              </a:buClr>
              <a:buFont typeface="Wingdings" charset="2"/>
              <a:buChar char="ü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constant</a:t>
            </a:r>
          </a:p>
          <a:p>
            <a:pPr marL="227013" indent="-227013">
              <a:buClr>
                <a:schemeClr val="tx1"/>
              </a:buClr>
              <a:buFont typeface="Wingdings" charset="2"/>
              <a:buChar char="ü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static</a:t>
            </a:r>
          </a:p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dirty="0">
                <a:latin typeface="Consolas"/>
                <a:cs typeface="Consolas"/>
              </a:rPr>
              <a:t>temp</a:t>
            </a:r>
          </a:p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pointer</a:t>
            </a:r>
          </a:p>
        </p:txBody>
      </p:sp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1D87B7D8-C731-7E4E-94F9-2ACF56EB0F99}"/>
              </a:ext>
            </a:extLst>
          </p:cNvPr>
          <p:cNvSpPr/>
          <p:nvPr/>
        </p:nvSpPr>
        <p:spPr>
          <a:xfrm>
            <a:off x="476981" y="1550773"/>
            <a:ext cx="6199567" cy="2476398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IL"/>
          </a:p>
        </p:txBody>
      </p:sp>
      <p:sp>
        <p:nvSpPr>
          <p:cNvPr id="154" name="Text Box 9">
            <a:extLst>
              <a:ext uri="{FF2B5EF4-FFF2-40B4-BE49-F238E27FC236}">
                <a16:creationId xmlns:a16="http://schemas.microsoft.com/office/drawing/2014/main" id="{58F8D9D8-3B8B-3540-AC61-72DB0AF995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078" y="1065593"/>
            <a:ext cx="2205771" cy="3724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800" u="sng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Abstraction</a:t>
            </a:r>
            <a:endParaRPr lang="en-US" sz="1400" u="sng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0B5862C8-B972-3B44-83D7-79B70547C6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59" t="18672" r="62749" b="48329"/>
          <a:stretch/>
        </p:blipFill>
        <p:spPr>
          <a:xfrm>
            <a:off x="7114909" y="1546212"/>
            <a:ext cx="1920701" cy="3870449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886C2560-B71E-8C44-93C9-E7BB7ABF8D49}"/>
              </a:ext>
            </a:extLst>
          </p:cNvPr>
          <p:cNvSpPr/>
          <p:nvPr/>
        </p:nvSpPr>
        <p:spPr>
          <a:xfrm>
            <a:off x="7187615" y="5394010"/>
            <a:ext cx="419535" cy="192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C9D048F-20C4-434E-8690-8B94C3E28035}"/>
              </a:ext>
            </a:extLst>
          </p:cNvPr>
          <p:cNvSpPr/>
          <p:nvPr/>
        </p:nvSpPr>
        <p:spPr>
          <a:xfrm>
            <a:off x="8151408" y="3806349"/>
            <a:ext cx="981363" cy="1651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6811B8E-D019-8A4F-ABE4-494399E6C7E8}"/>
              </a:ext>
            </a:extLst>
          </p:cNvPr>
          <p:cNvSpPr txBox="1"/>
          <p:nvPr/>
        </p:nvSpPr>
        <p:spPr>
          <a:xfrm>
            <a:off x="674528" y="4362958"/>
            <a:ext cx="6379328" cy="1743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tabLst>
                <a:tab pos="357188" algn="l"/>
              </a:tabLst>
            </a:pPr>
            <a:r>
              <a:rPr lang="en-US" sz="2000" u="sng" dirty="0">
                <a:latin typeface="Times New Roman"/>
                <a:cs typeface="Times New Roman"/>
              </a:rPr>
              <a:t>Implementation</a:t>
            </a:r>
            <a:endParaRPr lang="en-US" sz="2000" dirty="0">
              <a:latin typeface="Times New Roman"/>
              <a:cs typeface="Times New Roman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tabLst>
                <a:tab pos="357188" algn="l"/>
              </a:tabLst>
            </a:pPr>
            <a:r>
              <a:rPr lang="en-US" sz="1600" dirty="0">
                <a:latin typeface="Times New Roman"/>
                <a:cs typeface="Times New Roman"/>
              </a:rPr>
              <a:t>The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temp</a:t>
            </a:r>
            <a:r>
              <a:rPr lang="en-US" sz="1600" dirty="0">
                <a:latin typeface="Times New Roman"/>
                <a:cs typeface="Times New Roman"/>
              </a:rPr>
              <a:t> segment is stored in a fixed RAM block,  from address 5 to 12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  <a:tabLst>
                <a:tab pos="357188" algn="l"/>
              </a:tabLst>
            </a:pPr>
            <a:r>
              <a:rPr lang="en-US" sz="1600" dirty="0">
                <a:latin typeface="Times New Roman"/>
                <a:cs typeface="Times New Roman"/>
              </a:rPr>
              <a:t>To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push/pop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temp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i="1" dirty="0">
                <a:latin typeface="Times New Roman"/>
                <a:cs typeface="Times New Roman"/>
              </a:rPr>
              <a:t>i</a:t>
            </a:r>
            <a:r>
              <a:rPr lang="en-US" sz="1600" dirty="0">
                <a:latin typeface="Times New Roman"/>
                <a:cs typeface="Times New Roman"/>
              </a:rPr>
              <a:t>, generate assembly code that executes</a:t>
            </a:r>
          </a:p>
          <a:p>
            <a:pPr marL="285750" indent="-285750">
              <a:lnSpc>
                <a:spcPts val="1860"/>
              </a:lnSpc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357188" algn="l"/>
              </a:tabLst>
            </a:pPr>
            <a:r>
              <a:rPr lang="en-US" sz="1600" dirty="0">
                <a:latin typeface="Times New Roman"/>
                <a:cs typeface="Times New Roman"/>
              </a:rPr>
              <a:t> 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push/pop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RAM[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Times New Roman"/>
                <a:cs typeface="Times New Roman"/>
              </a:rPr>
              <a:t> + </a:t>
            </a:r>
            <a:r>
              <a:rPr lang="en-US" sz="1600" i="1" dirty="0">
                <a:latin typeface="Times New Roman"/>
                <a:cs typeface="Times New Roman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br>
              <a:rPr lang="en-US" sz="1600" dirty="0">
                <a:latin typeface="Times New Roman"/>
                <a:cs typeface="Times New Roman"/>
              </a:rPr>
            </a:b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FB1B1B8-3261-3142-A3D8-12F23F2DE2BA}"/>
              </a:ext>
            </a:extLst>
          </p:cNvPr>
          <p:cNvSpPr txBox="1"/>
          <p:nvPr/>
        </p:nvSpPr>
        <p:spPr>
          <a:xfrm>
            <a:off x="7408370" y="1235274"/>
            <a:ext cx="743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600" dirty="0">
                <a:latin typeface="Times New Roman"/>
                <a:cs typeface="Times New Roman"/>
              </a:rPr>
              <a:t>RAM</a:t>
            </a:r>
          </a:p>
        </p:txBody>
      </p:sp>
      <p:sp>
        <p:nvSpPr>
          <p:cNvPr id="72" name="Title 1">
            <a:extLst>
              <a:ext uri="{FF2B5EF4-FFF2-40B4-BE49-F238E27FC236}">
                <a16:creationId xmlns:a16="http://schemas.microsoft.com/office/drawing/2014/main" id="{AEB494DE-A6FC-3D44-A6FD-1FA832145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Implementing  </a:t>
            </a:r>
            <a:r>
              <a:rPr lang="en-US" sz="18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push/pop</a:t>
            </a:r>
            <a:r>
              <a:rPr lang="en-US" sz="18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temp</a:t>
            </a:r>
            <a:r>
              <a:rPr lang="en-US" sz="18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</a:t>
            </a:r>
            <a:r>
              <a:rPr lang="en-US" sz="1800" i="1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i</a:t>
            </a:r>
            <a:endParaRPr lang="en-US" sz="1600" i="1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0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95"/>
          <p:cNvSpPr txBox="1"/>
          <p:nvPr/>
        </p:nvSpPr>
        <p:spPr>
          <a:xfrm>
            <a:off x="413481" y="4231339"/>
            <a:ext cx="6765157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The big picture</a:t>
            </a:r>
            <a:endParaRPr lang="en-US" sz="2000" dirty="0">
              <a:latin typeface="Times New Roman"/>
              <a:cs typeface="Times New Roman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The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>
                <a:latin typeface="Times New Roman"/>
                <a:cs typeface="Times New Roman"/>
              </a:rPr>
              <a:t> and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that</a:t>
            </a:r>
            <a:r>
              <a:rPr lang="en-US" dirty="0">
                <a:latin typeface="Times New Roman"/>
                <a:cs typeface="Times New Roman"/>
              </a:rPr>
              <a:t> segments are allocated to the RAM dynamically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Their role will be explained in chapter 10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The compiler uses a 2-place memory segment called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pointer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Times New Roman"/>
                <a:cs typeface="Times New Roman"/>
              </a:rPr>
              <a:t>for storing the current base addresses of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>
                <a:latin typeface="Times New Roman"/>
                <a:cs typeface="Times New Roman"/>
              </a:rPr>
              <a:t> and </a:t>
            </a:r>
            <a:r>
              <a:rPr lang="en-US" sz="1400" dirty="0">
                <a:latin typeface="Consolas"/>
                <a:cs typeface="Consolas"/>
              </a:rPr>
              <a:t>that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B8F8F04-EAC7-D24E-96B2-FE64DA1B336B}"/>
              </a:ext>
            </a:extLst>
          </p:cNvPr>
          <p:cNvGrpSpPr/>
          <p:nvPr/>
        </p:nvGrpSpPr>
        <p:grpSpPr>
          <a:xfrm>
            <a:off x="3187665" y="2154523"/>
            <a:ext cx="426557" cy="808208"/>
            <a:chOff x="9791424" y="1561900"/>
            <a:chExt cx="426557" cy="808208"/>
          </a:xfrm>
          <a:solidFill>
            <a:schemeClr val="bg1"/>
          </a:solidFill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F105B31B-E7CA-D048-ACC8-74EE3F133EB8}"/>
                </a:ext>
              </a:extLst>
            </p:cNvPr>
            <p:cNvSpPr/>
            <p:nvPr/>
          </p:nvSpPr>
          <p:spPr>
            <a:xfrm>
              <a:off x="9793805" y="1830187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400" spc="2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C8E9195-B56D-B546-8E67-DDE87D0E6214}"/>
                </a:ext>
              </a:extLst>
            </p:cNvPr>
            <p:cNvSpPr/>
            <p:nvPr/>
          </p:nvSpPr>
          <p:spPr>
            <a:xfrm>
              <a:off x="9796708" y="2098151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400" spc="2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8DEF497-9E7E-0145-9D1C-296B74D80F5A}"/>
                </a:ext>
              </a:extLst>
            </p:cNvPr>
            <p:cNvSpPr/>
            <p:nvPr/>
          </p:nvSpPr>
          <p:spPr>
            <a:xfrm>
              <a:off x="9791424" y="1561900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400" spc="200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6727A2F-F2CF-F645-93C4-E1A027EDA7D0}"/>
              </a:ext>
            </a:extLst>
          </p:cNvPr>
          <p:cNvGrpSpPr/>
          <p:nvPr/>
        </p:nvGrpSpPr>
        <p:grpSpPr>
          <a:xfrm>
            <a:off x="3243762" y="2131841"/>
            <a:ext cx="434603" cy="1037148"/>
            <a:chOff x="9836182" y="1561900"/>
            <a:chExt cx="434603" cy="1037148"/>
          </a:xfrm>
          <a:solidFill>
            <a:schemeClr val="bg1"/>
          </a:solidFill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1213555-62DE-FB42-8131-856FD65EE132}"/>
                </a:ext>
              </a:extLst>
            </p:cNvPr>
            <p:cNvSpPr/>
            <p:nvPr/>
          </p:nvSpPr>
          <p:spPr>
            <a:xfrm>
              <a:off x="9849512" y="2327091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400" spc="200" dirty="0">
                  <a:solidFill>
                    <a:schemeClr val="tx1"/>
                  </a:solidFill>
                </a:rPr>
                <a:t>...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9AA3086-4870-EC4B-9290-762223DC1051}"/>
                </a:ext>
              </a:extLst>
            </p:cNvPr>
            <p:cNvSpPr/>
            <p:nvPr/>
          </p:nvSpPr>
          <p:spPr>
            <a:xfrm>
              <a:off x="9838563" y="1830187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200" spc="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A3918974-F156-6E4A-B8A5-7DF55CA609EA}"/>
                </a:ext>
              </a:extLst>
            </p:cNvPr>
            <p:cNvSpPr/>
            <p:nvPr/>
          </p:nvSpPr>
          <p:spPr>
            <a:xfrm>
              <a:off x="9841466" y="2098151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200" spc="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0A6BB50-BA00-F349-B464-1325F3D1F91E}"/>
                </a:ext>
              </a:extLst>
            </p:cNvPr>
            <p:cNvSpPr/>
            <p:nvPr/>
          </p:nvSpPr>
          <p:spPr>
            <a:xfrm>
              <a:off x="9836182" y="1561900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200" spc="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pic>
        <p:nvPicPr>
          <p:cNvPr id="107" name="Picture 106">
            <a:extLst>
              <a:ext uri="{FF2B5EF4-FFF2-40B4-BE49-F238E27FC236}">
                <a16:creationId xmlns:a16="http://schemas.microsoft.com/office/drawing/2014/main" id="{8B0666FC-6434-7E44-96A9-246D0C9D8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12" r="74472" b="76583"/>
          <a:stretch/>
        </p:blipFill>
        <p:spPr>
          <a:xfrm>
            <a:off x="413481" y="1584913"/>
            <a:ext cx="2758892" cy="2140557"/>
          </a:xfrm>
          <a:prstGeom prst="rect">
            <a:avLst/>
          </a:prstGeom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EBC2253B-2DC9-4A49-9543-124D22EEE7B3}"/>
              </a:ext>
            </a:extLst>
          </p:cNvPr>
          <p:cNvSpPr/>
          <p:nvPr/>
        </p:nvSpPr>
        <p:spPr>
          <a:xfrm>
            <a:off x="3228544" y="1585828"/>
            <a:ext cx="1263382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memory segments</a:t>
            </a:r>
          </a:p>
        </p:txBody>
      </p:sp>
      <p:sp>
        <p:nvSpPr>
          <p:cNvPr id="109" name="Text Box 9">
            <a:extLst>
              <a:ext uri="{FF2B5EF4-FFF2-40B4-BE49-F238E27FC236}">
                <a16:creationId xmlns:a16="http://schemas.microsoft.com/office/drawing/2014/main" id="{772EA8DA-29D7-8045-B8DA-A5C51B6042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9753" y="1782818"/>
            <a:ext cx="1524686" cy="15431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endParaRPr lang="en-US" sz="16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10" name="Text Box 9">
            <a:extLst>
              <a:ext uri="{FF2B5EF4-FFF2-40B4-BE49-F238E27FC236}">
                <a16:creationId xmlns:a16="http://schemas.microsoft.com/office/drawing/2014/main" id="{8A568145-6F52-584C-9F32-23CE1DFE90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7207" y="2470754"/>
            <a:ext cx="1524686" cy="25140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pop</a:t>
            </a:r>
            <a:endParaRPr lang="en-US" sz="14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26D2F62-8454-164A-86DB-FEC6246325DF}"/>
              </a:ext>
            </a:extLst>
          </p:cNvPr>
          <p:cNvCxnSpPr>
            <a:cxnSpLocks/>
          </p:cNvCxnSpPr>
          <p:nvPr/>
        </p:nvCxnSpPr>
        <p:spPr>
          <a:xfrm flipH="1">
            <a:off x="2109558" y="2740048"/>
            <a:ext cx="975906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Box 9">
            <a:extLst>
              <a:ext uri="{FF2B5EF4-FFF2-40B4-BE49-F238E27FC236}">
                <a16:creationId xmlns:a16="http://schemas.microsoft.com/office/drawing/2014/main" id="{B81A57ED-4FEB-F741-9305-22DFB8656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6709" y="2014437"/>
            <a:ext cx="1524686" cy="25140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push</a:t>
            </a:r>
            <a:endParaRPr lang="en-US" sz="14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A93B0907-B4B4-D74A-B7E6-6C23DB9811F5}"/>
              </a:ext>
            </a:extLst>
          </p:cNvPr>
          <p:cNvCxnSpPr>
            <a:cxnSpLocks/>
          </p:cNvCxnSpPr>
          <p:nvPr/>
        </p:nvCxnSpPr>
        <p:spPr>
          <a:xfrm>
            <a:off x="2109558" y="2286794"/>
            <a:ext cx="975907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13DD7532-885F-9E4A-A910-122F6619FB21}"/>
              </a:ext>
            </a:extLst>
          </p:cNvPr>
          <p:cNvGrpSpPr/>
          <p:nvPr/>
        </p:nvGrpSpPr>
        <p:grpSpPr>
          <a:xfrm>
            <a:off x="3601687" y="2117478"/>
            <a:ext cx="559366" cy="1050367"/>
            <a:chOff x="3052906" y="3016432"/>
            <a:chExt cx="559366" cy="1050367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A266DF0A-CE58-2D43-BD05-5B4C034187EE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F7FCFDA-D84D-2248-8101-5A039B61EB44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A70A54B5-B7EF-094E-8561-B491462C6927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8A6B3425-C5EC-BB4A-836C-7F5EB3F83DA8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133A0A6-8BFA-924B-8873-EEBF6476FA78}"/>
              </a:ext>
            </a:extLst>
          </p:cNvPr>
          <p:cNvGrpSpPr/>
          <p:nvPr/>
        </p:nvGrpSpPr>
        <p:grpSpPr>
          <a:xfrm>
            <a:off x="3707254" y="2219543"/>
            <a:ext cx="559366" cy="1050367"/>
            <a:chOff x="3052906" y="3016432"/>
            <a:chExt cx="559366" cy="105036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B12B4795-8477-0B48-8656-967CAFC365B8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B0ADDAAE-02CB-AC48-9208-CA0AE9A5CFDC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CC18C556-AB91-AB4D-93DC-E4BA41DE85E4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4EE4290-CA00-8247-BCEA-FED66F833AB8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33956626-5621-6A4E-81FE-C231B3C44FA5}"/>
              </a:ext>
            </a:extLst>
          </p:cNvPr>
          <p:cNvGrpSpPr/>
          <p:nvPr/>
        </p:nvGrpSpPr>
        <p:grpSpPr>
          <a:xfrm>
            <a:off x="3811244" y="2317045"/>
            <a:ext cx="559366" cy="1050367"/>
            <a:chOff x="3052906" y="3016432"/>
            <a:chExt cx="559366" cy="1050367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E6728668-9B7F-A747-BE38-1223946198EE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DE267610-FACA-6D4E-BF1D-9D590C6CA916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D2AB4293-A5E9-F143-9262-19EF1042C579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3644B1A2-68FF-6A4A-8500-89DCA7406D26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1C60B5F-5354-0A40-8A8F-ED9D9E2F8AD6}"/>
              </a:ext>
            </a:extLst>
          </p:cNvPr>
          <p:cNvGrpSpPr/>
          <p:nvPr/>
        </p:nvGrpSpPr>
        <p:grpSpPr>
          <a:xfrm>
            <a:off x="3888576" y="2402148"/>
            <a:ext cx="559366" cy="1050367"/>
            <a:chOff x="3052906" y="3016432"/>
            <a:chExt cx="559366" cy="1050367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404B5019-29CA-A345-B4D0-74A07451B068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70C3CE32-7C11-D34E-8DFF-F3902AEA3E68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4D8FD44-4119-3D49-B8CB-0B134EF46CBE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90E46FF1-5445-AA4A-BED8-63D92CC580AA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739A5EE6-3FBE-3140-913F-AC5461234308}"/>
              </a:ext>
            </a:extLst>
          </p:cNvPr>
          <p:cNvGrpSpPr/>
          <p:nvPr/>
        </p:nvGrpSpPr>
        <p:grpSpPr>
          <a:xfrm>
            <a:off x="3987350" y="2480715"/>
            <a:ext cx="559366" cy="1050367"/>
            <a:chOff x="3052906" y="3016432"/>
            <a:chExt cx="559366" cy="1050367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49F6218-F4D2-8544-BD68-8B56EC1D9881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063469B5-0B75-4B43-9FD1-B185196706D8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09A93070-064E-494D-A404-B905271C8F03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6B9E199-CF5F-C94D-8D8B-F3BD8DB58A77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17650B0-3A38-3446-814D-F5B1087513AC}"/>
              </a:ext>
            </a:extLst>
          </p:cNvPr>
          <p:cNvGrpSpPr/>
          <p:nvPr/>
        </p:nvGrpSpPr>
        <p:grpSpPr>
          <a:xfrm>
            <a:off x="4084664" y="2571013"/>
            <a:ext cx="559366" cy="1050367"/>
            <a:chOff x="3052906" y="3016432"/>
            <a:chExt cx="559366" cy="1050367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FFE6910A-58B3-1A47-9A70-8ACDF729390C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0DA4FB3F-A15F-954C-A491-6B2196D39298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4007D34-A44A-A648-9ECC-2D2FB3A310B2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89771D78-2FE7-C646-B2A8-853E06165E9B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E899D0BB-8A56-2448-BFE6-21CFABC163F8}"/>
              </a:ext>
            </a:extLst>
          </p:cNvPr>
          <p:cNvGrpSpPr/>
          <p:nvPr/>
        </p:nvGrpSpPr>
        <p:grpSpPr>
          <a:xfrm>
            <a:off x="4188654" y="2668515"/>
            <a:ext cx="559366" cy="1050367"/>
            <a:chOff x="3052906" y="3016432"/>
            <a:chExt cx="559366" cy="1050367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279829AC-0927-2241-A6EC-15D76FBD589A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699FC1D6-50F1-9B4E-BB2B-E6746B0B52CB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29A02769-2059-8A45-A4AC-AC953ECADCBC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F6FEC40A-AD6A-C848-877C-65524F592845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4A439E1-79B7-C94E-95D2-0AE2B07ED517}"/>
              </a:ext>
            </a:extLst>
          </p:cNvPr>
          <p:cNvGrpSpPr/>
          <p:nvPr/>
        </p:nvGrpSpPr>
        <p:grpSpPr>
          <a:xfrm>
            <a:off x="4282114" y="2751332"/>
            <a:ext cx="560282" cy="1082255"/>
            <a:chOff x="4080656" y="1497836"/>
            <a:chExt cx="560282" cy="1082255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7C525A2-0470-F941-A487-F3FC88A71A20}"/>
                </a:ext>
              </a:extLst>
            </p:cNvPr>
            <p:cNvSpPr/>
            <p:nvPr/>
          </p:nvSpPr>
          <p:spPr>
            <a:xfrm>
              <a:off x="4080656" y="2035998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A4C441CC-2151-3E49-A8FF-BB29D1D29CBD}"/>
                </a:ext>
              </a:extLst>
            </p:cNvPr>
            <p:cNvSpPr/>
            <p:nvPr/>
          </p:nvSpPr>
          <p:spPr>
            <a:xfrm>
              <a:off x="4081450" y="2307188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pc="200" dirty="0">
                  <a:solidFill>
                    <a:schemeClr val="tx1"/>
                  </a:solidFill>
                </a:rPr>
                <a:t>...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05B944D4-EF78-324C-958E-D551E16B734F}"/>
                </a:ext>
              </a:extLst>
            </p:cNvPr>
            <p:cNvSpPr/>
            <p:nvPr/>
          </p:nvSpPr>
          <p:spPr>
            <a:xfrm>
              <a:off x="4080656" y="149783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9D448539-7885-8348-9B27-8480287AD266}"/>
                </a:ext>
              </a:extLst>
            </p:cNvPr>
            <p:cNvSpPr/>
            <p:nvPr/>
          </p:nvSpPr>
          <p:spPr>
            <a:xfrm>
              <a:off x="4084669" y="176902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4" name="Rectangle 153">
            <a:extLst>
              <a:ext uri="{FF2B5EF4-FFF2-40B4-BE49-F238E27FC236}">
                <a16:creationId xmlns:a16="http://schemas.microsoft.com/office/drawing/2014/main" id="{635B4BFA-C9FC-1145-A6F2-23DDA24FE632}"/>
              </a:ext>
            </a:extLst>
          </p:cNvPr>
          <p:cNvSpPr/>
          <p:nvPr/>
        </p:nvSpPr>
        <p:spPr>
          <a:xfrm>
            <a:off x="754244" y="1652373"/>
            <a:ext cx="126338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C55A8FA-42ED-C649-A5A0-FE247386BCE0}"/>
              </a:ext>
            </a:extLst>
          </p:cNvPr>
          <p:cNvSpPr txBox="1"/>
          <p:nvPr/>
        </p:nvSpPr>
        <p:spPr>
          <a:xfrm>
            <a:off x="4998677" y="2078922"/>
            <a:ext cx="20551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3" indent="-227013">
              <a:buClr>
                <a:schemeClr val="tx1"/>
              </a:buClr>
              <a:buFont typeface="Wingdings" charset="2"/>
              <a:buChar char="ü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local</a:t>
            </a:r>
          </a:p>
          <a:p>
            <a:pPr marL="227013" indent="-227013">
              <a:buClr>
                <a:schemeClr val="tx1"/>
              </a:buClr>
              <a:buFont typeface="Wingdings" charset="2"/>
              <a:buChar char="ü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argument</a:t>
            </a:r>
          </a:p>
          <a:p>
            <a:pPr marL="227013" indent="-227013">
              <a:buClr>
                <a:schemeClr val="tx1"/>
              </a:buClr>
              <a:buFont typeface="Wingdings" charset="2"/>
              <a:buChar char="ü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this</a:t>
            </a:r>
          </a:p>
          <a:p>
            <a:pPr marL="227013" indent="-227013">
              <a:buClr>
                <a:schemeClr val="tx1"/>
              </a:buClr>
              <a:buFont typeface="Wingdings" charset="2"/>
              <a:buChar char="ü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that</a:t>
            </a:r>
          </a:p>
          <a:p>
            <a:pPr marL="227013" indent="-227013">
              <a:buClr>
                <a:schemeClr val="tx1"/>
              </a:buClr>
              <a:buFont typeface="Wingdings" charset="2"/>
              <a:buChar char="ü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constant</a:t>
            </a:r>
          </a:p>
          <a:p>
            <a:pPr marL="227013" indent="-227013">
              <a:buClr>
                <a:schemeClr val="tx1"/>
              </a:buClr>
              <a:buFont typeface="Wingdings" charset="2"/>
              <a:buChar char="ü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static</a:t>
            </a:r>
          </a:p>
          <a:p>
            <a:pPr marL="227013" indent="-227013">
              <a:buClr>
                <a:schemeClr val="tx1"/>
              </a:buClr>
              <a:buFont typeface="Wingdings" charset="2"/>
              <a:buChar char="ü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temp</a:t>
            </a:r>
          </a:p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dirty="0">
                <a:latin typeface="Consolas"/>
                <a:cs typeface="Consolas"/>
              </a:rPr>
              <a:t>pointer</a:t>
            </a:r>
          </a:p>
        </p:txBody>
      </p: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6B0C0B-D52B-0C43-A71E-7068C56B57D9}"/>
              </a:ext>
            </a:extLst>
          </p:cNvPr>
          <p:cNvSpPr/>
          <p:nvPr/>
        </p:nvSpPr>
        <p:spPr>
          <a:xfrm>
            <a:off x="476981" y="1550773"/>
            <a:ext cx="6199567" cy="2476398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IL"/>
          </a:p>
        </p:txBody>
      </p:sp>
      <p:sp>
        <p:nvSpPr>
          <p:cNvPr id="157" name="Text Box 9">
            <a:extLst>
              <a:ext uri="{FF2B5EF4-FFF2-40B4-BE49-F238E27FC236}">
                <a16:creationId xmlns:a16="http://schemas.microsoft.com/office/drawing/2014/main" id="{30A9FA0F-55C6-C044-9FDC-C153A71B7C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078" y="1065593"/>
            <a:ext cx="2205771" cy="3724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800" u="sng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Abstraction</a:t>
            </a:r>
            <a:endParaRPr lang="en-US" sz="1400" u="sng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3772A741-E025-3049-A7D6-4C01B80D8F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59" t="18672" r="62749" b="48329"/>
          <a:stretch/>
        </p:blipFill>
        <p:spPr>
          <a:xfrm>
            <a:off x="7114909" y="1546212"/>
            <a:ext cx="1920701" cy="3870449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A8BE9085-D3E0-024F-8E59-6CC733FEDD0F}"/>
              </a:ext>
            </a:extLst>
          </p:cNvPr>
          <p:cNvSpPr/>
          <p:nvPr/>
        </p:nvSpPr>
        <p:spPr>
          <a:xfrm>
            <a:off x="7187615" y="5394010"/>
            <a:ext cx="419535" cy="192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19DD781-7CFB-3A47-B026-B27AA7B0CF3B}"/>
              </a:ext>
            </a:extLst>
          </p:cNvPr>
          <p:cNvSpPr/>
          <p:nvPr/>
        </p:nvSpPr>
        <p:spPr>
          <a:xfrm>
            <a:off x="8151408" y="2912353"/>
            <a:ext cx="981363" cy="25452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748A049-9EEE-CB46-ACDB-E3F12BA250CF}"/>
              </a:ext>
            </a:extLst>
          </p:cNvPr>
          <p:cNvSpPr txBox="1"/>
          <p:nvPr/>
        </p:nvSpPr>
        <p:spPr>
          <a:xfrm>
            <a:off x="7408370" y="1235274"/>
            <a:ext cx="743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600" dirty="0">
                <a:latin typeface="Times New Roman"/>
                <a:cs typeface="Times New Roman"/>
              </a:rPr>
              <a:t>RAM</a:t>
            </a:r>
          </a:p>
        </p:txBody>
      </p:sp>
      <p:sp>
        <p:nvSpPr>
          <p:cNvPr id="72" name="Title 1">
            <a:extLst>
              <a:ext uri="{FF2B5EF4-FFF2-40B4-BE49-F238E27FC236}">
                <a16:creationId xmlns:a16="http://schemas.microsoft.com/office/drawing/2014/main" id="{04FA5B92-E2F6-9B48-8F68-66EF8A584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Implementing  </a:t>
            </a:r>
            <a:r>
              <a:rPr lang="en-US" sz="18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push/pop</a:t>
            </a:r>
            <a:r>
              <a:rPr lang="en-US" sz="18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pointer</a:t>
            </a:r>
            <a:r>
              <a:rPr lang="en-US" sz="18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</a:t>
            </a:r>
            <a:r>
              <a:rPr lang="en-US" sz="1800" i="1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i</a:t>
            </a:r>
            <a:endParaRPr lang="en-US" sz="1600" i="1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53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Implementing  </a:t>
            </a:r>
            <a:r>
              <a:rPr lang="en-US" sz="18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push/pop</a:t>
            </a:r>
            <a:r>
              <a:rPr lang="en-US" sz="18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pointer</a:t>
            </a:r>
            <a:r>
              <a:rPr lang="en-US" sz="18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</a:t>
            </a:r>
            <a:r>
              <a:rPr lang="en-US" sz="1800" i="1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i</a:t>
            </a:r>
            <a:endParaRPr lang="en-US" sz="1600" i="1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B8F8F04-EAC7-D24E-96B2-FE64DA1B336B}"/>
              </a:ext>
            </a:extLst>
          </p:cNvPr>
          <p:cNvGrpSpPr/>
          <p:nvPr/>
        </p:nvGrpSpPr>
        <p:grpSpPr>
          <a:xfrm>
            <a:off x="3187665" y="2154523"/>
            <a:ext cx="426557" cy="808208"/>
            <a:chOff x="9791424" y="1561900"/>
            <a:chExt cx="426557" cy="808208"/>
          </a:xfrm>
          <a:solidFill>
            <a:schemeClr val="bg1"/>
          </a:solidFill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F105B31B-E7CA-D048-ACC8-74EE3F133EB8}"/>
                </a:ext>
              </a:extLst>
            </p:cNvPr>
            <p:cNvSpPr/>
            <p:nvPr/>
          </p:nvSpPr>
          <p:spPr>
            <a:xfrm>
              <a:off x="9793805" y="1830187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400" spc="2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C8E9195-B56D-B546-8E67-DDE87D0E6214}"/>
                </a:ext>
              </a:extLst>
            </p:cNvPr>
            <p:cNvSpPr/>
            <p:nvPr/>
          </p:nvSpPr>
          <p:spPr>
            <a:xfrm>
              <a:off x="9796708" y="2098151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400" spc="2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8DEF497-9E7E-0145-9D1C-296B74D80F5A}"/>
                </a:ext>
              </a:extLst>
            </p:cNvPr>
            <p:cNvSpPr/>
            <p:nvPr/>
          </p:nvSpPr>
          <p:spPr>
            <a:xfrm>
              <a:off x="9791424" y="1561900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400" spc="200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6727A2F-F2CF-F645-93C4-E1A027EDA7D0}"/>
              </a:ext>
            </a:extLst>
          </p:cNvPr>
          <p:cNvGrpSpPr/>
          <p:nvPr/>
        </p:nvGrpSpPr>
        <p:grpSpPr>
          <a:xfrm>
            <a:off x="3243762" y="2131841"/>
            <a:ext cx="434603" cy="1037148"/>
            <a:chOff x="9836182" y="1561900"/>
            <a:chExt cx="434603" cy="1037148"/>
          </a:xfrm>
          <a:solidFill>
            <a:schemeClr val="bg1"/>
          </a:solidFill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1213555-62DE-FB42-8131-856FD65EE132}"/>
                </a:ext>
              </a:extLst>
            </p:cNvPr>
            <p:cNvSpPr/>
            <p:nvPr/>
          </p:nvSpPr>
          <p:spPr>
            <a:xfrm>
              <a:off x="9849512" y="2327091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400" spc="200" dirty="0">
                  <a:solidFill>
                    <a:schemeClr val="tx1"/>
                  </a:solidFill>
                </a:rPr>
                <a:t>...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9AA3086-4870-EC4B-9290-762223DC1051}"/>
                </a:ext>
              </a:extLst>
            </p:cNvPr>
            <p:cNvSpPr/>
            <p:nvPr/>
          </p:nvSpPr>
          <p:spPr>
            <a:xfrm>
              <a:off x="9838563" y="1830187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200" spc="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A3918974-F156-6E4A-B8A5-7DF55CA609EA}"/>
                </a:ext>
              </a:extLst>
            </p:cNvPr>
            <p:cNvSpPr/>
            <p:nvPr/>
          </p:nvSpPr>
          <p:spPr>
            <a:xfrm>
              <a:off x="9841466" y="2098151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200" spc="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0A6BB50-BA00-F349-B464-1325F3D1F91E}"/>
                </a:ext>
              </a:extLst>
            </p:cNvPr>
            <p:cNvSpPr/>
            <p:nvPr/>
          </p:nvSpPr>
          <p:spPr>
            <a:xfrm>
              <a:off x="9836182" y="1561900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200" spc="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pic>
        <p:nvPicPr>
          <p:cNvPr id="107" name="Picture 106">
            <a:extLst>
              <a:ext uri="{FF2B5EF4-FFF2-40B4-BE49-F238E27FC236}">
                <a16:creationId xmlns:a16="http://schemas.microsoft.com/office/drawing/2014/main" id="{8B0666FC-6434-7E44-96A9-246D0C9D8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12" r="74472" b="76583"/>
          <a:stretch/>
        </p:blipFill>
        <p:spPr>
          <a:xfrm>
            <a:off x="413481" y="1584913"/>
            <a:ext cx="2758892" cy="2140557"/>
          </a:xfrm>
          <a:prstGeom prst="rect">
            <a:avLst/>
          </a:prstGeom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EBC2253B-2DC9-4A49-9543-124D22EEE7B3}"/>
              </a:ext>
            </a:extLst>
          </p:cNvPr>
          <p:cNvSpPr/>
          <p:nvPr/>
        </p:nvSpPr>
        <p:spPr>
          <a:xfrm>
            <a:off x="3228544" y="1585828"/>
            <a:ext cx="1263382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memory segments</a:t>
            </a:r>
          </a:p>
        </p:txBody>
      </p:sp>
      <p:sp>
        <p:nvSpPr>
          <p:cNvPr id="109" name="Text Box 9">
            <a:extLst>
              <a:ext uri="{FF2B5EF4-FFF2-40B4-BE49-F238E27FC236}">
                <a16:creationId xmlns:a16="http://schemas.microsoft.com/office/drawing/2014/main" id="{772EA8DA-29D7-8045-B8DA-A5C51B6042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9753" y="1782818"/>
            <a:ext cx="1524686" cy="15431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endParaRPr lang="en-US" sz="16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10" name="Text Box 9">
            <a:extLst>
              <a:ext uri="{FF2B5EF4-FFF2-40B4-BE49-F238E27FC236}">
                <a16:creationId xmlns:a16="http://schemas.microsoft.com/office/drawing/2014/main" id="{8A568145-6F52-584C-9F32-23CE1DFE90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7207" y="2470754"/>
            <a:ext cx="1524686" cy="25140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pop</a:t>
            </a:r>
            <a:endParaRPr lang="en-US" sz="14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26D2F62-8454-164A-86DB-FEC6246325DF}"/>
              </a:ext>
            </a:extLst>
          </p:cNvPr>
          <p:cNvCxnSpPr>
            <a:cxnSpLocks/>
          </p:cNvCxnSpPr>
          <p:nvPr/>
        </p:nvCxnSpPr>
        <p:spPr>
          <a:xfrm flipH="1">
            <a:off x="2109558" y="2740048"/>
            <a:ext cx="975906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Box 9">
            <a:extLst>
              <a:ext uri="{FF2B5EF4-FFF2-40B4-BE49-F238E27FC236}">
                <a16:creationId xmlns:a16="http://schemas.microsoft.com/office/drawing/2014/main" id="{B81A57ED-4FEB-F741-9305-22DFB8656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6709" y="2014437"/>
            <a:ext cx="1524686" cy="25140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push</a:t>
            </a:r>
            <a:endParaRPr lang="en-US" sz="14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A93B0907-B4B4-D74A-B7E6-6C23DB9811F5}"/>
              </a:ext>
            </a:extLst>
          </p:cNvPr>
          <p:cNvCxnSpPr>
            <a:cxnSpLocks/>
          </p:cNvCxnSpPr>
          <p:nvPr/>
        </p:nvCxnSpPr>
        <p:spPr>
          <a:xfrm>
            <a:off x="2109558" y="2286794"/>
            <a:ext cx="975907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13DD7532-885F-9E4A-A910-122F6619FB21}"/>
              </a:ext>
            </a:extLst>
          </p:cNvPr>
          <p:cNvGrpSpPr/>
          <p:nvPr/>
        </p:nvGrpSpPr>
        <p:grpSpPr>
          <a:xfrm>
            <a:off x="3601687" y="2117478"/>
            <a:ext cx="559366" cy="1050367"/>
            <a:chOff x="3052906" y="3016432"/>
            <a:chExt cx="559366" cy="1050367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A266DF0A-CE58-2D43-BD05-5B4C034187EE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F7FCFDA-D84D-2248-8101-5A039B61EB44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A70A54B5-B7EF-094E-8561-B491462C6927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8A6B3425-C5EC-BB4A-836C-7F5EB3F83DA8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133A0A6-8BFA-924B-8873-EEBF6476FA78}"/>
              </a:ext>
            </a:extLst>
          </p:cNvPr>
          <p:cNvGrpSpPr/>
          <p:nvPr/>
        </p:nvGrpSpPr>
        <p:grpSpPr>
          <a:xfrm>
            <a:off x="3707254" y="2219543"/>
            <a:ext cx="559366" cy="1050367"/>
            <a:chOff x="3052906" y="3016432"/>
            <a:chExt cx="559366" cy="105036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B12B4795-8477-0B48-8656-967CAFC365B8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B0ADDAAE-02CB-AC48-9208-CA0AE9A5CFDC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CC18C556-AB91-AB4D-93DC-E4BA41DE85E4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4EE4290-CA00-8247-BCEA-FED66F833AB8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33956626-5621-6A4E-81FE-C231B3C44FA5}"/>
              </a:ext>
            </a:extLst>
          </p:cNvPr>
          <p:cNvGrpSpPr/>
          <p:nvPr/>
        </p:nvGrpSpPr>
        <p:grpSpPr>
          <a:xfrm>
            <a:off x="3811244" y="2317045"/>
            <a:ext cx="559366" cy="1050367"/>
            <a:chOff x="3052906" y="3016432"/>
            <a:chExt cx="559366" cy="1050367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E6728668-9B7F-A747-BE38-1223946198EE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DE267610-FACA-6D4E-BF1D-9D590C6CA916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D2AB4293-A5E9-F143-9262-19EF1042C579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3644B1A2-68FF-6A4A-8500-89DCA7406D26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1C60B5F-5354-0A40-8A8F-ED9D9E2F8AD6}"/>
              </a:ext>
            </a:extLst>
          </p:cNvPr>
          <p:cNvGrpSpPr/>
          <p:nvPr/>
        </p:nvGrpSpPr>
        <p:grpSpPr>
          <a:xfrm>
            <a:off x="3888576" y="2402148"/>
            <a:ext cx="559366" cy="1050367"/>
            <a:chOff x="3052906" y="3016432"/>
            <a:chExt cx="559366" cy="1050367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404B5019-29CA-A345-B4D0-74A07451B068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70C3CE32-7C11-D34E-8DFF-F3902AEA3E68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4D8FD44-4119-3D49-B8CB-0B134EF46CBE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90E46FF1-5445-AA4A-BED8-63D92CC580AA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739A5EE6-3FBE-3140-913F-AC5461234308}"/>
              </a:ext>
            </a:extLst>
          </p:cNvPr>
          <p:cNvGrpSpPr/>
          <p:nvPr/>
        </p:nvGrpSpPr>
        <p:grpSpPr>
          <a:xfrm>
            <a:off x="3987350" y="2480715"/>
            <a:ext cx="559366" cy="1050367"/>
            <a:chOff x="3052906" y="3016432"/>
            <a:chExt cx="559366" cy="1050367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49F6218-F4D2-8544-BD68-8B56EC1D9881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063469B5-0B75-4B43-9FD1-B185196706D8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09A93070-064E-494D-A404-B905271C8F03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6B9E199-CF5F-C94D-8D8B-F3BD8DB58A77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17650B0-3A38-3446-814D-F5B1087513AC}"/>
              </a:ext>
            </a:extLst>
          </p:cNvPr>
          <p:cNvGrpSpPr/>
          <p:nvPr/>
        </p:nvGrpSpPr>
        <p:grpSpPr>
          <a:xfrm>
            <a:off x="4084664" y="2571013"/>
            <a:ext cx="559366" cy="1050367"/>
            <a:chOff x="3052906" y="3016432"/>
            <a:chExt cx="559366" cy="1050367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FFE6910A-58B3-1A47-9A70-8ACDF729390C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0DA4FB3F-A15F-954C-A491-6B2196D39298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4007D34-A44A-A648-9ECC-2D2FB3A310B2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89771D78-2FE7-C646-B2A8-853E06165E9B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E899D0BB-8A56-2448-BFE6-21CFABC163F8}"/>
              </a:ext>
            </a:extLst>
          </p:cNvPr>
          <p:cNvGrpSpPr/>
          <p:nvPr/>
        </p:nvGrpSpPr>
        <p:grpSpPr>
          <a:xfrm>
            <a:off x="4188654" y="2668515"/>
            <a:ext cx="559366" cy="1050367"/>
            <a:chOff x="3052906" y="3016432"/>
            <a:chExt cx="559366" cy="1050367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279829AC-0927-2241-A6EC-15D76FBD589A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699FC1D6-50F1-9B4E-BB2B-E6746B0B52CB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29A02769-2059-8A45-A4AC-AC953ECADCBC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F6FEC40A-AD6A-C848-877C-65524F592845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4A439E1-79B7-C94E-95D2-0AE2B07ED517}"/>
              </a:ext>
            </a:extLst>
          </p:cNvPr>
          <p:cNvGrpSpPr/>
          <p:nvPr/>
        </p:nvGrpSpPr>
        <p:grpSpPr>
          <a:xfrm>
            <a:off x="4282114" y="2751332"/>
            <a:ext cx="560282" cy="1082255"/>
            <a:chOff x="4080656" y="1497836"/>
            <a:chExt cx="560282" cy="1082255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7C525A2-0470-F941-A487-F3FC88A71A20}"/>
                </a:ext>
              </a:extLst>
            </p:cNvPr>
            <p:cNvSpPr/>
            <p:nvPr/>
          </p:nvSpPr>
          <p:spPr>
            <a:xfrm>
              <a:off x="4080656" y="2035998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A4C441CC-2151-3E49-A8FF-BB29D1D29CBD}"/>
                </a:ext>
              </a:extLst>
            </p:cNvPr>
            <p:cNvSpPr/>
            <p:nvPr/>
          </p:nvSpPr>
          <p:spPr>
            <a:xfrm>
              <a:off x="4081450" y="2307188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pc="200" dirty="0">
                  <a:solidFill>
                    <a:schemeClr val="tx1"/>
                  </a:solidFill>
                </a:rPr>
                <a:t>...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05B944D4-EF78-324C-958E-D551E16B734F}"/>
                </a:ext>
              </a:extLst>
            </p:cNvPr>
            <p:cNvSpPr/>
            <p:nvPr/>
          </p:nvSpPr>
          <p:spPr>
            <a:xfrm>
              <a:off x="4080656" y="149783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9D448539-7885-8348-9B27-8480287AD266}"/>
                </a:ext>
              </a:extLst>
            </p:cNvPr>
            <p:cNvSpPr/>
            <p:nvPr/>
          </p:nvSpPr>
          <p:spPr>
            <a:xfrm>
              <a:off x="4084669" y="176902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4" name="Rectangle 153">
            <a:extLst>
              <a:ext uri="{FF2B5EF4-FFF2-40B4-BE49-F238E27FC236}">
                <a16:creationId xmlns:a16="http://schemas.microsoft.com/office/drawing/2014/main" id="{635B4BFA-C9FC-1145-A6F2-23DDA24FE632}"/>
              </a:ext>
            </a:extLst>
          </p:cNvPr>
          <p:cNvSpPr/>
          <p:nvPr/>
        </p:nvSpPr>
        <p:spPr>
          <a:xfrm>
            <a:off x="754244" y="1652373"/>
            <a:ext cx="126338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C55A8FA-42ED-C649-A5A0-FE247386BCE0}"/>
              </a:ext>
            </a:extLst>
          </p:cNvPr>
          <p:cNvSpPr txBox="1"/>
          <p:nvPr/>
        </p:nvSpPr>
        <p:spPr>
          <a:xfrm>
            <a:off x="4998677" y="2078922"/>
            <a:ext cx="20551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3" indent="-227013">
              <a:buClr>
                <a:schemeClr val="tx1"/>
              </a:buClr>
              <a:buFont typeface="Wingdings" charset="2"/>
              <a:buChar char="ü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local</a:t>
            </a:r>
          </a:p>
          <a:p>
            <a:pPr marL="227013" indent="-227013">
              <a:buClr>
                <a:schemeClr val="tx1"/>
              </a:buClr>
              <a:buFont typeface="Wingdings" charset="2"/>
              <a:buChar char="ü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argument</a:t>
            </a:r>
          </a:p>
          <a:p>
            <a:pPr marL="227013" indent="-227013">
              <a:buClr>
                <a:schemeClr val="tx1"/>
              </a:buClr>
              <a:buFont typeface="Wingdings" charset="2"/>
              <a:buChar char="ü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this</a:t>
            </a:r>
          </a:p>
          <a:p>
            <a:pPr marL="227013" indent="-227013">
              <a:buClr>
                <a:schemeClr val="tx1"/>
              </a:buClr>
              <a:buFont typeface="Wingdings" charset="2"/>
              <a:buChar char="ü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that</a:t>
            </a:r>
          </a:p>
          <a:p>
            <a:pPr marL="227013" indent="-227013">
              <a:buClr>
                <a:schemeClr val="tx1"/>
              </a:buClr>
              <a:buFont typeface="Wingdings" charset="2"/>
              <a:buChar char="ü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constant</a:t>
            </a:r>
          </a:p>
          <a:p>
            <a:pPr marL="227013" indent="-227013">
              <a:buClr>
                <a:schemeClr val="tx1"/>
              </a:buClr>
              <a:buFont typeface="Wingdings" charset="2"/>
              <a:buChar char="ü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static</a:t>
            </a:r>
          </a:p>
          <a:p>
            <a:pPr marL="227013" indent="-227013">
              <a:buClr>
                <a:schemeClr val="tx1"/>
              </a:buClr>
              <a:buFont typeface="Wingdings" charset="2"/>
              <a:buChar char="ü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/>
                <a:cs typeface="Consolas"/>
              </a:rPr>
              <a:t>temp</a:t>
            </a:r>
          </a:p>
          <a:p>
            <a:pPr marL="227013" indent="-227013">
              <a:buClr>
                <a:schemeClr val="bg1"/>
              </a:buClr>
              <a:buFont typeface="Wingdings" charset="2"/>
              <a:buChar char="ü"/>
            </a:pPr>
            <a:r>
              <a:rPr lang="en-US" sz="1400" dirty="0">
                <a:latin typeface="Consolas"/>
                <a:cs typeface="Consolas"/>
              </a:rPr>
              <a:t>pointer</a:t>
            </a:r>
          </a:p>
        </p:txBody>
      </p: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A46B0C0B-D52B-0C43-A71E-7068C56B57D9}"/>
              </a:ext>
            </a:extLst>
          </p:cNvPr>
          <p:cNvSpPr/>
          <p:nvPr/>
        </p:nvSpPr>
        <p:spPr>
          <a:xfrm>
            <a:off x="476981" y="1550773"/>
            <a:ext cx="6199567" cy="2476398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IL"/>
          </a:p>
        </p:txBody>
      </p:sp>
      <p:sp>
        <p:nvSpPr>
          <p:cNvPr id="157" name="Text Box 9">
            <a:extLst>
              <a:ext uri="{FF2B5EF4-FFF2-40B4-BE49-F238E27FC236}">
                <a16:creationId xmlns:a16="http://schemas.microsoft.com/office/drawing/2014/main" id="{30A9FA0F-55C6-C044-9FDC-C153A71B7C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078" y="1065593"/>
            <a:ext cx="2205771" cy="3724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800" u="sng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Abstraction</a:t>
            </a:r>
            <a:endParaRPr lang="en-US" sz="1400" u="sng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3772A741-E025-3049-A7D6-4C01B80D8F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59" t="18672" r="62749" b="48329"/>
          <a:stretch/>
        </p:blipFill>
        <p:spPr>
          <a:xfrm>
            <a:off x="7114909" y="1546212"/>
            <a:ext cx="1920701" cy="3870449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A8BE9085-D3E0-024F-8E59-6CC733FEDD0F}"/>
              </a:ext>
            </a:extLst>
          </p:cNvPr>
          <p:cNvSpPr/>
          <p:nvPr/>
        </p:nvSpPr>
        <p:spPr>
          <a:xfrm>
            <a:off x="7187615" y="5394010"/>
            <a:ext cx="419535" cy="192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19DD781-7CFB-3A47-B026-B27AA7B0CF3B}"/>
              </a:ext>
            </a:extLst>
          </p:cNvPr>
          <p:cNvSpPr/>
          <p:nvPr/>
        </p:nvSpPr>
        <p:spPr>
          <a:xfrm>
            <a:off x="8151408" y="2912353"/>
            <a:ext cx="981363" cy="25452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748A049-9EEE-CB46-ACDB-E3F12BA250CF}"/>
              </a:ext>
            </a:extLst>
          </p:cNvPr>
          <p:cNvSpPr txBox="1"/>
          <p:nvPr/>
        </p:nvSpPr>
        <p:spPr>
          <a:xfrm>
            <a:off x="7408370" y="1235274"/>
            <a:ext cx="743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600" dirty="0">
                <a:latin typeface="Times New Roman"/>
                <a:cs typeface="Times New Roman"/>
              </a:rPr>
              <a:t>RAM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574458-3236-27F0-39AA-069AB9E0AED1}"/>
              </a:ext>
            </a:extLst>
          </p:cNvPr>
          <p:cNvSpPr txBox="1"/>
          <p:nvPr/>
        </p:nvSpPr>
        <p:spPr>
          <a:xfrm>
            <a:off x="433949" y="4232103"/>
            <a:ext cx="6199567" cy="2023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Implementation</a:t>
            </a:r>
            <a:endParaRPr lang="en-US" sz="2000" dirty="0">
              <a:latin typeface="Times New Roman"/>
              <a:cs typeface="Times New Roman"/>
            </a:endParaRPr>
          </a:p>
          <a:p>
            <a:pPr marL="285750" indent="-285750">
              <a:lnSpc>
                <a:spcPts val="186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357188" algn="l"/>
              </a:tabLst>
            </a:pPr>
            <a:r>
              <a:rPr lang="en-US" dirty="0">
                <a:latin typeface="Times New Roman"/>
                <a:cs typeface="Times New Roman"/>
              </a:rPr>
              <a:t>To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push/pop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pointer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Times New Roman"/>
                <a:cs typeface="Times New Roman"/>
              </a:rPr>
              <a:t>, generate assembly code that executes </a:t>
            </a:r>
          </a:p>
          <a:p>
            <a:pPr marL="285750" indent="-285750">
              <a:lnSpc>
                <a:spcPts val="1860"/>
              </a:lnSpc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357188" algn="l"/>
              </a:tabLst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push/pop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357188" algn="l"/>
              </a:tabLst>
            </a:pPr>
            <a:r>
              <a:rPr lang="en-US" dirty="0">
                <a:latin typeface="Times New Roman"/>
                <a:cs typeface="Times New Roman"/>
              </a:rPr>
              <a:t>To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push/pop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pointer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Times New Roman"/>
                <a:cs typeface="Times New Roman"/>
              </a:rPr>
              <a:t>, generate assembly code that executes </a:t>
            </a:r>
          </a:p>
          <a:p>
            <a:pPr marL="285750" indent="-285750">
              <a:lnSpc>
                <a:spcPts val="1860"/>
              </a:lnSpc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357188" algn="l"/>
              </a:tabLst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push/pop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THAT</a:t>
            </a:r>
          </a:p>
        </p:txBody>
      </p:sp>
    </p:spTree>
    <p:extLst>
      <p:ext uri="{BB962C8B-B14F-4D97-AF65-F5344CB8AC3E}">
        <p14:creationId xmlns:p14="http://schemas.microsoft.com/office/powerpoint/2010/main" val="107209505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Implementing  </a:t>
            </a:r>
            <a:r>
              <a:rPr lang="en-US" sz="18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push/pop</a:t>
            </a:r>
            <a:endParaRPr lang="en-US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46644F9-5872-D346-A50D-42ADF1BA0A2F}"/>
              </a:ext>
            </a:extLst>
          </p:cNvPr>
          <p:cNvSpPr txBox="1"/>
          <p:nvPr/>
        </p:nvSpPr>
        <p:spPr>
          <a:xfrm>
            <a:off x="838200" y="4315665"/>
            <a:ext cx="6199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Recap</a:t>
            </a:r>
            <a:r>
              <a:rPr lang="en-US" sz="1400" dirty="0">
                <a:latin typeface="Times New Roman"/>
                <a:cs typeface="Times New Roman"/>
              </a:rPr>
              <a:t>: </a:t>
            </a:r>
            <a:r>
              <a:rPr lang="en-US" sz="1600" dirty="0">
                <a:latin typeface="Times New Roman"/>
                <a:cs typeface="Times New Roman"/>
              </a:rPr>
              <a:t>We’ve implemented all the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push/pop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i="1" dirty="0">
                <a:latin typeface="Times New Roman"/>
                <a:cs typeface="Times New Roman"/>
              </a:rPr>
              <a:t>segment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i="1" dirty="0">
                <a:latin typeface="Times New Roman"/>
                <a:cs typeface="Times New Roman"/>
              </a:rPr>
              <a:t>i</a:t>
            </a:r>
            <a:r>
              <a:rPr lang="en-US" sz="1600" dirty="0">
                <a:latin typeface="Times New Roman"/>
                <a:cs typeface="Times New Roman"/>
              </a:rPr>
              <a:t> commands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2561D41-2169-B545-9CDE-BD8E465B077F}"/>
              </a:ext>
            </a:extLst>
          </p:cNvPr>
          <p:cNvGrpSpPr/>
          <p:nvPr/>
        </p:nvGrpSpPr>
        <p:grpSpPr>
          <a:xfrm>
            <a:off x="3187665" y="2154523"/>
            <a:ext cx="426557" cy="808208"/>
            <a:chOff x="9791424" y="1561900"/>
            <a:chExt cx="426557" cy="808208"/>
          </a:xfrm>
          <a:solidFill>
            <a:schemeClr val="bg1"/>
          </a:solidFill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CE328A5-044D-8F4F-9016-3F9324690F97}"/>
                </a:ext>
              </a:extLst>
            </p:cNvPr>
            <p:cNvSpPr/>
            <p:nvPr/>
          </p:nvSpPr>
          <p:spPr>
            <a:xfrm>
              <a:off x="9793805" y="1830187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400" spc="2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381E707-B9BE-A843-81EC-029EDA85E25D}"/>
                </a:ext>
              </a:extLst>
            </p:cNvPr>
            <p:cNvSpPr/>
            <p:nvPr/>
          </p:nvSpPr>
          <p:spPr>
            <a:xfrm>
              <a:off x="9796708" y="2098151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400" spc="2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35D718A-979B-434B-AB66-8E9993365398}"/>
                </a:ext>
              </a:extLst>
            </p:cNvPr>
            <p:cNvSpPr/>
            <p:nvPr/>
          </p:nvSpPr>
          <p:spPr>
            <a:xfrm>
              <a:off x="9791424" y="1561900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400" spc="200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8687AB3-B5FE-5F4A-A4C9-33CD761B6C1E}"/>
              </a:ext>
            </a:extLst>
          </p:cNvPr>
          <p:cNvGrpSpPr/>
          <p:nvPr/>
        </p:nvGrpSpPr>
        <p:grpSpPr>
          <a:xfrm>
            <a:off x="3243762" y="2131841"/>
            <a:ext cx="434603" cy="1037148"/>
            <a:chOff x="9836182" y="1561900"/>
            <a:chExt cx="434603" cy="1037148"/>
          </a:xfrm>
          <a:solidFill>
            <a:schemeClr val="bg1"/>
          </a:solidFill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16C12FA-CED1-4044-B95B-D6331E13F4AB}"/>
                </a:ext>
              </a:extLst>
            </p:cNvPr>
            <p:cNvSpPr/>
            <p:nvPr/>
          </p:nvSpPr>
          <p:spPr>
            <a:xfrm>
              <a:off x="9849512" y="2327091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400" spc="200" dirty="0">
                  <a:solidFill>
                    <a:schemeClr val="tx1"/>
                  </a:solidFill>
                </a:rPr>
                <a:t>...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C9704AF-0BBE-3B48-8DA2-19B3ED5800C6}"/>
                </a:ext>
              </a:extLst>
            </p:cNvPr>
            <p:cNvSpPr/>
            <p:nvPr/>
          </p:nvSpPr>
          <p:spPr>
            <a:xfrm>
              <a:off x="9838563" y="1830187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200" spc="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83C587-14F0-F447-AD2A-6979474E4FCF}"/>
                </a:ext>
              </a:extLst>
            </p:cNvPr>
            <p:cNvSpPr/>
            <p:nvPr/>
          </p:nvSpPr>
          <p:spPr>
            <a:xfrm>
              <a:off x="9841466" y="2098151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200" spc="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8E62DE9-40D6-444B-B7FA-D1AE0CD91649}"/>
                </a:ext>
              </a:extLst>
            </p:cNvPr>
            <p:cNvSpPr/>
            <p:nvPr/>
          </p:nvSpPr>
          <p:spPr>
            <a:xfrm>
              <a:off x="9836182" y="1561900"/>
              <a:ext cx="421273" cy="271957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1200" spc="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34DCDFDB-7278-AF42-B3B8-D0229ACBFC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12" r="74472" b="76583"/>
          <a:stretch/>
        </p:blipFill>
        <p:spPr>
          <a:xfrm>
            <a:off x="413481" y="1584913"/>
            <a:ext cx="2758892" cy="2140557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36CF9678-6258-8A47-87E2-1E5EC36AB757}"/>
              </a:ext>
            </a:extLst>
          </p:cNvPr>
          <p:cNvSpPr/>
          <p:nvPr/>
        </p:nvSpPr>
        <p:spPr>
          <a:xfrm>
            <a:off x="3228544" y="1585828"/>
            <a:ext cx="1263382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memory segments</a:t>
            </a:r>
          </a:p>
        </p:txBody>
      </p:sp>
      <p:sp>
        <p:nvSpPr>
          <p:cNvPr id="75" name="Text Box 9">
            <a:extLst>
              <a:ext uri="{FF2B5EF4-FFF2-40B4-BE49-F238E27FC236}">
                <a16:creationId xmlns:a16="http://schemas.microsoft.com/office/drawing/2014/main" id="{D5E343A9-C65B-9044-977F-F5FD1511F4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9753" y="1782818"/>
            <a:ext cx="1524686" cy="15431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endParaRPr lang="en-US" sz="16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76" name="Text Box 9">
            <a:extLst>
              <a:ext uri="{FF2B5EF4-FFF2-40B4-BE49-F238E27FC236}">
                <a16:creationId xmlns:a16="http://schemas.microsoft.com/office/drawing/2014/main" id="{A11F29FA-E3B5-F340-A5C4-C504B4799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7207" y="2470754"/>
            <a:ext cx="1524686" cy="25140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pop</a:t>
            </a:r>
            <a:endParaRPr lang="en-US" sz="14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4A03376-CC32-5C41-A68A-60DF0CB27551}"/>
              </a:ext>
            </a:extLst>
          </p:cNvPr>
          <p:cNvCxnSpPr>
            <a:cxnSpLocks/>
          </p:cNvCxnSpPr>
          <p:nvPr/>
        </p:nvCxnSpPr>
        <p:spPr>
          <a:xfrm flipH="1">
            <a:off x="2109558" y="2740048"/>
            <a:ext cx="975906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 Box 9">
            <a:extLst>
              <a:ext uri="{FF2B5EF4-FFF2-40B4-BE49-F238E27FC236}">
                <a16:creationId xmlns:a16="http://schemas.microsoft.com/office/drawing/2014/main" id="{C402198D-949E-2C45-ACB4-EEDE844BD9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6709" y="2014437"/>
            <a:ext cx="1524686" cy="25140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push</a:t>
            </a:r>
            <a:endParaRPr lang="en-US" sz="14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680C169-3113-074F-8A58-0445213D6925}"/>
              </a:ext>
            </a:extLst>
          </p:cNvPr>
          <p:cNvCxnSpPr>
            <a:cxnSpLocks/>
          </p:cNvCxnSpPr>
          <p:nvPr/>
        </p:nvCxnSpPr>
        <p:spPr>
          <a:xfrm>
            <a:off x="2109558" y="2286794"/>
            <a:ext cx="975907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337A887-2BBF-7944-83F4-C2D9022B6AC2}"/>
              </a:ext>
            </a:extLst>
          </p:cNvPr>
          <p:cNvGrpSpPr/>
          <p:nvPr/>
        </p:nvGrpSpPr>
        <p:grpSpPr>
          <a:xfrm>
            <a:off x="3601687" y="2117478"/>
            <a:ext cx="559366" cy="1050367"/>
            <a:chOff x="3052906" y="3016432"/>
            <a:chExt cx="559366" cy="1050367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9498396-0FF1-BB49-9F60-597BA81C712F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69CCF338-5B52-074F-B0BE-303E3AFD6343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5D47767-46C6-F94C-BFA7-7B225936E969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6C8330F-C501-9041-8727-57CB6BA5BDA7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1159AF3-9BF7-4C4F-93E4-3E9B66FAE267}"/>
              </a:ext>
            </a:extLst>
          </p:cNvPr>
          <p:cNvGrpSpPr/>
          <p:nvPr/>
        </p:nvGrpSpPr>
        <p:grpSpPr>
          <a:xfrm>
            <a:off x="3707254" y="2219543"/>
            <a:ext cx="559366" cy="1050367"/>
            <a:chOff x="3052906" y="3016432"/>
            <a:chExt cx="559366" cy="1050367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D9167E8-CD7D-EE4B-8BF1-B6E89638C89B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1A5E6C9F-48C8-B845-8322-17D70EA119D0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C4F65681-E934-1D4A-820C-EA0EBF92D5FA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0828F30-1B43-B24C-9DD5-72858762EA1B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7DE5710-48D2-DA4B-80B1-5C234587493E}"/>
              </a:ext>
            </a:extLst>
          </p:cNvPr>
          <p:cNvGrpSpPr/>
          <p:nvPr/>
        </p:nvGrpSpPr>
        <p:grpSpPr>
          <a:xfrm>
            <a:off x="3811244" y="2317045"/>
            <a:ext cx="559366" cy="1050367"/>
            <a:chOff x="3052906" y="3016432"/>
            <a:chExt cx="559366" cy="1050367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7C53FFC-6AAE-9D45-A5FC-A19C9CBB4CB5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7658862-D9F1-884B-8083-7DF0F0ED65F9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38EFC96-198E-CE41-B13E-22FE6B922206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C93F738E-F0EF-584D-A7D9-E381234B4DB8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F4F71807-29EC-B049-958D-826AC1BB87EE}"/>
              </a:ext>
            </a:extLst>
          </p:cNvPr>
          <p:cNvGrpSpPr/>
          <p:nvPr/>
        </p:nvGrpSpPr>
        <p:grpSpPr>
          <a:xfrm>
            <a:off x="3888576" y="2402148"/>
            <a:ext cx="559366" cy="1050367"/>
            <a:chOff x="3052906" y="3016432"/>
            <a:chExt cx="559366" cy="1050367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D3D50380-1481-5D4E-9440-55F7ED1EA9E5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4BF2E255-6CBE-E24B-B92E-B90061D84145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BFE052A8-ABEB-1B47-9972-69447D15A61B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127D11AB-B5AB-8C41-B1F5-3BBB387AB014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413F00DB-6684-3B46-A7A3-D5B10D7B0500}"/>
              </a:ext>
            </a:extLst>
          </p:cNvPr>
          <p:cNvGrpSpPr/>
          <p:nvPr/>
        </p:nvGrpSpPr>
        <p:grpSpPr>
          <a:xfrm>
            <a:off x="3987350" y="2480715"/>
            <a:ext cx="559366" cy="1050367"/>
            <a:chOff x="3052906" y="3016432"/>
            <a:chExt cx="559366" cy="1050367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01EABB65-FA48-C045-8295-D0F98FCF7251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653B755E-AD7D-674A-9B08-C14922494EA5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354E8260-268E-CC4E-A53B-AA9B36B1EB33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9A4BDE2D-ACA7-D748-862D-4D20D0DFFD98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BB2501D6-64C0-944D-BDB6-5576D90A947C}"/>
              </a:ext>
            </a:extLst>
          </p:cNvPr>
          <p:cNvGrpSpPr/>
          <p:nvPr/>
        </p:nvGrpSpPr>
        <p:grpSpPr>
          <a:xfrm>
            <a:off x="4084664" y="2571013"/>
            <a:ext cx="559366" cy="1050367"/>
            <a:chOff x="3052906" y="3016432"/>
            <a:chExt cx="559366" cy="1050367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3ACAC551-CCC8-8A4E-B653-EB159DB6C689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9E52E4FC-9434-5640-ACC2-B1BD9C7D1576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959404A-150F-A046-9BFA-A8BCE220E807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EED0E134-840F-2A47-958A-E5ED5ABA5695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2BE46778-3CCB-294A-9D15-AA23C88E7D72}"/>
              </a:ext>
            </a:extLst>
          </p:cNvPr>
          <p:cNvGrpSpPr/>
          <p:nvPr/>
        </p:nvGrpSpPr>
        <p:grpSpPr>
          <a:xfrm>
            <a:off x="4188654" y="2668515"/>
            <a:ext cx="559366" cy="1050367"/>
            <a:chOff x="3052906" y="3016432"/>
            <a:chExt cx="559366" cy="1050367"/>
          </a:xfrm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09601823-8893-4D4C-9D13-A9E210E679B5}"/>
                </a:ext>
              </a:extLst>
            </p:cNvPr>
            <p:cNvSpPr/>
            <p:nvPr/>
          </p:nvSpPr>
          <p:spPr>
            <a:xfrm>
              <a:off x="3054956" y="3538404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DCA3A4DF-2054-F94B-9445-8A5BFD0838EE}"/>
                </a:ext>
              </a:extLst>
            </p:cNvPr>
            <p:cNvSpPr/>
            <p:nvPr/>
          </p:nvSpPr>
          <p:spPr>
            <a:xfrm>
              <a:off x="3056003" y="379389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spc="200" dirty="0">
                <a:solidFill>
                  <a:schemeClr val="tx1"/>
                </a:solidFill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D0E10D80-F783-354D-8302-B56832E9853A}"/>
                </a:ext>
              </a:extLst>
            </p:cNvPr>
            <p:cNvSpPr/>
            <p:nvPr/>
          </p:nvSpPr>
          <p:spPr>
            <a:xfrm>
              <a:off x="3052906" y="3016432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C502639D-D3D4-3248-8376-796599A9D558}"/>
                </a:ext>
              </a:extLst>
            </p:cNvPr>
            <p:cNvSpPr/>
            <p:nvPr/>
          </p:nvSpPr>
          <p:spPr>
            <a:xfrm>
              <a:off x="3052906" y="3278090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C67A8DF6-FC82-2249-A793-BFE30365F80B}"/>
              </a:ext>
            </a:extLst>
          </p:cNvPr>
          <p:cNvGrpSpPr/>
          <p:nvPr/>
        </p:nvGrpSpPr>
        <p:grpSpPr>
          <a:xfrm>
            <a:off x="4282114" y="2751332"/>
            <a:ext cx="560282" cy="1082255"/>
            <a:chOff x="4080656" y="1497836"/>
            <a:chExt cx="560282" cy="1082255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01AE4896-E593-6841-B292-FE1DCA04D45D}"/>
                </a:ext>
              </a:extLst>
            </p:cNvPr>
            <p:cNvSpPr/>
            <p:nvPr/>
          </p:nvSpPr>
          <p:spPr>
            <a:xfrm>
              <a:off x="4080656" y="2035998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87C9D818-2A69-A648-BF73-EC523EC545CB}"/>
                </a:ext>
              </a:extLst>
            </p:cNvPr>
            <p:cNvSpPr/>
            <p:nvPr/>
          </p:nvSpPr>
          <p:spPr>
            <a:xfrm>
              <a:off x="4081450" y="2307188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pc="200" dirty="0">
                  <a:solidFill>
                    <a:schemeClr val="tx1"/>
                  </a:solidFill>
                </a:rPr>
                <a:t>...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B46841EF-82AF-DD42-BEBA-CFB66799FEB1}"/>
                </a:ext>
              </a:extLst>
            </p:cNvPr>
            <p:cNvSpPr/>
            <p:nvPr/>
          </p:nvSpPr>
          <p:spPr>
            <a:xfrm>
              <a:off x="4080656" y="149783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33EB907C-80D2-D245-8E7E-C0412C56E07B}"/>
                </a:ext>
              </a:extLst>
            </p:cNvPr>
            <p:cNvSpPr/>
            <p:nvPr/>
          </p:nvSpPr>
          <p:spPr>
            <a:xfrm>
              <a:off x="4084669" y="1769026"/>
              <a:ext cx="556269" cy="27290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endParaRPr lang="en-US" b="1" spc="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81" name="Rectangle 180">
            <a:extLst>
              <a:ext uri="{FF2B5EF4-FFF2-40B4-BE49-F238E27FC236}">
                <a16:creationId xmlns:a16="http://schemas.microsoft.com/office/drawing/2014/main" id="{316D1FE1-3DB8-B147-8A22-F1F2574C12CE}"/>
              </a:ext>
            </a:extLst>
          </p:cNvPr>
          <p:cNvSpPr/>
          <p:nvPr/>
        </p:nvSpPr>
        <p:spPr>
          <a:xfrm>
            <a:off x="754244" y="1652373"/>
            <a:ext cx="126338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DF7C7A3B-CC0F-2146-8A4B-B810F32C5C36}"/>
              </a:ext>
            </a:extLst>
          </p:cNvPr>
          <p:cNvSpPr txBox="1"/>
          <p:nvPr/>
        </p:nvSpPr>
        <p:spPr>
          <a:xfrm>
            <a:off x="4998677" y="2078922"/>
            <a:ext cx="20551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3" indent="-227013">
              <a:buClr>
                <a:schemeClr val="tx1"/>
              </a:buClr>
              <a:buFont typeface="Wingdings" charset="2"/>
              <a:buChar char="ü"/>
            </a:pPr>
            <a:r>
              <a:rPr lang="en-US" sz="1400" dirty="0">
                <a:latin typeface="Consolas"/>
                <a:cs typeface="Consolas"/>
              </a:rPr>
              <a:t>local</a:t>
            </a:r>
          </a:p>
          <a:p>
            <a:pPr marL="227013" indent="-227013">
              <a:buClr>
                <a:schemeClr val="tx1"/>
              </a:buClr>
              <a:buFont typeface="Wingdings" charset="2"/>
              <a:buChar char="ü"/>
            </a:pPr>
            <a:r>
              <a:rPr lang="en-US" sz="1400" dirty="0">
                <a:latin typeface="Consolas"/>
                <a:cs typeface="Consolas"/>
              </a:rPr>
              <a:t>argument</a:t>
            </a:r>
          </a:p>
          <a:p>
            <a:pPr marL="227013" indent="-227013">
              <a:buClr>
                <a:schemeClr val="tx1"/>
              </a:buClr>
              <a:buFont typeface="Wingdings" charset="2"/>
              <a:buChar char="ü"/>
            </a:pPr>
            <a:r>
              <a:rPr lang="en-US" sz="1400" dirty="0">
                <a:latin typeface="Consolas"/>
                <a:cs typeface="Consolas"/>
              </a:rPr>
              <a:t>this</a:t>
            </a:r>
          </a:p>
          <a:p>
            <a:pPr marL="227013" indent="-227013">
              <a:buClr>
                <a:schemeClr val="tx1"/>
              </a:buClr>
              <a:buFont typeface="Wingdings" charset="2"/>
              <a:buChar char="ü"/>
            </a:pPr>
            <a:r>
              <a:rPr lang="en-US" sz="1400" dirty="0">
                <a:latin typeface="Consolas"/>
                <a:cs typeface="Consolas"/>
              </a:rPr>
              <a:t>that</a:t>
            </a:r>
          </a:p>
          <a:p>
            <a:pPr marL="227013" indent="-227013">
              <a:buClr>
                <a:schemeClr val="tx1"/>
              </a:buClr>
              <a:buFont typeface="Wingdings" charset="2"/>
              <a:buChar char="ü"/>
            </a:pPr>
            <a:r>
              <a:rPr lang="en-US" sz="1400" dirty="0">
                <a:latin typeface="Consolas"/>
                <a:cs typeface="Consolas"/>
              </a:rPr>
              <a:t>constant</a:t>
            </a:r>
          </a:p>
          <a:p>
            <a:pPr marL="227013" indent="-227013">
              <a:buClr>
                <a:schemeClr val="tx1"/>
              </a:buClr>
              <a:buFont typeface="Wingdings" charset="2"/>
              <a:buChar char="ü"/>
            </a:pPr>
            <a:r>
              <a:rPr lang="en-US" sz="1400" dirty="0">
                <a:latin typeface="Consolas"/>
                <a:cs typeface="Consolas"/>
              </a:rPr>
              <a:t>static</a:t>
            </a:r>
          </a:p>
          <a:p>
            <a:pPr marL="227013" indent="-227013">
              <a:buClr>
                <a:schemeClr val="tx1"/>
              </a:buClr>
              <a:buFont typeface="Wingdings" charset="2"/>
              <a:buChar char="ü"/>
            </a:pPr>
            <a:r>
              <a:rPr lang="en-US" sz="1400" dirty="0">
                <a:latin typeface="Consolas"/>
                <a:cs typeface="Consolas"/>
              </a:rPr>
              <a:t>temp</a:t>
            </a:r>
          </a:p>
          <a:p>
            <a:pPr marL="227013" indent="-227013">
              <a:buClr>
                <a:schemeClr val="tx1"/>
              </a:buClr>
              <a:buFont typeface="Wingdings" charset="2"/>
              <a:buChar char="ü"/>
            </a:pPr>
            <a:r>
              <a:rPr lang="en-US" sz="1400" dirty="0">
                <a:latin typeface="Consolas"/>
                <a:cs typeface="Consolas"/>
              </a:rPr>
              <a:t>pointer</a:t>
            </a:r>
          </a:p>
        </p:txBody>
      </p:sp>
      <p:sp>
        <p:nvSpPr>
          <p:cNvPr id="183" name="Rounded Rectangle 182">
            <a:extLst>
              <a:ext uri="{FF2B5EF4-FFF2-40B4-BE49-F238E27FC236}">
                <a16:creationId xmlns:a16="http://schemas.microsoft.com/office/drawing/2014/main" id="{CEEF67BB-D965-2446-869E-64BE08F2CE94}"/>
              </a:ext>
            </a:extLst>
          </p:cNvPr>
          <p:cNvSpPr/>
          <p:nvPr/>
        </p:nvSpPr>
        <p:spPr>
          <a:xfrm>
            <a:off x="476981" y="1550773"/>
            <a:ext cx="6199567" cy="2476398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IL"/>
          </a:p>
        </p:txBody>
      </p:sp>
      <p:sp>
        <p:nvSpPr>
          <p:cNvPr id="184" name="Text Box 9">
            <a:extLst>
              <a:ext uri="{FF2B5EF4-FFF2-40B4-BE49-F238E27FC236}">
                <a16:creationId xmlns:a16="http://schemas.microsoft.com/office/drawing/2014/main" id="{190D59F1-4337-1943-9E5F-462109D00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078" y="1065593"/>
            <a:ext cx="2205771" cy="3724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468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ts val="768"/>
              </a:spcBef>
              <a:buClr>
                <a:srgbClr val="006600"/>
              </a:buClr>
              <a:buSzPct val="85000"/>
            </a:pPr>
            <a:r>
              <a:rPr lang="en-US" sz="1800" u="sng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Abstraction</a:t>
            </a:r>
            <a:endParaRPr lang="en-US" sz="1400" u="sng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08EECC-4547-D758-486A-3C4E775BCD25}"/>
              </a:ext>
            </a:extLst>
          </p:cNvPr>
          <p:cNvSpPr txBox="1"/>
          <p:nvPr/>
        </p:nvSpPr>
        <p:spPr>
          <a:xfrm>
            <a:off x="838200" y="5012546"/>
            <a:ext cx="6542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Note</a:t>
            </a:r>
            <a:r>
              <a:rPr lang="en-US" sz="1400" dirty="0">
                <a:latin typeface="Times New Roman"/>
                <a:cs typeface="Times New Roman"/>
              </a:rPr>
              <a:t>:  </a:t>
            </a:r>
            <a:r>
              <a:rPr lang="en-US" sz="1600" dirty="0">
                <a:latin typeface="Times New Roman"/>
                <a:cs typeface="Times New Roman"/>
              </a:rPr>
              <a:t>We’ll discuss the role (</a:t>
            </a:r>
            <a:r>
              <a:rPr lang="en-US" sz="1600" i="1" dirty="0">
                <a:latin typeface="Times New Roman"/>
                <a:cs typeface="Times New Roman"/>
              </a:rPr>
              <a:t>semantics</a:t>
            </a:r>
            <a:r>
              <a:rPr lang="en-US" sz="1600" dirty="0">
                <a:latin typeface="Times New Roman"/>
                <a:cs typeface="Times New Roman"/>
              </a:rPr>
              <a:t>) of the VM memory segments later.</a:t>
            </a:r>
            <a:br>
              <a:rPr lang="en-US" sz="1600" dirty="0">
                <a:latin typeface="Times New Roman"/>
                <a:cs typeface="Times New Roman"/>
              </a:rPr>
            </a:br>
            <a:r>
              <a:rPr lang="en-US" sz="1600" dirty="0">
                <a:latin typeface="Times New Roman"/>
                <a:cs typeface="Times New Roman"/>
              </a:rPr>
              <a:t>             For now, we focus only on how to handle their </a:t>
            </a:r>
            <a:r>
              <a:rPr lang="en-US" sz="1600" i="1" dirty="0">
                <a:latin typeface="Times New Roman"/>
                <a:cs typeface="Times New Roman"/>
              </a:rPr>
              <a:t>syntax</a:t>
            </a:r>
            <a:r>
              <a:rPr lang="en-US" sz="1600" dirty="0">
                <a:latin typeface="Times New Roman"/>
                <a:cs typeface="Times New Roman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709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EF68818-0205-104F-BA9D-EC733060B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94144"/>
            <a:ext cx="913102" cy="5121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VM language: Implementation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-1970645" y="1390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1522549" y="1629444"/>
            <a:ext cx="3636628" cy="312543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u="sng" dirty="0"/>
              <a:t>Push / pop commands</a:t>
            </a:r>
          </a:p>
          <a:p>
            <a:pPr marL="315913" indent="-271463">
              <a:lnSpc>
                <a:spcPct val="100000"/>
              </a:lnSpc>
              <a:spcBef>
                <a:spcPts val="600"/>
              </a:spcBef>
            </a:pPr>
            <a:r>
              <a:rPr lang="en-US" sz="1600" dirty="0">
                <a:latin typeface="Consolas"/>
                <a:cs typeface="Consolas"/>
              </a:rPr>
              <a:t>push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i="1" dirty="0"/>
              <a:t>segment</a:t>
            </a:r>
            <a:r>
              <a:rPr lang="en-US" sz="2000" dirty="0"/>
              <a:t> </a:t>
            </a:r>
            <a:r>
              <a:rPr lang="en-US" sz="1600" i="1" dirty="0"/>
              <a:t>i</a:t>
            </a:r>
          </a:p>
          <a:p>
            <a:pPr marL="315913" indent="-271463">
              <a:lnSpc>
                <a:spcPct val="100000"/>
              </a:lnSpc>
              <a:spcBef>
                <a:spcPts val="600"/>
              </a:spcBef>
            </a:pPr>
            <a:r>
              <a:rPr lang="en-US" sz="1600" dirty="0">
                <a:latin typeface="Consolas"/>
                <a:cs typeface="Consolas"/>
              </a:rPr>
              <a:t>pop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i="1" dirty="0"/>
              <a:t>segment</a:t>
            </a:r>
            <a:r>
              <a:rPr lang="en-US" sz="2000" dirty="0"/>
              <a:t> </a:t>
            </a:r>
            <a:r>
              <a:rPr lang="en-US" sz="1600" i="1" dirty="0"/>
              <a:t>i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endParaRPr lang="en-US" sz="1800" u="sng" dirty="0"/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br>
              <a:rPr lang="en-US" sz="1800" u="sng" dirty="0"/>
            </a:br>
            <a:r>
              <a:rPr lang="en-US" sz="1800" u="sng" dirty="0"/>
              <a:t>Arithmetic / Logical commands</a:t>
            </a:r>
          </a:p>
          <a:p>
            <a:pPr marL="315913" indent="-304800">
              <a:lnSpc>
                <a:spcPct val="100000"/>
              </a:lnSpc>
            </a:pPr>
            <a:r>
              <a:rPr lang="en-US" sz="1600" dirty="0">
                <a:latin typeface="Consolas"/>
                <a:cs typeface="Consolas"/>
              </a:rPr>
              <a:t>add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latin typeface="Consolas"/>
                <a:cs typeface="Consolas"/>
              </a:rPr>
              <a:t>sub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600" dirty="0">
                <a:latin typeface="Consolas"/>
                <a:cs typeface="Consolas"/>
              </a:rPr>
              <a:t>neg</a:t>
            </a:r>
          </a:p>
          <a:p>
            <a:pPr marL="315913" indent="-304800">
              <a:lnSpc>
                <a:spcPct val="100000"/>
              </a:lnSpc>
            </a:pPr>
            <a:r>
              <a:rPr lang="en-US" sz="1600" dirty="0">
                <a:latin typeface="Consolas"/>
                <a:cs typeface="Consolas"/>
              </a:rPr>
              <a:t>eq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600" dirty="0">
                <a:latin typeface="Consolas"/>
                <a:cs typeface="Consolas"/>
              </a:rPr>
              <a:t>gt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600" dirty="0">
                <a:latin typeface="Consolas"/>
                <a:cs typeface="Consolas"/>
              </a:rPr>
              <a:t>lt</a:t>
            </a:r>
          </a:p>
          <a:p>
            <a:pPr marL="315913" indent="-304800">
              <a:lnSpc>
                <a:spcPct val="100000"/>
              </a:lnSpc>
            </a:pPr>
            <a:r>
              <a:rPr lang="en-US" sz="1600" dirty="0">
                <a:latin typeface="Consolas"/>
                <a:cs typeface="Consolas"/>
              </a:rPr>
              <a:t>and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latin typeface="Consolas"/>
                <a:cs typeface="Consolas"/>
              </a:rPr>
              <a:t>or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600" dirty="0">
                <a:latin typeface="Consolas"/>
                <a:cs typeface="Consolas"/>
              </a:rPr>
              <a:t>not</a:t>
            </a:r>
          </a:p>
          <a:p>
            <a:pPr marL="0" indent="0">
              <a:buNone/>
            </a:pPr>
            <a:endParaRPr lang="en-US" sz="1600" dirty="0"/>
          </a:p>
          <a:p>
            <a:endParaRPr lang="en-US" sz="1600" dirty="0"/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5251969" y="1629444"/>
            <a:ext cx="3555128" cy="3125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en-US" sz="1800" u="sng" dirty="0"/>
              <a:t>Branching commands</a:t>
            </a:r>
          </a:p>
          <a:p>
            <a:pPr marL="315913" indent="-271463">
              <a:lnSpc>
                <a:spcPct val="100000"/>
              </a:lnSpc>
            </a:pPr>
            <a:r>
              <a:rPr lang="en-US" sz="1600" dirty="0">
                <a:latin typeface="Consolas"/>
                <a:cs typeface="Consolas"/>
              </a:rPr>
              <a:t>label</a:t>
            </a:r>
            <a:r>
              <a:rPr lang="en-US" sz="1600" dirty="0"/>
              <a:t>  </a:t>
            </a:r>
            <a:r>
              <a:rPr lang="en-US" sz="1600" i="1" dirty="0"/>
              <a:t>label</a:t>
            </a:r>
          </a:p>
          <a:p>
            <a:pPr marL="315913" indent="-271463">
              <a:lnSpc>
                <a:spcPct val="100000"/>
              </a:lnSpc>
            </a:pPr>
            <a:r>
              <a:rPr lang="en-US" sz="1600" dirty="0">
                <a:latin typeface="Consolas"/>
                <a:cs typeface="Consolas"/>
              </a:rPr>
              <a:t>goto</a:t>
            </a:r>
            <a:r>
              <a:rPr lang="en-US" sz="1600" dirty="0"/>
              <a:t>  </a:t>
            </a:r>
            <a:r>
              <a:rPr lang="en-US" sz="1600" i="1" dirty="0"/>
              <a:t>label</a:t>
            </a:r>
          </a:p>
          <a:p>
            <a:pPr marL="315913" indent="-271463">
              <a:lnSpc>
                <a:spcPct val="100000"/>
              </a:lnSpc>
            </a:pPr>
            <a:r>
              <a:rPr lang="en-US" sz="1600" dirty="0">
                <a:latin typeface="Consolas"/>
                <a:cs typeface="Consolas"/>
              </a:rPr>
              <a:t>if-goto</a:t>
            </a:r>
            <a:r>
              <a:rPr lang="en-US" sz="1600" dirty="0"/>
              <a:t>  </a:t>
            </a:r>
            <a:r>
              <a:rPr lang="en-US" sz="1600" i="1" dirty="0"/>
              <a:t>label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800" u="sng" dirty="0"/>
              <a:t>Function commands</a:t>
            </a:r>
          </a:p>
          <a:p>
            <a:pPr marL="271463" indent="-260350">
              <a:lnSpc>
                <a:spcPct val="100000"/>
              </a:lnSpc>
            </a:pPr>
            <a:r>
              <a:rPr lang="en-US" sz="1600" dirty="0">
                <a:latin typeface="Consolas"/>
                <a:cs typeface="Consolas"/>
              </a:rPr>
              <a:t>Function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i="1" dirty="0"/>
              <a:t>functionName</a:t>
            </a:r>
            <a:r>
              <a:rPr lang="en-US" sz="1800" dirty="0"/>
              <a:t> </a:t>
            </a:r>
            <a:r>
              <a:rPr lang="en-US" sz="1600" i="1" dirty="0"/>
              <a:t>nVars</a:t>
            </a:r>
            <a:endParaRPr lang="en-US" sz="1800" i="1" dirty="0"/>
          </a:p>
          <a:p>
            <a:pPr marL="271463" indent="-260350">
              <a:lnSpc>
                <a:spcPct val="100000"/>
              </a:lnSpc>
            </a:pPr>
            <a:r>
              <a:rPr lang="en-US" sz="1600" dirty="0">
                <a:latin typeface="Consolas"/>
                <a:cs typeface="Consolas"/>
              </a:rPr>
              <a:t>Call </a:t>
            </a:r>
            <a:r>
              <a:rPr lang="en-US" sz="1600" i="1" dirty="0"/>
              <a:t>functionName</a:t>
            </a:r>
            <a:r>
              <a:rPr lang="en-US" sz="1800" dirty="0"/>
              <a:t> </a:t>
            </a:r>
            <a:r>
              <a:rPr lang="en-US" sz="1600" i="1" dirty="0"/>
              <a:t>nArgs</a:t>
            </a:r>
            <a:endParaRPr lang="en-US" sz="1800" i="1" dirty="0"/>
          </a:p>
          <a:p>
            <a:pPr marL="271463" indent="-260350">
              <a:lnSpc>
                <a:spcPct val="100000"/>
              </a:lnSpc>
            </a:pPr>
            <a:r>
              <a:rPr lang="en-US" sz="1600" dirty="0">
                <a:latin typeface="Consolas"/>
                <a:cs typeface="Consolas"/>
              </a:rPr>
              <a:t>return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endParaRPr lang="en-US" sz="1600" dirty="0"/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6DBC980B-7053-D445-A1DE-16987EC9C06B}"/>
              </a:ext>
            </a:extLst>
          </p:cNvPr>
          <p:cNvSpPr/>
          <p:nvPr/>
        </p:nvSpPr>
        <p:spPr>
          <a:xfrm>
            <a:off x="973206" y="3360929"/>
            <a:ext cx="456551" cy="35410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2933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the arithmetic-logical commands</a:t>
            </a: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720551" y="4612302"/>
            <a:ext cx="4890539" cy="153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>
              <a:spcBef>
                <a:spcPts val="1000"/>
              </a:spcBef>
              <a:buSzPct val="100000"/>
              <a:defRPr/>
            </a:pPr>
            <a:r>
              <a:rPr lang="en-US" u="sng" dirty="0">
                <a:latin typeface="Times New Roman"/>
                <a:cs typeface="Times New Roman"/>
              </a:rPr>
              <a:t>Abstraction</a:t>
            </a:r>
            <a:r>
              <a:rPr lang="en-US" dirty="0">
                <a:latin typeface="Times New Roman"/>
                <a:cs typeface="Times New Roman"/>
              </a:rPr>
              <a:t>: Each arithmetic/logical command…</a:t>
            </a:r>
          </a:p>
          <a:p>
            <a:pPr marL="266700" indent="-266700">
              <a:spcBef>
                <a:spcPts val="1000"/>
              </a:spcBef>
              <a:buSzPct val="100000"/>
              <a:buFont typeface="Arial" charset="0"/>
              <a:buChar char="•"/>
              <a:defRPr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>
                <a:latin typeface="Times New Roman"/>
                <a:cs typeface="Times New Roman"/>
              </a:rPr>
              <a:t> one or more values from the stack</a:t>
            </a:r>
          </a:p>
          <a:p>
            <a:pPr marL="266700" indent="-266700">
              <a:spcBef>
                <a:spcPts val="1000"/>
              </a:spcBef>
              <a:buSzPct val="100000"/>
              <a:buFont typeface="Arial" charset="0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Computes a simple function on these values</a:t>
            </a:r>
          </a:p>
          <a:p>
            <a:pPr marL="266700" indent="-266700">
              <a:spcBef>
                <a:spcPts val="1000"/>
              </a:spcBef>
              <a:buSzPct val="100000"/>
              <a:buFont typeface="Arial" charset="0"/>
              <a:buChar char="•"/>
              <a:defRPr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dirty="0">
                <a:latin typeface="Times New Roman"/>
                <a:cs typeface="Times New Roman"/>
              </a:rPr>
              <a:t> the computed value onto the stack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A67BABC6-4B8B-544A-9AC8-5DAEACAF3ACE}"/>
              </a:ext>
            </a:extLst>
          </p:cNvPr>
          <p:cNvSpPr/>
          <p:nvPr/>
        </p:nvSpPr>
        <p:spPr>
          <a:xfrm>
            <a:off x="5968010" y="4558449"/>
            <a:ext cx="2815772" cy="1644405"/>
          </a:xfrm>
          <a:prstGeom prst="wedgeRoundRectCallout">
            <a:avLst>
              <a:gd name="adj1" fmla="val -49584"/>
              <a:gd name="adj2" fmla="val 80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1000"/>
              </a:spcBef>
              <a:buSzPct val="100000"/>
              <a:defRPr/>
            </a:pPr>
            <a:r>
              <a:rPr lang="en-US" sz="2000" u="sng" dirty="0">
                <a:solidFill>
                  <a:schemeClr val="tx1"/>
                </a:solidFill>
                <a:latin typeface="Times New Roman"/>
                <a:cs typeface="Times New Roman"/>
              </a:rPr>
              <a:t>Implementation</a:t>
            </a:r>
            <a:r>
              <a:rPr lang="en-US" sz="2000" dirty="0">
                <a:solidFill>
                  <a:schemeClr val="tx1"/>
                </a:solidFill>
                <a:latin typeface="Times New Roman"/>
                <a:cs typeface="Times New Roman"/>
              </a:rPr>
              <a:t>:</a:t>
            </a:r>
          </a:p>
          <a:p>
            <a:pPr marL="187325" indent="-187325"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We already know how to implement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/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</a:p>
          <a:p>
            <a:pPr marL="187325" indent="-187325"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The rest is easy.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21AFAA-37CD-BE93-FD01-8BB79846E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392374"/>
              </p:ext>
            </p:extLst>
          </p:nvPr>
        </p:nvGraphicFramePr>
        <p:xfrm>
          <a:off x="849957" y="963665"/>
          <a:ext cx="3835399" cy="3352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4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39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40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2567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Command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 value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value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56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1600" dirty="0">
                          <a:latin typeface="+mn-lt"/>
                          <a:cs typeface="Times New Roman"/>
                        </a:rPr>
                        <a:t> + </a:t>
                      </a:r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56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sub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1600" dirty="0">
                          <a:latin typeface="+mn-lt"/>
                          <a:cs typeface="Times New Roman"/>
                        </a:rPr>
                        <a:t> – </a:t>
                      </a:r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56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neg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Times New Roman"/>
                        </a:rPr>
                        <a:t>–</a:t>
                      </a:r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56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eq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i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 </a:t>
                      </a:r>
                      <a:r>
                        <a:rPr lang="en-US" sz="1600" baseline="0" dirty="0">
                          <a:latin typeface="+mn-lt"/>
                          <a:cs typeface="Consolas"/>
                        </a:rPr>
                        <a:t>== 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boolean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56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gt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i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1600" baseline="0" dirty="0">
                          <a:latin typeface="+mn-lt"/>
                          <a:cs typeface="Times New Roman"/>
                        </a:rPr>
                        <a:t> </a:t>
                      </a:r>
                      <a:r>
                        <a:rPr lang="en-US" sz="1600" baseline="0" dirty="0">
                          <a:latin typeface="+mn-lt"/>
                          <a:cs typeface="Consolas"/>
                        </a:rPr>
                        <a:t>&gt;</a:t>
                      </a:r>
                      <a:r>
                        <a:rPr lang="en-US" sz="1600" baseline="0" dirty="0">
                          <a:latin typeface="+mn-lt"/>
                          <a:cs typeface="Times New Roman"/>
                        </a:rPr>
                        <a:t> </a:t>
                      </a:r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boolean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256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lt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1600" dirty="0">
                          <a:latin typeface="+mn-lt"/>
                          <a:cs typeface="Times New Roman"/>
                        </a:rPr>
                        <a:t> </a:t>
                      </a:r>
                      <a:r>
                        <a:rPr lang="en-US" sz="1600" dirty="0">
                          <a:latin typeface="+mn-lt"/>
                          <a:cs typeface="Consolas"/>
                        </a:rPr>
                        <a:t>&lt;</a:t>
                      </a:r>
                      <a:r>
                        <a:rPr lang="en-US" sz="1600" dirty="0">
                          <a:latin typeface="+mn-lt"/>
                          <a:cs typeface="Times New Roman"/>
                        </a:rPr>
                        <a:t> </a:t>
                      </a:r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boolean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256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and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1600" dirty="0">
                          <a:latin typeface="+mn-lt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</a:t>
                      </a:r>
                      <a:r>
                        <a:rPr lang="en-US" sz="1600" dirty="0">
                          <a:latin typeface="+mn-lt"/>
                          <a:cs typeface="Times New Roman"/>
                        </a:rPr>
                        <a:t> </a:t>
                      </a:r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boolean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256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or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1600" dirty="0">
                          <a:latin typeface="+mn-lt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</a:t>
                      </a:r>
                      <a:r>
                        <a:rPr lang="en-US" sz="1600" dirty="0">
                          <a:latin typeface="+mn-lt"/>
                          <a:cs typeface="Times New Roman"/>
                        </a:rPr>
                        <a:t> </a:t>
                      </a:r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boolean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256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not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</a:t>
                      </a:r>
                      <a:r>
                        <a:rPr lang="en-US" sz="1600" dirty="0">
                          <a:latin typeface="+mn-lt"/>
                          <a:cs typeface="Times New Roman"/>
                        </a:rPr>
                        <a:t> </a:t>
                      </a:r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boolean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383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VM language: Implementation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-1970645" y="1390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4BFCC26-0CA1-D346-D2E6-DE3F437C6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19" y="1390487"/>
            <a:ext cx="3636628" cy="312543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u="sng" dirty="0"/>
              <a:t>Push / pop commands</a:t>
            </a:r>
          </a:p>
          <a:p>
            <a:pPr marL="315913" indent="-271463">
              <a:lnSpc>
                <a:spcPct val="100000"/>
              </a:lnSpc>
              <a:spcBef>
                <a:spcPts val="600"/>
              </a:spcBef>
            </a:pPr>
            <a:r>
              <a:rPr lang="en-US" sz="1600" dirty="0">
                <a:latin typeface="Consolas"/>
                <a:cs typeface="Consolas"/>
              </a:rPr>
              <a:t>push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i="1" dirty="0"/>
              <a:t>segment</a:t>
            </a:r>
            <a:r>
              <a:rPr lang="en-US" sz="2000" dirty="0"/>
              <a:t> </a:t>
            </a:r>
            <a:r>
              <a:rPr lang="en-US" sz="1600" i="1" dirty="0"/>
              <a:t>i</a:t>
            </a:r>
          </a:p>
          <a:p>
            <a:pPr marL="315913" indent="-271463">
              <a:lnSpc>
                <a:spcPct val="100000"/>
              </a:lnSpc>
              <a:spcBef>
                <a:spcPts val="600"/>
              </a:spcBef>
            </a:pPr>
            <a:r>
              <a:rPr lang="en-US" sz="1600" dirty="0">
                <a:latin typeface="Consolas"/>
                <a:cs typeface="Consolas"/>
              </a:rPr>
              <a:t>pop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i="1" dirty="0"/>
              <a:t>segment</a:t>
            </a:r>
            <a:r>
              <a:rPr lang="en-US" sz="2000" dirty="0"/>
              <a:t> </a:t>
            </a:r>
            <a:r>
              <a:rPr lang="en-US" sz="1600" i="1" dirty="0"/>
              <a:t>i</a:t>
            </a:r>
          </a:p>
          <a:p>
            <a:pPr marL="0" indent="0">
              <a:lnSpc>
                <a:spcPct val="100000"/>
              </a:lnSpc>
              <a:spcBef>
                <a:spcPts val="1500"/>
              </a:spcBef>
              <a:buNone/>
            </a:pPr>
            <a:br>
              <a:rPr lang="en-US" sz="1800" u="sng" dirty="0"/>
            </a:br>
            <a:r>
              <a:rPr lang="en-US" sz="1600" u="sng" dirty="0"/>
              <a:t>Arithmetic / Logical commands</a:t>
            </a:r>
            <a:endParaRPr lang="en-US" sz="1800" u="sng" dirty="0"/>
          </a:p>
          <a:p>
            <a:pPr marL="315913" indent="-304800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latin typeface="Consolas"/>
                <a:cs typeface="Consolas"/>
              </a:rPr>
              <a:t>add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latin typeface="Consolas"/>
                <a:cs typeface="Consolas"/>
              </a:rPr>
              <a:t>sub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600" dirty="0">
                <a:latin typeface="Consolas"/>
                <a:cs typeface="Consolas"/>
              </a:rPr>
              <a:t>neg</a:t>
            </a:r>
          </a:p>
          <a:p>
            <a:pPr marL="315913" indent="-304800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latin typeface="Consolas"/>
                <a:cs typeface="Consolas"/>
              </a:rPr>
              <a:t>eq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600" dirty="0">
                <a:latin typeface="Consolas"/>
                <a:cs typeface="Consolas"/>
              </a:rPr>
              <a:t>gt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600" dirty="0">
                <a:latin typeface="Consolas"/>
                <a:cs typeface="Consolas"/>
              </a:rPr>
              <a:t>lt</a:t>
            </a:r>
          </a:p>
          <a:p>
            <a:pPr marL="315913" indent="-304800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latin typeface="Consolas"/>
                <a:cs typeface="Consolas"/>
              </a:rPr>
              <a:t>and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latin typeface="Consolas"/>
                <a:cs typeface="Consolas"/>
              </a:rPr>
              <a:t>or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600" dirty="0">
                <a:latin typeface="Consolas"/>
                <a:cs typeface="Consolas"/>
              </a:rPr>
              <a:t>not</a:t>
            </a:r>
          </a:p>
          <a:p>
            <a:pPr marL="0" indent="0">
              <a:buNone/>
            </a:pPr>
            <a:endParaRPr lang="en-US" sz="1600" dirty="0"/>
          </a:p>
          <a:p>
            <a:endParaRPr lang="en-US" sz="1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078B45D-203B-0515-C618-553CB70414B0}"/>
              </a:ext>
            </a:extLst>
          </p:cNvPr>
          <p:cNvSpPr txBox="1">
            <a:spLocks/>
          </p:cNvSpPr>
          <p:nvPr/>
        </p:nvSpPr>
        <p:spPr>
          <a:xfrm>
            <a:off x="4730139" y="1390487"/>
            <a:ext cx="3555128" cy="3125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en-US" sz="1600" u="sng" dirty="0"/>
              <a:t>Branching commands</a:t>
            </a:r>
            <a:endParaRPr lang="en-US" sz="1800" u="sng" dirty="0"/>
          </a:p>
          <a:p>
            <a:pPr marL="315913" indent="-271463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latin typeface="Consolas"/>
                <a:cs typeface="Consolas"/>
              </a:rPr>
              <a:t>label</a:t>
            </a:r>
            <a:r>
              <a:rPr lang="en-US" sz="1600" dirty="0"/>
              <a:t>  </a:t>
            </a:r>
            <a:r>
              <a:rPr lang="en-US" sz="1600" i="1" dirty="0"/>
              <a:t>label</a:t>
            </a:r>
          </a:p>
          <a:p>
            <a:pPr marL="315913" indent="-271463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latin typeface="Consolas"/>
                <a:cs typeface="Consolas"/>
              </a:rPr>
              <a:t>goto</a:t>
            </a:r>
            <a:r>
              <a:rPr lang="en-US" sz="1600" dirty="0"/>
              <a:t>  </a:t>
            </a:r>
            <a:r>
              <a:rPr lang="en-US" sz="1600" i="1" dirty="0"/>
              <a:t>label</a:t>
            </a:r>
          </a:p>
          <a:p>
            <a:pPr marL="315913" indent="-271463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latin typeface="Consolas"/>
                <a:cs typeface="Consolas"/>
              </a:rPr>
              <a:t>if-goto</a:t>
            </a:r>
            <a:r>
              <a:rPr lang="en-US" sz="1600" dirty="0"/>
              <a:t>  </a:t>
            </a:r>
            <a:r>
              <a:rPr lang="en-US" sz="1600" i="1" dirty="0"/>
              <a:t>label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600" u="sng" dirty="0"/>
              <a:t>Function commands</a:t>
            </a:r>
          </a:p>
          <a:p>
            <a:pPr marL="271463" indent="-260350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latin typeface="Consolas"/>
                <a:cs typeface="Consolas"/>
              </a:rPr>
              <a:t>Function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i="1" dirty="0"/>
              <a:t>functionName</a:t>
            </a:r>
            <a:r>
              <a:rPr lang="en-US" sz="1800" dirty="0"/>
              <a:t> </a:t>
            </a:r>
            <a:r>
              <a:rPr lang="en-US" sz="1600" i="1" dirty="0"/>
              <a:t>nVars</a:t>
            </a:r>
            <a:endParaRPr lang="en-US" sz="1800" i="1" dirty="0"/>
          </a:p>
          <a:p>
            <a:pPr marL="271463" indent="-260350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latin typeface="Consolas"/>
                <a:cs typeface="Consolas"/>
              </a:rPr>
              <a:t>Call </a:t>
            </a:r>
            <a:r>
              <a:rPr lang="en-US" sz="1600" i="1" dirty="0"/>
              <a:t>functionName</a:t>
            </a:r>
            <a:r>
              <a:rPr lang="en-US" sz="1800" dirty="0"/>
              <a:t> </a:t>
            </a:r>
            <a:r>
              <a:rPr lang="en-US" sz="1600" i="1" dirty="0"/>
              <a:t>nArgs</a:t>
            </a:r>
            <a:endParaRPr lang="en-US" sz="1800" i="1" dirty="0"/>
          </a:p>
          <a:p>
            <a:pPr marL="271463" indent="-260350">
              <a:lnSpc>
                <a:spcPct val="100000"/>
              </a:lnSpc>
              <a:spcBef>
                <a:spcPts val="800"/>
              </a:spcBef>
            </a:pPr>
            <a:r>
              <a:rPr lang="en-US" sz="1600" dirty="0">
                <a:latin typeface="Consolas"/>
                <a:cs typeface="Consolas"/>
              </a:rPr>
              <a:t>return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BCAC1B-5F72-861F-41DA-8343D4AD74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71" t="6754" r="16964"/>
          <a:stretch/>
        </p:blipFill>
        <p:spPr>
          <a:xfrm>
            <a:off x="953440" y="1430409"/>
            <a:ext cx="405690" cy="3503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692230-E57D-0478-5987-A702121C84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71" t="6754" r="16964"/>
          <a:stretch/>
        </p:blipFill>
        <p:spPr>
          <a:xfrm>
            <a:off x="955929" y="2916289"/>
            <a:ext cx="405690" cy="350360"/>
          </a:xfrm>
          <a:prstGeom prst="rect">
            <a:avLst/>
          </a:prstGeom>
        </p:spPr>
      </p:pic>
      <p:sp>
        <p:nvSpPr>
          <p:cNvPr id="13" name="Left Arrow 12">
            <a:extLst>
              <a:ext uri="{FF2B5EF4-FFF2-40B4-BE49-F238E27FC236}">
                <a16:creationId xmlns:a16="http://schemas.microsoft.com/office/drawing/2014/main" id="{D3E3C285-664E-26FC-0B1C-2459473899CC}"/>
              </a:ext>
            </a:extLst>
          </p:cNvPr>
          <p:cNvSpPr/>
          <p:nvPr/>
        </p:nvSpPr>
        <p:spPr>
          <a:xfrm rot="5400000">
            <a:off x="5660571" y="4534972"/>
            <a:ext cx="508000" cy="469900"/>
          </a:xfrm>
          <a:prstGeom prst="leftArrow">
            <a:avLst/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23BD6C-1865-4C24-E077-446CB0C2E0A9}"/>
              </a:ext>
            </a:extLst>
          </p:cNvPr>
          <p:cNvSpPr/>
          <p:nvPr/>
        </p:nvSpPr>
        <p:spPr>
          <a:xfrm>
            <a:off x="5586472" y="5122919"/>
            <a:ext cx="13114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Next lecture</a:t>
            </a:r>
          </a:p>
        </p:txBody>
      </p:sp>
      <p:sp>
        <p:nvSpPr>
          <p:cNvPr id="18" name="Left Arrow 17">
            <a:extLst>
              <a:ext uri="{FF2B5EF4-FFF2-40B4-BE49-F238E27FC236}">
                <a16:creationId xmlns:a16="http://schemas.microsoft.com/office/drawing/2014/main" id="{A2CC583A-09C4-C4A9-9FE2-108C80A7E7DD}"/>
              </a:ext>
            </a:extLst>
          </p:cNvPr>
          <p:cNvSpPr/>
          <p:nvPr/>
        </p:nvSpPr>
        <p:spPr>
          <a:xfrm rot="5400000">
            <a:off x="1952171" y="4534972"/>
            <a:ext cx="508000" cy="469900"/>
          </a:xfrm>
          <a:prstGeom prst="leftArrow">
            <a:avLst/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E597AC-716B-4D0E-40BF-5F22446CE56C}"/>
              </a:ext>
            </a:extLst>
          </p:cNvPr>
          <p:cNvSpPr/>
          <p:nvPr/>
        </p:nvSpPr>
        <p:spPr>
          <a:xfrm>
            <a:off x="1878072" y="5122919"/>
            <a:ext cx="13114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This</a:t>
            </a:r>
            <a:b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</a:b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lecture</a:t>
            </a:r>
          </a:p>
        </p:txBody>
      </p:sp>
    </p:spTree>
    <p:extLst>
      <p:ext uri="{BB962C8B-B14F-4D97-AF65-F5344CB8AC3E}">
        <p14:creationId xmlns:p14="http://schemas.microsoft.com/office/powerpoint/2010/main" val="11076111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 I: Lecture plan</a:t>
            </a:r>
            <a:endParaRPr lang="en-US" sz="1800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276783" y="1208992"/>
            <a:ext cx="4603156" cy="4159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Overview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VM Language: Abstraction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VM Language: Implementation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VM Emulator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Standard Mapping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VM Translator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Project 7</a:t>
            </a:r>
          </a:p>
          <a:p>
            <a:pPr marL="342900" indent="-342900"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Perspective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1048183" y="2876513"/>
            <a:ext cx="457200" cy="304800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27939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7">
            <a:extLst>
              <a:ext uri="{FF2B5EF4-FFF2-40B4-BE49-F238E27FC236}">
                <a16:creationId xmlns:a16="http://schemas.microsoft.com/office/drawing/2014/main" id="{56462FE1-BB48-390D-2CA1-7C2362D4E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1035" y="3648042"/>
            <a:ext cx="95038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assembler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997935-8654-4C46-CD0F-F0DF696DC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653" y="4426416"/>
            <a:ext cx="1569692" cy="126538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F651643-FAB1-A2BA-3AFE-4030BCEDB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VM implementations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EFBEB13-08ED-D78D-D53A-E964C374E46B}"/>
              </a:ext>
            </a:extLst>
          </p:cNvPr>
          <p:cNvSpPr/>
          <p:nvPr/>
        </p:nvSpPr>
        <p:spPr>
          <a:xfrm>
            <a:off x="564292" y="1055138"/>
            <a:ext cx="8073191" cy="22828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19" name="Line 128">
            <a:extLst>
              <a:ext uri="{FF2B5EF4-FFF2-40B4-BE49-F238E27FC236}">
                <a16:creationId xmlns:a16="http://schemas.microsoft.com/office/drawing/2014/main" id="{C5894E57-A7AB-61D8-93B4-49D6E7C99EA8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9969" y="2447901"/>
            <a:ext cx="1123660" cy="441"/>
          </a:xfrm>
          <a:prstGeom prst="line">
            <a:avLst/>
          </a:prstGeom>
          <a:noFill/>
          <a:ln w="31750">
            <a:solidFill>
              <a:srgbClr val="9B000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9577AD-A2ED-E027-D3CD-1F37832174FC}"/>
              </a:ext>
            </a:extLst>
          </p:cNvPr>
          <p:cNvGrpSpPr/>
          <p:nvPr/>
        </p:nvGrpSpPr>
        <p:grpSpPr>
          <a:xfrm>
            <a:off x="768259" y="1260863"/>
            <a:ext cx="1031791" cy="771296"/>
            <a:chOff x="506028" y="1375166"/>
            <a:chExt cx="1031791" cy="771296"/>
          </a:xfrm>
        </p:grpSpPr>
        <p:sp>
          <p:nvSpPr>
            <p:cNvPr id="21" name="Freeform 98">
              <a:extLst>
                <a:ext uri="{FF2B5EF4-FFF2-40B4-BE49-F238E27FC236}">
                  <a16:creationId xmlns:a16="http://schemas.microsoft.com/office/drawing/2014/main" id="{7A5A6AEA-18E8-9E97-DD33-020EED6EF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028" y="1375166"/>
              <a:ext cx="1031791" cy="771296"/>
            </a:xfrm>
            <a:custGeom>
              <a:avLst/>
              <a:gdLst>
                <a:gd name="T0" fmla="*/ 106363 w 748"/>
                <a:gd name="T1" fmla="*/ 304800 h 445"/>
                <a:gd name="T2" fmla="*/ 7938 w 748"/>
                <a:gd name="T3" fmla="*/ 333375 h 445"/>
                <a:gd name="T4" fmla="*/ 122238 w 748"/>
                <a:gd name="T5" fmla="*/ 373062 h 445"/>
                <a:gd name="T6" fmla="*/ 28575 w 748"/>
                <a:gd name="T7" fmla="*/ 458787 h 445"/>
                <a:gd name="T8" fmla="*/ 153988 w 748"/>
                <a:gd name="T9" fmla="*/ 498475 h 445"/>
                <a:gd name="T10" fmla="*/ 84138 w 748"/>
                <a:gd name="T11" fmla="*/ 581025 h 445"/>
                <a:gd name="T12" fmla="*/ 241300 w 748"/>
                <a:gd name="T13" fmla="*/ 596900 h 445"/>
                <a:gd name="T14" fmla="*/ 265113 w 748"/>
                <a:gd name="T15" fmla="*/ 693737 h 445"/>
                <a:gd name="T16" fmla="*/ 400050 w 748"/>
                <a:gd name="T17" fmla="*/ 657225 h 445"/>
                <a:gd name="T18" fmla="*/ 501650 w 748"/>
                <a:gd name="T19" fmla="*/ 706437 h 445"/>
                <a:gd name="T20" fmla="*/ 576263 w 748"/>
                <a:gd name="T21" fmla="*/ 658812 h 445"/>
                <a:gd name="T22" fmla="*/ 655638 w 748"/>
                <a:gd name="T23" fmla="*/ 706437 h 445"/>
                <a:gd name="T24" fmla="*/ 727075 w 748"/>
                <a:gd name="T25" fmla="*/ 649287 h 445"/>
                <a:gd name="T26" fmla="*/ 830263 w 748"/>
                <a:gd name="T27" fmla="*/ 688975 h 445"/>
                <a:gd name="T28" fmla="*/ 923925 w 748"/>
                <a:gd name="T29" fmla="*/ 612775 h 445"/>
                <a:gd name="T30" fmla="*/ 1093788 w 748"/>
                <a:gd name="T31" fmla="*/ 636587 h 445"/>
                <a:gd name="T32" fmla="*/ 1050925 w 748"/>
                <a:gd name="T33" fmla="*/ 547687 h 445"/>
                <a:gd name="T34" fmla="*/ 1166813 w 748"/>
                <a:gd name="T35" fmla="*/ 536575 h 445"/>
                <a:gd name="T36" fmla="*/ 1087438 w 748"/>
                <a:gd name="T37" fmla="*/ 434975 h 445"/>
                <a:gd name="T38" fmla="*/ 1187450 w 748"/>
                <a:gd name="T39" fmla="*/ 381000 h 445"/>
                <a:gd name="T40" fmla="*/ 1058863 w 748"/>
                <a:gd name="T41" fmla="*/ 317500 h 445"/>
                <a:gd name="T42" fmla="*/ 1130300 w 748"/>
                <a:gd name="T43" fmla="*/ 228600 h 445"/>
                <a:gd name="T44" fmla="*/ 995363 w 748"/>
                <a:gd name="T45" fmla="*/ 223837 h 445"/>
                <a:gd name="T46" fmla="*/ 1050925 w 748"/>
                <a:gd name="T47" fmla="*/ 122237 h 445"/>
                <a:gd name="T48" fmla="*/ 882650 w 748"/>
                <a:gd name="T49" fmla="*/ 134937 h 445"/>
                <a:gd name="T50" fmla="*/ 871538 w 748"/>
                <a:gd name="T51" fmla="*/ 30162 h 445"/>
                <a:gd name="T52" fmla="*/ 700088 w 748"/>
                <a:gd name="T53" fmla="*/ 77787 h 445"/>
                <a:gd name="T54" fmla="*/ 638175 w 748"/>
                <a:gd name="T55" fmla="*/ 0 h 445"/>
                <a:gd name="T56" fmla="*/ 528638 w 748"/>
                <a:gd name="T57" fmla="*/ 69850 h 445"/>
                <a:gd name="T58" fmla="*/ 423863 w 748"/>
                <a:gd name="T59" fmla="*/ 0 h 445"/>
                <a:gd name="T60" fmla="*/ 358775 w 748"/>
                <a:gd name="T61" fmla="*/ 106362 h 445"/>
                <a:gd name="T62" fmla="*/ 241300 w 748"/>
                <a:gd name="T63" fmla="*/ 49212 h 445"/>
                <a:gd name="T64" fmla="*/ 246063 w 748"/>
                <a:gd name="T65" fmla="*/ 142875 h 445"/>
                <a:gd name="T66" fmla="*/ 98425 w 748"/>
                <a:gd name="T67" fmla="*/ 114300 h 445"/>
                <a:gd name="T68" fmla="*/ 134938 w 748"/>
                <a:gd name="T69" fmla="*/ 211137 h 445"/>
                <a:gd name="T70" fmla="*/ 0 w 748"/>
                <a:gd name="T71" fmla="*/ 204787 h 445"/>
                <a:gd name="T72" fmla="*/ 106363 w 748"/>
                <a:gd name="T73" fmla="*/ 304800 h 44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748" h="445">
                  <a:moveTo>
                    <a:pt x="67" y="192"/>
                  </a:moveTo>
                  <a:lnTo>
                    <a:pt x="5" y="210"/>
                  </a:lnTo>
                  <a:lnTo>
                    <a:pt x="77" y="235"/>
                  </a:lnTo>
                  <a:lnTo>
                    <a:pt x="18" y="289"/>
                  </a:lnTo>
                  <a:lnTo>
                    <a:pt x="97" y="314"/>
                  </a:lnTo>
                  <a:lnTo>
                    <a:pt x="53" y="366"/>
                  </a:lnTo>
                  <a:lnTo>
                    <a:pt x="152" y="376"/>
                  </a:lnTo>
                  <a:lnTo>
                    <a:pt x="167" y="437"/>
                  </a:lnTo>
                  <a:lnTo>
                    <a:pt x="252" y="414"/>
                  </a:lnTo>
                  <a:lnTo>
                    <a:pt x="316" y="445"/>
                  </a:lnTo>
                  <a:lnTo>
                    <a:pt x="363" y="415"/>
                  </a:lnTo>
                  <a:lnTo>
                    <a:pt x="413" y="445"/>
                  </a:lnTo>
                  <a:lnTo>
                    <a:pt x="458" y="409"/>
                  </a:lnTo>
                  <a:lnTo>
                    <a:pt x="523" y="434"/>
                  </a:lnTo>
                  <a:lnTo>
                    <a:pt x="582" y="386"/>
                  </a:lnTo>
                  <a:lnTo>
                    <a:pt x="689" y="401"/>
                  </a:lnTo>
                  <a:lnTo>
                    <a:pt x="662" y="345"/>
                  </a:lnTo>
                  <a:lnTo>
                    <a:pt x="735" y="338"/>
                  </a:lnTo>
                  <a:lnTo>
                    <a:pt x="685" y="274"/>
                  </a:lnTo>
                  <a:lnTo>
                    <a:pt x="748" y="240"/>
                  </a:lnTo>
                  <a:lnTo>
                    <a:pt x="667" y="200"/>
                  </a:lnTo>
                  <a:lnTo>
                    <a:pt x="712" y="144"/>
                  </a:lnTo>
                  <a:lnTo>
                    <a:pt x="627" y="141"/>
                  </a:lnTo>
                  <a:lnTo>
                    <a:pt x="662" y="77"/>
                  </a:lnTo>
                  <a:lnTo>
                    <a:pt x="556" y="85"/>
                  </a:lnTo>
                  <a:lnTo>
                    <a:pt x="549" y="19"/>
                  </a:lnTo>
                  <a:lnTo>
                    <a:pt x="441" y="49"/>
                  </a:lnTo>
                  <a:lnTo>
                    <a:pt x="402" y="0"/>
                  </a:lnTo>
                  <a:lnTo>
                    <a:pt x="333" y="44"/>
                  </a:lnTo>
                  <a:lnTo>
                    <a:pt x="267" y="0"/>
                  </a:lnTo>
                  <a:lnTo>
                    <a:pt x="226" y="67"/>
                  </a:lnTo>
                  <a:lnTo>
                    <a:pt x="152" y="31"/>
                  </a:lnTo>
                  <a:lnTo>
                    <a:pt x="155" y="90"/>
                  </a:lnTo>
                  <a:lnTo>
                    <a:pt x="62" y="72"/>
                  </a:lnTo>
                  <a:lnTo>
                    <a:pt x="85" y="133"/>
                  </a:lnTo>
                  <a:lnTo>
                    <a:pt x="0" y="129"/>
                  </a:lnTo>
                  <a:lnTo>
                    <a:pt x="67" y="192"/>
                  </a:lnTo>
                  <a:close/>
                </a:path>
              </a:pathLst>
            </a:custGeom>
            <a:solidFill>
              <a:srgbClr val="FFFF00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00" dirty="0"/>
            </a:p>
          </p:txBody>
        </p:sp>
        <p:sp>
          <p:nvSpPr>
            <p:cNvPr id="22" name="Rectangle 99">
              <a:extLst>
                <a:ext uri="{FF2B5EF4-FFF2-40B4-BE49-F238E27FC236}">
                  <a16:creationId xmlns:a16="http://schemas.microsoft.com/office/drawing/2014/main" id="{8055EC06-4D15-35A2-91C9-E8C69ED0DF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135" y="1547770"/>
              <a:ext cx="512961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human</a:t>
              </a:r>
              <a:endParaRPr lang="en-US" sz="1400" dirty="0"/>
            </a:p>
          </p:txBody>
        </p:sp>
        <p:sp>
          <p:nvSpPr>
            <p:cNvPr id="23" name="Rectangle 100">
              <a:extLst>
                <a:ext uri="{FF2B5EF4-FFF2-40B4-BE49-F238E27FC236}">
                  <a16:creationId xmlns:a16="http://schemas.microsoft.com/office/drawing/2014/main" id="{CC7994A7-BED8-86CA-F2E5-037212723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802" y="1763456"/>
              <a:ext cx="58342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thought</a:t>
              </a:r>
              <a:endParaRPr lang="en-US" sz="1400" dirty="0"/>
            </a:p>
          </p:txBody>
        </p:sp>
      </p:grpSp>
      <p:sp>
        <p:nvSpPr>
          <p:cNvPr id="24" name="Line 126">
            <a:extLst>
              <a:ext uri="{FF2B5EF4-FFF2-40B4-BE49-F238E27FC236}">
                <a16:creationId xmlns:a16="http://schemas.microsoft.com/office/drawing/2014/main" id="{6B9DAFBA-3007-6D24-6652-6EFF848A1BDC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1575" y="2070731"/>
            <a:ext cx="1243478" cy="4878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25" name="Line 124">
            <a:extLst>
              <a:ext uri="{FF2B5EF4-FFF2-40B4-BE49-F238E27FC236}">
                <a16:creationId xmlns:a16="http://schemas.microsoft.com/office/drawing/2014/main" id="{90413871-0F97-74A5-F3AD-65FED73EB0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52219" y="1687120"/>
            <a:ext cx="1003985" cy="3985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3612EF-9CDC-06C6-4D41-C2774F48A8F6}"/>
              </a:ext>
            </a:extLst>
          </p:cNvPr>
          <p:cNvSpPr txBox="1"/>
          <p:nvPr/>
        </p:nvSpPr>
        <p:spPr>
          <a:xfrm>
            <a:off x="9466729" y="1741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/>
          </a:p>
        </p:txBody>
      </p:sp>
      <p:sp>
        <p:nvSpPr>
          <p:cNvPr id="27" name="Text Box 111">
            <a:extLst>
              <a:ext uri="{FF2B5EF4-FFF2-40B4-BE49-F238E27FC236}">
                <a16:creationId xmlns:a16="http://schemas.microsoft.com/office/drawing/2014/main" id="{EBBBA5D2-B654-3FD1-47DD-ECE5F9A26F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5053" y="1878748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28" name="Text Box 110">
            <a:extLst>
              <a:ext uri="{FF2B5EF4-FFF2-40B4-BE49-F238E27FC236}">
                <a16:creationId xmlns:a16="http://schemas.microsoft.com/office/drawing/2014/main" id="{B785ACBA-FE1B-57E4-7C52-EBB551986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5053" y="2214154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VM code</a:t>
            </a:r>
          </a:p>
        </p:txBody>
      </p:sp>
      <p:sp>
        <p:nvSpPr>
          <p:cNvPr id="29" name="Text Box 111">
            <a:extLst>
              <a:ext uri="{FF2B5EF4-FFF2-40B4-BE49-F238E27FC236}">
                <a16:creationId xmlns:a16="http://schemas.microsoft.com/office/drawing/2014/main" id="{50422285-1E5C-40AE-579B-294431BD4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940" y="2258994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31" name="Text Box 110">
            <a:extLst>
              <a:ext uri="{FF2B5EF4-FFF2-40B4-BE49-F238E27FC236}">
                <a16:creationId xmlns:a16="http://schemas.microsoft.com/office/drawing/2014/main" id="{6E014A7B-2103-C68A-C308-291CC005D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940" y="2594400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machine language</a:t>
            </a:r>
          </a:p>
        </p:txBody>
      </p:sp>
      <p:sp>
        <p:nvSpPr>
          <p:cNvPr id="32" name="Rectangle 65">
            <a:extLst>
              <a:ext uri="{FF2B5EF4-FFF2-40B4-BE49-F238E27FC236}">
                <a16:creationId xmlns:a16="http://schemas.microsoft.com/office/drawing/2014/main" id="{1193D173-8B4E-9FEB-75E6-5B9E519B4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129" y="1236882"/>
            <a:ext cx="191238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hierarchy</a:t>
            </a:r>
          </a:p>
        </p:txBody>
      </p:sp>
      <p:sp>
        <p:nvSpPr>
          <p:cNvPr id="33" name="Rectangle 102">
            <a:extLst>
              <a:ext uri="{FF2B5EF4-FFF2-40B4-BE49-F238E27FC236}">
                <a16:creationId xmlns:a16="http://schemas.microsoft.com/office/drawing/2014/main" id="{5A9B5846-5EBF-DE69-6F9D-B947E0850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9645" y="1766025"/>
            <a:ext cx="8048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</a:p>
        </p:txBody>
      </p:sp>
      <p:sp>
        <p:nvSpPr>
          <p:cNvPr id="34" name="Rectangle 125">
            <a:extLst>
              <a:ext uri="{FF2B5EF4-FFF2-40B4-BE49-F238E27FC236}">
                <a16:creationId xmlns:a16="http://schemas.microsoft.com/office/drawing/2014/main" id="{A23F8B50-26DC-FFB4-0E6E-A4609DD1E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8959" y="2127435"/>
            <a:ext cx="8048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compiler</a:t>
            </a:r>
          </a:p>
        </p:txBody>
      </p:sp>
      <p:sp>
        <p:nvSpPr>
          <p:cNvPr id="36" name="Text Box 111">
            <a:extLst>
              <a:ext uri="{FF2B5EF4-FFF2-40B4-BE49-F238E27FC236}">
                <a16:creationId xmlns:a16="http://schemas.microsoft.com/office/drawing/2014/main" id="{5050E36A-BD31-90A9-633C-BAF9799F1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743" y="1526929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2F7B861-B374-4956-B50F-6BDF695E467E}"/>
              </a:ext>
            </a:extLst>
          </p:cNvPr>
          <p:cNvGrpSpPr/>
          <p:nvPr/>
        </p:nvGrpSpPr>
        <p:grpSpPr>
          <a:xfrm>
            <a:off x="2742293" y="1978425"/>
            <a:ext cx="1060456" cy="607162"/>
            <a:chOff x="2607287" y="2101540"/>
            <a:chExt cx="1060456" cy="607162"/>
          </a:xfrm>
        </p:grpSpPr>
        <p:sp>
          <p:nvSpPr>
            <p:cNvPr id="38" name="Text Box 111">
              <a:extLst>
                <a:ext uri="{FF2B5EF4-FFF2-40B4-BE49-F238E27FC236}">
                  <a16:creationId xmlns:a16="http://schemas.microsoft.com/office/drawing/2014/main" id="{DE19AD56-3205-0EFD-3322-9B7CC49E8D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7287" y="2101540"/>
              <a:ext cx="1060055" cy="161639"/>
            </a:xfrm>
            <a:prstGeom prst="rect">
              <a:avLst/>
            </a:prstGeom>
            <a:solidFill>
              <a:srgbClr val="FFD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0" name="Text Box 110">
              <a:extLst>
                <a:ext uri="{FF2B5EF4-FFF2-40B4-BE49-F238E27FC236}">
                  <a16:creationId xmlns:a16="http://schemas.microsoft.com/office/drawing/2014/main" id="{8F68A5E2-8617-3B8C-4B3E-6A8B5215A4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7688" y="2259127"/>
              <a:ext cx="1060055" cy="44957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rIns="0" bIns="46800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41" name="Rectangle 127">
              <a:extLst>
                <a:ext uri="{FF2B5EF4-FFF2-40B4-BE49-F238E27FC236}">
                  <a16:creationId xmlns:a16="http://schemas.microsoft.com/office/drawing/2014/main" id="{71B6A648-E899-4ACC-C67F-185C6AE9A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2865" y="2477890"/>
              <a:ext cx="410416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2" name="Text Box 110">
            <a:extLst>
              <a:ext uri="{FF2B5EF4-FFF2-40B4-BE49-F238E27FC236}">
                <a16:creationId xmlns:a16="http://schemas.microsoft.com/office/drawing/2014/main" id="{C5E43984-9833-23DB-FBB2-4FFDBAC1F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743" y="1862335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dirty="0">
                <a:solidFill>
                  <a:srgbClr val="000000"/>
                </a:solidFill>
              </a:rPr>
              <a:t>high-level</a:t>
            </a:r>
            <a:br>
              <a:rPr lang="en-US" sz="1100" dirty="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language</a:t>
            </a:r>
          </a:p>
        </p:txBody>
      </p:sp>
      <p:sp>
        <p:nvSpPr>
          <p:cNvPr id="9" name="Line 136">
            <a:extLst>
              <a:ext uri="{FF2B5EF4-FFF2-40B4-BE49-F238E27FC236}">
                <a16:creationId xmlns:a16="http://schemas.microsoft.com/office/drawing/2014/main" id="{64924349-A1A6-B927-F8B5-98246A1C3176}"/>
              </a:ext>
            </a:extLst>
          </p:cNvPr>
          <p:cNvSpPr>
            <a:spLocks noChangeShapeType="1"/>
          </p:cNvSpPr>
          <p:nvPr/>
        </p:nvSpPr>
        <p:spPr bwMode="auto">
          <a:xfrm>
            <a:off x="7835550" y="3132642"/>
            <a:ext cx="38450" cy="1293774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FDEDE4-066D-472D-FA37-5EAABC3FC578}"/>
              </a:ext>
            </a:extLst>
          </p:cNvPr>
          <p:cNvSpPr txBox="1"/>
          <p:nvPr/>
        </p:nvSpPr>
        <p:spPr>
          <a:xfrm>
            <a:off x="11128075" y="37848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/>
          </a:p>
        </p:txBody>
      </p:sp>
      <p:sp>
        <p:nvSpPr>
          <p:cNvPr id="12" name="Rectangle 127">
            <a:extLst>
              <a:ext uri="{FF2B5EF4-FFF2-40B4-BE49-F238E27FC236}">
                <a16:creationId xmlns:a16="http://schemas.microsoft.com/office/drawing/2014/main" id="{313BEC3C-9D4E-2272-2499-1FC2EDACD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416" y="2512983"/>
            <a:ext cx="94669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VM translator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1F123-5261-4473-B91C-F824B9049663}"/>
              </a:ext>
            </a:extLst>
          </p:cNvPr>
          <p:cNvSpPr txBox="1"/>
          <p:nvPr/>
        </p:nvSpPr>
        <p:spPr>
          <a:xfrm>
            <a:off x="829862" y="3648042"/>
            <a:ext cx="4864064" cy="27777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1200"/>
              </a:spcBef>
              <a:tabLst>
                <a:tab pos="357188" algn="l"/>
              </a:tabLst>
            </a:pPr>
            <a:r>
              <a:rPr lang="en-US" dirty="0">
                <a:latin typeface="Times New Roman"/>
                <a:cs typeface="Times New Roman"/>
              </a:rPr>
              <a:t>The VM abstraction can be implemented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in several ways, like:</a:t>
            </a:r>
          </a:p>
          <a:p>
            <a:pPr>
              <a:spcBef>
                <a:spcPts val="1200"/>
              </a:spcBef>
              <a:tabLst>
                <a:tab pos="357188" algn="l"/>
              </a:tabLst>
            </a:pPr>
            <a:r>
              <a:rPr lang="en-US" u="sng" dirty="0">
                <a:latin typeface="Times New Roman"/>
                <a:cs typeface="Times New Roman"/>
              </a:rPr>
              <a:t>VM translator</a:t>
            </a:r>
            <a:r>
              <a:rPr lang="en-US" dirty="0">
                <a:latin typeface="Times New Roman"/>
                <a:cs typeface="Times New Roman"/>
              </a:rPr>
              <a:t>: Translates VM commands into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the machine language of a target platform</a:t>
            </a:r>
          </a:p>
          <a:p>
            <a:pPr>
              <a:spcBef>
                <a:spcPts val="1200"/>
              </a:spcBef>
              <a:tabLst>
                <a:tab pos="357188" algn="l"/>
              </a:tabLst>
            </a:pP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23526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18807</TotalTime>
  <Words>9964</Words>
  <Application>Microsoft Macintosh PowerPoint</Application>
  <PresentationFormat>Widescreen</PresentationFormat>
  <Paragraphs>2450</Paragraphs>
  <Slides>148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148</vt:i4>
      </vt:variant>
    </vt:vector>
  </HeadingPairs>
  <TitlesOfParts>
    <vt:vector size="158" baseType="lpstr">
      <vt:lpstr>Arai</vt:lpstr>
      <vt:lpstr>Arial</vt:lpstr>
      <vt:lpstr>Avenir Medium</vt:lpstr>
      <vt:lpstr>Avenir Next Medium</vt:lpstr>
      <vt:lpstr>Calibri</vt:lpstr>
      <vt:lpstr>Consolas</vt:lpstr>
      <vt:lpstr>Courier</vt:lpstr>
      <vt:lpstr>Times New Roman</vt:lpstr>
      <vt:lpstr>Wingdings</vt:lpstr>
      <vt:lpstr>Office Theme</vt:lpstr>
      <vt:lpstr>Note to Instructors</vt:lpstr>
      <vt:lpstr>PowerPoint Presentation</vt:lpstr>
      <vt:lpstr>Usage Notice</vt:lpstr>
      <vt:lpstr>Hello, World Below</vt:lpstr>
      <vt:lpstr>Nand to Tetris Roadmap</vt:lpstr>
      <vt:lpstr>Nand to Tetris Roadmap: Part I</vt:lpstr>
      <vt:lpstr>Nand to Tetris Roadmap: Part II</vt:lpstr>
      <vt:lpstr>High-level language</vt:lpstr>
      <vt:lpstr>High-level language</vt:lpstr>
      <vt:lpstr>High-level language</vt:lpstr>
      <vt:lpstr>High-level language</vt:lpstr>
      <vt:lpstr>High-level language</vt:lpstr>
      <vt:lpstr>Nand to Tetris Roadmap: Part II</vt:lpstr>
      <vt:lpstr>Nand to Tetris Roadmap: Part II</vt:lpstr>
      <vt:lpstr>Compilation</vt:lpstr>
      <vt:lpstr>Compilation</vt:lpstr>
      <vt:lpstr>Compilation</vt:lpstr>
      <vt:lpstr>Compilation</vt:lpstr>
      <vt:lpstr>Nand to Tetris Roadmap: Part II</vt:lpstr>
      <vt:lpstr>PowerPoint Presentation</vt:lpstr>
      <vt:lpstr>Usage Notice</vt:lpstr>
      <vt:lpstr>Virtual Machine I: Lecture plan</vt:lpstr>
      <vt:lpstr>Nand to Tetris Roadmap: Part II</vt:lpstr>
      <vt:lpstr>Nand to Tetris Roadmap: Part II</vt:lpstr>
      <vt:lpstr>Stack</vt:lpstr>
      <vt:lpstr>Stack</vt:lpstr>
      <vt:lpstr>Stack</vt:lpstr>
      <vt:lpstr>Stack arithmetic</vt:lpstr>
      <vt:lpstr>Stack arithmetic</vt:lpstr>
      <vt:lpstr>Stack arithmetic</vt:lpstr>
      <vt:lpstr>Stack arithmetic</vt:lpstr>
      <vt:lpstr>Stack arithmetic</vt:lpstr>
      <vt:lpstr>Stack arithmetic</vt:lpstr>
      <vt:lpstr>Stack arithmetic</vt:lpstr>
      <vt:lpstr>Arithmetic commands</vt:lpstr>
      <vt:lpstr>Arithmetic commands</vt:lpstr>
      <vt:lpstr>Arithmetic commands</vt:lpstr>
      <vt:lpstr>Arithmetic commands</vt:lpstr>
      <vt:lpstr>Arithmetic commands</vt:lpstr>
      <vt:lpstr>Arithmetic commands</vt:lpstr>
      <vt:lpstr>Arithmetic commands</vt:lpstr>
      <vt:lpstr>Arithmetic commands</vt:lpstr>
      <vt:lpstr>Arithmetic commands</vt:lpstr>
      <vt:lpstr>Arithmetic commands</vt:lpstr>
      <vt:lpstr>Arithmetic commands</vt:lpstr>
      <vt:lpstr>Arithmetic commands</vt:lpstr>
      <vt:lpstr>Arithmetic commands</vt:lpstr>
      <vt:lpstr>Arithmetic commands</vt:lpstr>
      <vt:lpstr>Arithmetic commands</vt:lpstr>
      <vt:lpstr>Arithmetic commands</vt:lpstr>
      <vt:lpstr>Arithmetic commands</vt:lpstr>
      <vt:lpstr>Arithmetic commands</vt:lpstr>
      <vt:lpstr>Arithmetic commands</vt:lpstr>
      <vt:lpstr>Logical commands</vt:lpstr>
      <vt:lpstr>Logical commands</vt:lpstr>
      <vt:lpstr>Logical commands</vt:lpstr>
      <vt:lpstr>Arithmetic / Logical VM commands</vt:lpstr>
      <vt:lpstr>Virtual Machine I: Lecture plan</vt:lpstr>
      <vt:lpstr>The VM language (abstraction)</vt:lpstr>
      <vt:lpstr>The big picture: Compilation</vt:lpstr>
      <vt:lpstr>The big picture: Compilation</vt:lpstr>
      <vt:lpstr>The big picture: Compilation</vt:lpstr>
      <vt:lpstr>The big picture: Compilation</vt:lpstr>
      <vt:lpstr>The big picture: Compilation</vt:lpstr>
      <vt:lpstr>Memory segments</vt:lpstr>
      <vt:lpstr>Memory segments</vt:lpstr>
      <vt:lpstr>Memory segments</vt:lpstr>
      <vt:lpstr>The VM language: Abstraction</vt:lpstr>
      <vt:lpstr>The VM language: Abstraction</vt:lpstr>
      <vt:lpstr>Virtual Machine I: Lecture plan</vt:lpstr>
      <vt:lpstr>The VM language: Implementation</vt:lpstr>
      <vt:lpstr>The VM language: Implementation</vt:lpstr>
      <vt:lpstr>The VM language: Implementation</vt:lpstr>
      <vt:lpstr>Implementing push / pop commands</vt:lpstr>
      <vt:lpstr>Implementing push / pop commands</vt:lpstr>
      <vt:lpstr>Implementing  push constant i</vt:lpstr>
      <vt:lpstr>Implementing  push constant i</vt:lpstr>
      <vt:lpstr>Implementing  push constant i</vt:lpstr>
      <vt:lpstr>Implementing  push constant i</vt:lpstr>
      <vt:lpstr>Implementing push / pop commands</vt:lpstr>
      <vt:lpstr>Implementing  push/pop local i</vt:lpstr>
      <vt:lpstr>Implementing  push/pop local i</vt:lpstr>
      <vt:lpstr>Implementing  push/pop local i</vt:lpstr>
      <vt:lpstr>Implementing  push/pop local i</vt:lpstr>
      <vt:lpstr>Implementing  push/pop local i</vt:lpstr>
      <vt:lpstr>Implementing  push/pop {local | argument | this | that}  i</vt:lpstr>
      <vt:lpstr>Implementing push / pop commands</vt:lpstr>
      <vt:lpstr>Implementing  push/pop static i</vt:lpstr>
      <vt:lpstr>Implementing  push/pop static i</vt:lpstr>
      <vt:lpstr>Implementing  push/pop temp i</vt:lpstr>
      <vt:lpstr>Implementing  push/pop temp i</vt:lpstr>
      <vt:lpstr>Implementing  push/pop pointer i</vt:lpstr>
      <vt:lpstr>Implementing  push/pop pointer i</vt:lpstr>
      <vt:lpstr>Implementing  push/pop</vt:lpstr>
      <vt:lpstr>The VM language: Implementation</vt:lpstr>
      <vt:lpstr>Implementing the arithmetic-logical commands</vt:lpstr>
      <vt:lpstr>The VM language: Implementation</vt:lpstr>
      <vt:lpstr>Virtual Machine I: Lecture plan</vt:lpstr>
      <vt:lpstr>VM implementations</vt:lpstr>
      <vt:lpstr>VM implementations</vt:lpstr>
      <vt:lpstr>Our VM emulator</vt:lpstr>
      <vt:lpstr>Our VM emulator</vt:lpstr>
      <vt:lpstr>Emulating a VM program: Example</vt:lpstr>
      <vt:lpstr>Emulating a VM program: Testing</vt:lpstr>
      <vt:lpstr>Emulating a VM program: Testing</vt:lpstr>
      <vt:lpstr>Emulating a VM program: Testing</vt:lpstr>
      <vt:lpstr>Emulating a VM program: Testing</vt:lpstr>
      <vt:lpstr>Emulating a VM program: Testing</vt:lpstr>
      <vt:lpstr>Demo</vt:lpstr>
      <vt:lpstr>Virtual Machine I: Lecture plan</vt:lpstr>
      <vt:lpstr>The big picture</vt:lpstr>
      <vt:lpstr>The big picture</vt:lpstr>
      <vt:lpstr>The big picture</vt:lpstr>
      <vt:lpstr>Standard VM mapping</vt:lpstr>
      <vt:lpstr>Standard VM mapping</vt:lpstr>
      <vt:lpstr>Standard VM mapping on the Hack platform</vt:lpstr>
      <vt:lpstr>Standard VM mapping on the Hack platform</vt:lpstr>
      <vt:lpstr>Standard VM mapping on the Hack platform</vt:lpstr>
      <vt:lpstr>Virtual Machine I: Lecture plan</vt:lpstr>
      <vt:lpstr>The Big Picture: Program compilation</vt:lpstr>
      <vt:lpstr>The VM translator</vt:lpstr>
      <vt:lpstr>The VM translator</vt:lpstr>
      <vt:lpstr>The VM translator</vt:lpstr>
      <vt:lpstr>The VM translator</vt:lpstr>
      <vt:lpstr>The VM translator</vt:lpstr>
      <vt:lpstr>The VM translator</vt:lpstr>
      <vt:lpstr>The VM translator</vt:lpstr>
      <vt:lpstr>The VM translator</vt:lpstr>
      <vt:lpstr>The VM translator: usage</vt:lpstr>
      <vt:lpstr>The VM translator: Implementation notes</vt:lpstr>
      <vt:lpstr>Parser API</vt:lpstr>
      <vt:lpstr>Parser API</vt:lpstr>
      <vt:lpstr>Parser API</vt:lpstr>
      <vt:lpstr>Parser API</vt:lpstr>
      <vt:lpstr>CodeWriter API</vt:lpstr>
      <vt:lpstr>CodeWriter API</vt:lpstr>
      <vt:lpstr>CodeWriter API</vt:lpstr>
      <vt:lpstr>CodeWriter API</vt:lpstr>
      <vt:lpstr>Virtual Machine I: Lecture plan</vt:lpstr>
      <vt:lpstr>Project 7</vt:lpstr>
      <vt:lpstr>Project 7</vt:lpstr>
      <vt:lpstr>Project 7</vt:lpstr>
      <vt:lpstr>Project 7: Tools and resources</vt:lpstr>
      <vt:lpstr>Project 7</vt:lpstr>
      <vt:lpstr>Virtual Machine I: Lecture plan</vt:lpstr>
      <vt:lpstr>Perspective</vt:lpstr>
      <vt:lpstr>Recap / Next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Noam Nisan</dc:creator>
  <cp:lastModifiedBy>Schocken Shimon</cp:lastModifiedBy>
  <cp:revision>567</cp:revision>
  <dcterms:created xsi:type="dcterms:W3CDTF">2014-04-29T07:30:19Z</dcterms:created>
  <dcterms:modified xsi:type="dcterms:W3CDTF">2022-10-18T22:00:16Z</dcterms:modified>
</cp:coreProperties>
</file>